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92" r:id="rId4"/>
    <p:sldId id="257" r:id="rId5"/>
    <p:sldId id="268" r:id="rId6"/>
    <p:sldId id="336" r:id="rId7"/>
    <p:sldId id="293" r:id="rId8"/>
    <p:sldId id="326" r:id="rId9"/>
    <p:sldId id="294" r:id="rId10"/>
    <p:sldId id="337" r:id="rId11"/>
    <p:sldId id="338" r:id="rId12"/>
    <p:sldId id="298" r:id="rId13"/>
    <p:sldId id="299" r:id="rId14"/>
    <p:sldId id="300" r:id="rId15"/>
    <p:sldId id="317" r:id="rId16"/>
    <p:sldId id="288" r:id="rId17"/>
    <p:sldId id="290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6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2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17B2B5C6-91D0-4BDC-974E-DE23100A87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F47E-E992-439F-B495-AC15DF2400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D45C-3786-433A-9B76-F5473525BC1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E99D-0E97-4CB7-B326-DCF90F6E2E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6AB7-7D5C-4AE5-AD8B-ABB46BB33E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EB7E-7EAA-4D9E-B8F6-6E651E7F3D0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87F40-837E-43FC-A404-B7563E2338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A015-8D1C-4141-8115-FFC5A27B4E2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2607-4359-4294-B207-E5D17F33DC0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DF68-88B2-4915-B6EA-22165A3C191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A86-153E-4031-B273-118555DEBD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5D4-67C1-4994-A7FB-29AEBF85A0C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13EDBBB1-406B-47F4-BB01-F367FA963F3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hyperlink" Target="http://photo.store.qq.com/http_imgload.cgi?/rurl2=009d1b36ecaaf6e783b7372b27d7d1b598dff4607f6614df24985326f7d3a1aadfafb6bb98442cc5ea2f2bb6b95435fc418c4886cd709b97c77989168614380e5512b5bfa0ff2cbdce7a91d422cc8b1e537fa3e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3" Type="http://schemas.openxmlformats.org/officeDocument/2006/relationships/slide" Target="slide1.xml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7.xml"/><Relationship Id="rId11" Type="http://schemas.openxmlformats.org/officeDocument/2006/relationships/slide" Target="slide1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555776" y="2636912"/>
            <a:ext cx="6320395" cy="9531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latin typeface="华文新魏"/>
                <a:ea typeface="华文新魏"/>
              </a:rPr>
              <a:t>珍爱粮食，拒绝浪费</a:t>
            </a:r>
            <a:endParaRPr lang="zh-CN" altLang="en-US" sz="3600" kern="10" dirty="0">
              <a:ln w="9525">
                <a:solidFill>
                  <a:schemeClr val="accent2"/>
                </a:solidFill>
                <a:round/>
              </a:ln>
              <a:solidFill>
                <a:schemeClr val="accent2"/>
              </a:solidFill>
              <a:latin typeface="华文新魏"/>
              <a:ea typeface="华文新魏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475865" y="4132580"/>
          <a:ext cx="640016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zh-CN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武进区淹城初级中学初二（</a:t>
                      </a:r>
                      <a:r>
                        <a:rPr lang="en-US" altLang="zh-CN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14)</a:t>
                      </a:r>
                      <a:r>
                        <a:rPr lang="zh-CN" altLang="en-US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班</a:t>
                      </a:r>
                      <a:endParaRPr lang="zh-CN" alt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非洲饥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66875" y="1466215"/>
            <a:ext cx="5864225" cy="4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043305" y="2414270"/>
            <a:ext cx="7056586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在发展中国家，每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人中就有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个长期营养不良，有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％的发展中国家人口粮食无保障，饥荒已成为地球人的第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号杀手，每年平均夺去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10000000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人的生命，由于直接或间接的营养不良，全球每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秒钟大约有</a:t>
            </a:r>
            <a:r>
              <a:rPr lang="en-US" altLang="zh-CN" sz="200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cs typeface="宋体" panose="02010600030101010101" pitchFamily="2" charset="-122"/>
              </a:rPr>
              <a:t>人死亡！</a:t>
            </a:r>
            <a:endParaRPr lang="zh-CN" altLang="en-US" sz="2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387" name="Picture 8" descr="rurl2=009d1b36ecaaf6e783b7372b27d7d1b598dff4607f6614df24985326f7d3a1aadfafb6bb98442cc5ea2f2bb6b95435fc418c4886cd709b97c77989168614380e5512b5bfa0ff2cbdce7a91d422cc8b1e537fa3ef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4775"/>
            <a:ext cx="61928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509270"/>
            <a:ext cx="8229600" cy="5609590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全球食品价格上涨创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1845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年以来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最高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全球大米库存降至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1984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年以来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最低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全球粮价可能将维持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年高价</a:t>
            </a:r>
            <a:endParaRPr lang="zh-CN" altLang="en-US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世界粮食储备只够维持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53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粮食危机国已达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37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endParaRPr lang="zh-CN" altLang="en-US" sz="28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全球超过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亿人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每天饿着肚子休息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冷战至今全球已闹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次粮荒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目前已有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个国家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发生了粮食骚动 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715" y="1444625"/>
            <a:ext cx="7354570" cy="4843780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有人会说浪费点没啥，一粒米算什么？那我们就一起来算个帐吧。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我们全班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位同学每人每天节约一粒米，一年节约多少粒米？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我们全国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亿人口每人每天节约一粒米，一年节约多少粒米？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万粒大米重约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千克 ，那我们会节约多少千克大米？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一人每天平均吃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克米，可以吃几年？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人的平均寿命为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岁，够吃几辈子的？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687445" y="737870"/>
            <a:ext cx="176911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/>
              <a:t>算一算 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715" y="1444625"/>
            <a:ext cx="7354570" cy="4843780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我们全班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位同学每人每天节约一粒米，一年节约多少粒米？（1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9710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粒）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我们全国13亿人口每人每天节约一粒米，一年节约多少粒米？（4745亿粒）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每100万粒大米重约25千克 ，那我们会节约多少千克大米？（11862500千克）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一人每天平均吃300克米，可以吃几年？（108333年）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人的平均寿命为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岁，够吃几辈子的？（1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354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辈子）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687445" y="737870"/>
            <a:ext cx="176911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/>
              <a:t>算一算 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620688"/>
            <a:ext cx="7345362" cy="654050"/>
          </a:xfrm>
        </p:spPr>
        <p:txBody>
          <a:bodyPr/>
          <a:lstStyle/>
          <a:p>
            <a:pPr eaLnBrk="1" hangingPunct="1"/>
            <a:r>
              <a:rPr lang="zh-CN" altLang="en-US" sz="3600" dirty="0" smtClean="0"/>
              <a:t>倡议：</a:t>
            </a:r>
            <a:endParaRPr lang="zh-CN" altLang="en-US" sz="3600" dirty="0" smtClean="0"/>
          </a:p>
        </p:txBody>
      </p:sp>
      <p:sp>
        <p:nvSpPr>
          <p:cNvPr id="24579" name="Rectangle 3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7272808" cy="3816424"/>
          </a:xfrm>
        </p:spPr>
        <p:txBody>
          <a:bodyPr/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珍惜粮食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适量定餐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避免剩餐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减少浪费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不攀比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以节约为荣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浪费为耻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吃饭时吃多少盛多少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不扔剩饭剩菜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看到浪费现象勇敢地起来制止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尽力减少浪费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做节约宣传员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向家人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亲戚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朋友宣传浪费的可怕后果</a:t>
            </a: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endParaRPr lang="en-US" altLang="zh-CN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不偏食，不挑食。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到饭店吃饭时，点饭点菜不浪费，若有剩余的要带回家。 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20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积极监督身边的亲人和朋友，及时制止浪费粮食的现象。</a:t>
            </a:r>
            <a:endParaRPr lang="zh-CN" altLang="en-US" sz="20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09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pic>
        <p:nvPicPr>
          <p:cNvPr id="28675" name="Picture 15" descr="fl7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54438" y="4762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6" descr="fl7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4200" y="55562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9" descr="fl7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05450" y="45339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22"/>
          <p:cNvGrpSpPr/>
          <p:nvPr/>
        </p:nvGrpSpPr>
        <p:grpSpPr bwMode="auto">
          <a:xfrm>
            <a:off x="4240213" y="5708650"/>
            <a:ext cx="2438400" cy="152400"/>
            <a:chOff x="4032" y="3792"/>
            <a:chExt cx="1536" cy="96"/>
          </a:xfrm>
        </p:grpSpPr>
        <p:sp>
          <p:nvSpPr>
            <p:cNvPr id="28688" name="Line 23"/>
            <p:cNvSpPr>
              <a:spLocks noChangeShapeType="1"/>
            </p:cNvSpPr>
            <p:nvPr/>
          </p:nvSpPr>
          <p:spPr bwMode="auto">
            <a:xfrm>
              <a:off x="4032" y="3792"/>
              <a:ext cx="1536" cy="0"/>
            </a:xfrm>
            <a:prstGeom prst="line">
              <a:avLst/>
            </a:prstGeom>
            <a:noFill/>
            <a:ln w="9525">
              <a:pattFill prst="plaid">
                <a:fgClr>
                  <a:schemeClr val="accent2"/>
                </a:fgClr>
                <a:bgClr>
                  <a:srgbClr val="FFFFFF"/>
                </a:bgClr>
              </a:patt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9" name="Line 24"/>
            <p:cNvSpPr>
              <a:spLocks noChangeShapeType="1"/>
            </p:cNvSpPr>
            <p:nvPr/>
          </p:nvSpPr>
          <p:spPr bwMode="auto">
            <a:xfrm>
              <a:off x="4032" y="3840"/>
              <a:ext cx="1536" cy="0"/>
            </a:xfrm>
            <a:prstGeom prst="line">
              <a:avLst/>
            </a:prstGeom>
            <a:noFill/>
            <a:ln w="38100">
              <a:pattFill prst="plaid">
                <a:fgClr>
                  <a:schemeClr val="accent2"/>
                </a:fgClr>
                <a:bgClr>
                  <a:srgbClr val="FFFFFF"/>
                </a:bgClr>
              </a:patt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0" name="Line 25"/>
            <p:cNvSpPr>
              <a:spLocks noChangeShapeType="1"/>
            </p:cNvSpPr>
            <p:nvPr/>
          </p:nvSpPr>
          <p:spPr bwMode="auto">
            <a:xfrm>
              <a:off x="4032" y="3888"/>
              <a:ext cx="1536" cy="0"/>
            </a:xfrm>
            <a:prstGeom prst="line">
              <a:avLst/>
            </a:prstGeom>
            <a:noFill/>
            <a:ln w="9525">
              <a:pattFill prst="plaid">
                <a:fgClr>
                  <a:schemeClr val="accent2"/>
                </a:fgClr>
                <a:bgClr>
                  <a:srgbClr val="FFFFFF"/>
                </a:bgClr>
              </a:patt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8679" name="Picture 26" descr="ani-utastar-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3038" y="5556250"/>
            <a:ext cx="5143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Oval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54563" y="5556250"/>
            <a:ext cx="865187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900">
                <a:solidFill>
                  <a:srgbClr val="505C46"/>
                </a:solidFill>
                <a:latin typeface="Arial" panose="020B0604020202020204" pitchFamily="34" charset="0"/>
              </a:rPr>
              <a:t>今日导读</a:t>
            </a:r>
            <a:endParaRPr lang="zh-CN" altLang="en-US" sz="900">
              <a:solidFill>
                <a:srgbClr val="505C46"/>
              </a:solidFill>
              <a:latin typeface="Arial" panose="020B0604020202020204" pitchFamily="34" charset="0"/>
            </a:endParaRPr>
          </a:p>
        </p:txBody>
      </p:sp>
      <p:sp>
        <p:nvSpPr>
          <p:cNvPr id="28681" name="Rectangle 36"/>
          <p:cNvSpPr>
            <a:spLocks noChangeArrowheads="1"/>
          </p:cNvSpPr>
          <p:nvPr/>
        </p:nvSpPr>
        <p:spPr bwMode="auto">
          <a:xfrm>
            <a:off x="971550" y="908050"/>
            <a:ext cx="792163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0099FF"/>
                </a:solidFill>
              </a:rPr>
              <a:t>珍惜粮食</a:t>
            </a:r>
            <a:endParaRPr lang="zh-CN" altLang="en-US" sz="3600">
              <a:solidFill>
                <a:srgbClr val="0099FF"/>
              </a:solidFill>
            </a:endParaRPr>
          </a:p>
        </p:txBody>
      </p:sp>
      <p:grpSp>
        <p:nvGrpSpPr>
          <p:cNvPr id="28682" name="Group 58"/>
          <p:cNvGrpSpPr/>
          <p:nvPr/>
        </p:nvGrpSpPr>
        <p:grpSpPr bwMode="auto">
          <a:xfrm>
            <a:off x="582613" y="4178300"/>
            <a:ext cx="2362200" cy="1738313"/>
            <a:chOff x="122" y="2759"/>
            <a:chExt cx="1488" cy="1095"/>
          </a:xfrm>
        </p:grpSpPr>
        <p:pic>
          <p:nvPicPr>
            <p:cNvPr id="28685" name="Picture 44" descr="teatime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" y="2759"/>
              <a:ext cx="1488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45" descr="coffee6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0" y="2983"/>
              <a:ext cx="26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46" descr="coffee6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80" y="2983"/>
              <a:ext cx="26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3" name="Picture 55" descr="161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75" y="908050"/>
            <a:ext cx="1809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61" descr="5450768_083637075667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抗旱2"/>
          <p:cNvPicPr>
            <a:picLocks noChangeAspect="1" noChangeArrowheads="1"/>
          </p:cNvPicPr>
          <p:nvPr/>
        </p:nvPicPr>
        <p:blipFill>
          <a:blip r:embed="rId1">
            <a:lum contrast="18000"/>
          </a:blip>
          <a:srcRect/>
          <a:stretch>
            <a:fillRect/>
          </a:stretch>
        </p:blipFill>
        <p:spPr bwMode="auto">
          <a:xfrm>
            <a:off x="6372225" y="3500438"/>
            <a:ext cx="27717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治虫2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</a:blip>
          <a:srcRect/>
          <a:stretch>
            <a:fillRect/>
          </a:stretch>
        </p:blipFill>
        <p:spPr bwMode="auto">
          <a:xfrm>
            <a:off x="6372225" y="0"/>
            <a:ext cx="27717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播种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273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插秧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059113" y="0"/>
            <a:ext cx="27368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收割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500438"/>
            <a:ext cx="28797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米饭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2627313" cy="3357562"/>
          </a:xfrm>
          <a:prstGeom prst="rect">
            <a:avLst/>
          </a:prstGeom>
          <a:solidFill>
            <a:schemeClr val="bg1">
              <a:alpha val="1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一粒米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975" y="2997200"/>
            <a:ext cx="958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 descr="一粒米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1413" y="2997200"/>
            <a:ext cx="898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一粒米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8625" y="2852738"/>
            <a:ext cx="10096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一粒米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80063" y="2852738"/>
            <a:ext cx="946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027988" y="6597650"/>
            <a:ext cx="1116012" cy="260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>
                <a:solidFill>
                  <a:srgbClr val="66CCFF"/>
                </a:solidFill>
                <a:ea typeface="隶书" pitchFamily="49" charset="-122"/>
              </a:rPr>
              <a:t>游戏音乐</a:t>
            </a:r>
            <a:endParaRPr lang="zh-CN" altLang="en-US">
              <a:solidFill>
                <a:srgbClr val="66CCFF"/>
              </a:solidFill>
              <a:ea typeface="隶书" pitchFamily="49" charset="-122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41288" y="149225"/>
            <a:ext cx="12620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2"/>
                </a:solidFill>
                <a:ea typeface="华文行楷" pitchFamily="2" charset="-122"/>
              </a:rPr>
              <a:t>播种</a:t>
            </a:r>
            <a:endParaRPr lang="zh-CN" altLang="en-US">
              <a:solidFill>
                <a:schemeClr val="accent2"/>
              </a:solidFill>
              <a:ea typeface="华文行楷" pitchFamily="2" charset="-122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870200" y="25717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a typeface="华文行楷" pitchFamily="2" charset="-122"/>
              </a:rPr>
              <a:t>插秧</a:t>
            </a:r>
            <a:endParaRPr lang="zh-CN" altLang="en-US">
              <a:ea typeface="华文行楷" pitchFamily="2" charset="-122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300788" y="358775"/>
            <a:ext cx="865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a typeface="华文行楷" pitchFamily="2" charset="-122"/>
              </a:rPr>
              <a:t>治虫</a:t>
            </a:r>
            <a:endParaRPr lang="zh-CN" altLang="en-US">
              <a:ea typeface="华文行楷" pitchFamily="2" charset="-122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7121525" y="3748088"/>
            <a:ext cx="1050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a typeface="华文行楷" pitchFamily="2" charset="-122"/>
              </a:rPr>
              <a:t>抗旱</a:t>
            </a:r>
            <a:endParaRPr lang="zh-CN" altLang="en-US">
              <a:ea typeface="华文行楷" pitchFamily="2" charset="-122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617913" y="3543300"/>
            <a:ext cx="1601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a typeface="华文行楷" pitchFamily="2" charset="-122"/>
              </a:rPr>
              <a:t>收割</a:t>
            </a:r>
            <a:endParaRPr lang="zh-CN" altLang="en-US">
              <a:ea typeface="华文行楷" pitchFamily="2" charset="-122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363663" y="3462338"/>
            <a:ext cx="976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ea typeface="华文行楷" pitchFamily="2" charset="-122"/>
              </a:rPr>
              <a:t>米饭</a:t>
            </a:r>
            <a:endParaRPr lang="zh-CN" altLang="en-US">
              <a:ea typeface="华文行楷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0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2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2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2000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2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2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2000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46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2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2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2000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2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2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2000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2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2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200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bldLvl="0" autoUpdateAnimBg="0"/>
      <p:bldP spid="46094" grpId="0" bldLvl="0" autoUpdateAnimBg="0"/>
      <p:bldP spid="46095" grpId="0" bldLvl="0" autoUpdateAnimBg="0"/>
      <p:bldP spid="46096" grpId="0" bldLvl="0" autoUpdateAnimBg="0"/>
      <p:bldP spid="46097" grpId="0" bldLvl="0" autoUpdateAnimBg="0"/>
      <p:bldP spid="46098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6"/>
          <p:cNvSpPr>
            <a:spLocks noChangeArrowheads="1"/>
          </p:cNvSpPr>
          <p:nvPr/>
        </p:nvSpPr>
        <p:spPr bwMode="auto">
          <a:xfrm>
            <a:off x="359410" y="1039178"/>
            <a:ext cx="8424863" cy="4608512"/>
          </a:xfrm>
          <a:prstGeom prst="roundRect">
            <a:avLst>
              <a:gd name="adj" fmla="val 2481"/>
            </a:avLst>
          </a:prstGeom>
          <a:solidFill>
            <a:srgbClr val="FFFF99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68313" y="1557338"/>
            <a:ext cx="12954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宋体" panose="02010600030101010101" pitchFamily="2" charset="-122"/>
              </a:rPr>
              <a:t>选种</a:t>
            </a:r>
            <a:endParaRPr lang="zh-CN" altLang="en-US" sz="3600" kern="10">
              <a:ln w="9525">
                <a:solidFill>
                  <a:srgbClr val="660066"/>
                </a:solidFill>
                <a:round/>
              </a:ln>
              <a:solidFill>
                <a:srgbClr val="660066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1908175" y="1557338"/>
            <a:ext cx="2014538" cy="647700"/>
            <a:chOff x="1202" y="1344"/>
            <a:chExt cx="1269" cy="408"/>
          </a:xfrm>
        </p:grpSpPr>
        <p:sp>
          <p:nvSpPr>
            <p:cNvPr id="8221" name="AutoShape 7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播种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4067175" y="1484313"/>
            <a:ext cx="2014538" cy="647700"/>
            <a:chOff x="1202" y="1344"/>
            <a:chExt cx="1269" cy="408"/>
          </a:xfrm>
        </p:grpSpPr>
        <p:sp>
          <p:nvSpPr>
            <p:cNvPr id="8219" name="AutoShape 13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育秧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6300788" y="1484313"/>
            <a:ext cx="2014537" cy="647700"/>
            <a:chOff x="1202" y="1344"/>
            <a:chExt cx="1269" cy="408"/>
          </a:xfrm>
        </p:grpSpPr>
        <p:sp>
          <p:nvSpPr>
            <p:cNvPr id="8217" name="AutoShape 16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8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移栽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468313" y="2492375"/>
            <a:ext cx="3384550" cy="647700"/>
            <a:chOff x="1202" y="1344"/>
            <a:chExt cx="1269" cy="408"/>
          </a:xfrm>
        </p:grpSpPr>
        <p:sp>
          <p:nvSpPr>
            <p:cNvPr id="8215" name="AutoShape 19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田间管理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6" name="Group 21"/>
          <p:cNvGrpSpPr/>
          <p:nvPr/>
        </p:nvGrpSpPr>
        <p:grpSpPr bwMode="auto">
          <a:xfrm>
            <a:off x="4140200" y="2492375"/>
            <a:ext cx="3889375" cy="719138"/>
            <a:chOff x="1202" y="1344"/>
            <a:chExt cx="1269" cy="408"/>
          </a:xfrm>
        </p:grpSpPr>
        <p:sp>
          <p:nvSpPr>
            <p:cNvPr id="8213" name="AutoShape 22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收割稻谷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7" name="Group 24"/>
          <p:cNvGrpSpPr/>
          <p:nvPr/>
        </p:nvGrpSpPr>
        <p:grpSpPr bwMode="auto">
          <a:xfrm>
            <a:off x="468313" y="3644900"/>
            <a:ext cx="2087562" cy="719138"/>
            <a:chOff x="1202" y="1344"/>
            <a:chExt cx="1269" cy="408"/>
          </a:xfrm>
        </p:grpSpPr>
        <p:sp>
          <p:nvSpPr>
            <p:cNvPr id="8211" name="AutoShape 25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脱粒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8" name="Group 27"/>
          <p:cNvGrpSpPr/>
          <p:nvPr/>
        </p:nvGrpSpPr>
        <p:grpSpPr bwMode="auto">
          <a:xfrm>
            <a:off x="2843213" y="3644900"/>
            <a:ext cx="3960812" cy="719138"/>
            <a:chOff x="1202" y="1344"/>
            <a:chExt cx="1269" cy="408"/>
          </a:xfrm>
        </p:grpSpPr>
        <p:sp>
          <p:nvSpPr>
            <p:cNvPr id="8209" name="AutoShape 28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晾晒烘干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9" name="Group 30"/>
          <p:cNvGrpSpPr/>
          <p:nvPr/>
        </p:nvGrpSpPr>
        <p:grpSpPr bwMode="auto">
          <a:xfrm>
            <a:off x="468313" y="4724400"/>
            <a:ext cx="2087562" cy="719138"/>
            <a:chOff x="1202" y="1344"/>
            <a:chExt cx="1269" cy="408"/>
          </a:xfrm>
        </p:grpSpPr>
        <p:sp>
          <p:nvSpPr>
            <p:cNvPr id="8207" name="AutoShape 31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加工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  <p:grpSp>
        <p:nvGrpSpPr>
          <p:cNvPr id="10" name="Group 33"/>
          <p:cNvGrpSpPr/>
          <p:nvPr/>
        </p:nvGrpSpPr>
        <p:grpSpPr bwMode="auto">
          <a:xfrm>
            <a:off x="2700338" y="4797425"/>
            <a:ext cx="2087562" cy="719138"/>
            <a:chOff x="1202" y="1344"/>
            <a:chExt cx="1269" cy="408"/>
          </a:xfrm>
        </p:grpSpPr>
        <p:sp>
          <p:nvSpPr>
            <p:cNvPr id="8205" name="AutoShape 34"/>
            <p:cNvSpPr>
              <a:spLocks noChangeArrowheads="1"/>
            </p:cNvSpPr>
            <p:nvPr/>
          </p:nvSpPr>
          <p:spPr bwMode="auto">
            <a:xfrm>
              <a:off x="1202" y="1480"/>
              <a:ext cx="363" cy="136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655" y="1344"/>
              <a:ext cx="816" cy="4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rgbClr val="660066"/>
                    </a:solidFill>
                    <a:round/>
                  </a:ln>
                  <a:solidFill>
                    <a:srgbClr val="660066"/>
                  </a:solidFill>
                  <a:latin typeface="华文楷体"/>
                  <a:ea typeface="华文楷体"/>
                </a:rPr>
                <a:t>大米</a:t>
              </a:r>
              <a:endParaRPr lang="zh-CN" altLang="en-US" sz="3600" kern="10">
                <a:ln w="9525">
                  <a:solidFill>
                    <a:srgbClr val="660066"/>
                  </a:solidFill>
                  <a:round/>
                </a:ln>
                <a:solidFill>
                  <a:srgbClr val="660066"/>
                </a:solidFill>
                <a:latin typeface="华文楷体"/>
                <a:ea typeface="华文楷体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6485" y="1006475"/>
            <a:ext cx="18916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/>
              <a:t>悯农</a:t>
            </a:r>
            <a:endParaRPr lang="zh-CN" altLang="en-US" sz="3600"/>
          </a:p>
          <a:p>
            <a:pPr algn="ctr"/>
            <a:r>
              <a:rPr lang="zh-CN" altLang="en-US" sz="3600"/>
              <a:t>李绅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289685" y="2390140"/>
            <a:ext cx="65646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/>
              <a:t>春种一粒粟， 秋收万颗子。</a:t>
            </a:r>
            <a:endParaRPr lang="zh-CN" altLang="en-US" sz="3200"/>
          </a:p>
          <a:p>
            <a:pPr algn="ctr"/>
            <a:r>
              <a:rPr lang="zh-CN" altLang="en-US" sz="3200"/>
              <a:t>四海无闲田， 农夫犹饿死。</a:t>
            </a:r>
            <a:endParaRPr lang="zh-CN" altLang="en-US" sz="3200"/>
          </a:p>
          <a:p>
            <a:pPr algn="ctr"/>
            <a:endParaRPr lang="zh-CN" altLang="en-US" sz="3200"/>
          </a:p>
          <a:p>
            <a:pPr algn="ctr"/>
            <a:r>
              <a:rPr lang="zh-CN" altLang="en-US" sz="3200"/>
              <a:t>锄禾日当午， 汗滴禾下土。</a:t>
            </a:r>
            <a:endParaRPr lang="zh-CN" altLang="en-US" sz="3200"/>
          </a:p>
          <a:p>
            <a:pPr algn="ctr"/>
            <a:r>
              <a:rPr lang="zh-CN" altLang="en-US" sz="3200"/>
              <a:t>谁知盘中餐， 粒粒皆辛苦。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45_image_file_copy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1478280"/>
            <a:ext cx="4447540" cy="4311650"/>
          </a:xfrm>
          <a:prstGeom prst="rect">
            <a:avLst/>
          </a:prstGeom>
        </p:spPr>
      </p:pic>
      <p:pic>
        <p:nvPicPr>
          <p:cNvPr id="3" name="图片 2" descr="2345_image_file_copy_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55" y="1477645"/>
            <a:ext cx="3819525" cy="4311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21050" y="317500"/>
            <a:ext cx="35693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/>
            <a:r>
              <a:rPr lang="zh-CN" altLang="en-US" sz="4400" b="1" smtClean="0">
                <a:solidFill>
                  <a:schemeClr val="accent2"/>
                </a:solidFill>
                <a:uFillTx/>
                <a:ea typeface="永中黑体" pitchFamily="2" charset="-122"/>
                <a:sym typeface="+mn-ea"/>
              </a:rPr>
              <a:t>看看他们</a:t>
            </a:r>
            <a:r>
              <a:rPr lang="en-US" altLang="zh-CN" sz="4400" b="1" smtClean="0">
                <a:solidFill>
                  <a:schemeClr val="accent2"/>
                </a:solidFill>
                <a:uFillTx/>
                <a:ea typeface="永中黑体" pitchFamily="2" charset="-122"/>
                <a:sym typeface="+mn-ea"/>
              </a:rPr>
              <a:t>…</a:t>
            </a:r>
            <a:endParaRPr lang="en-US" altLang="zh-CN" sz="4400" b="1" smtClean="0">
              <a:solidFill>
                <a:schemeClr val="accent2"/>
              </a:solidFill>
              <a:uFillTx/>
              <a:ea typeface="永中黑体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5125" y="227965"/>
            <a:ext cx="3171190" cy="1143000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solidFill>
                  <a:schemeClr val="accent2"/>
                </a:solidFill>
                <a:ea typeface="永中黑体" pitchFamily="2" charset="-122"/>
              </a:rPr>
              <a:t>看看他们</a:t>
            </a:r>
            <a:r>
              <a:rPr lang="en-US" altLang="zh-CN" b="1" smtClean="0">
                <a:solidFill>
                  <a:schemeClr val="accent2"/>
                </a:solidFill>
                <a:ea typeface="永中黑体" pitchFamily="2" charset="-122"/>
              </a:rPr>
              <a:t>…</a:t>
            </a:r>
            <a:endParaRPr lang="en-US" altLang="zh-CN" b="1" smtClean="0">
              <a:solidFill>
                <a:schemeClr val="accent2"/>
              </a:solidFill>
              <a:ea typeface="永中黑体" pitchFamily="2" charset="-122"/>
            </a:endParaRPr>
          </a:p>
        </p:txBody>
      </p:sp>
      <p:pic>
        <p:nvPicPr>
          <p:cNvPr id="17411" name="Picture 4" descr="kl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5315" y="1589405"/>
            <a:ext cx="40671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bada05ee3f6911f3b2fb95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105" y="1589405"/>
            <a:ext cx="379857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非洲饥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66030" y="1250315"/>
            <a:ext cx="3782695" cy="4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 descr="瘦到连柴都不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" y="1250315"/>
            <a:ext cx="4018280" cy="4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192780" y="175260"/>
            <a:ext cx="29870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eaLnBrk="1" hangingPunct="1"/>
            <a:r>
              <a:rPr lang="zh-CN" altLang="en-US" sz="4400" b="1" smtClean="0">
                <a:solidFill>
                  <a:schemeClr val="accent2"/>
                </a:solidFill>
                <a:ea typeface="永中黑体" pitchFamily="2" charset="-122"/>
                <a:sym typeface="+mn-ea"/>
              </a:rPr>
              <a:t>看看他们</a:t>
            </a:r>
            <a:r>
              <a:rPr lang="en-US" altLang="zh-CN" sz="4400" b="1" smtClean="0">
                <a:solidFill>
                  <a:schemeClr val="accent2"/>
                </a:solidFill>
                <a:ea typeface="永中黑体" pitchFamily="2" charset="-122"/>
                <a:sym typeface="+mn-ea"/>
              </a:rPr>
              <a:t>…</a:t>
            </a:r>
            <a:endParaRPr lang="zh-CN" altLang="en-US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755" y="213678"/>
            <a:ext cx="7477125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chemeClr val="accent2"/>
                </a:solidFill>
                <a:ea typeface="永中黑体" pitchFamily="2" charset="-122"/>
                <a:sym typeface="+mn-ea"/>
              </a:rPr>
              <a:t>看看他们</a:t>
            </a:r>
            <a:r>
              <a:rPr lang="en-US" altLang="zh-CN" b="1" smtClean="0">
                <a:solidFill>
                  <a:schemeClr val="accent2"/>
                </a:solidFill>
                <a:ea typeface="永中黑体" pitchFamily="2" charset="-122"/>
                <a:sym typeface="+mn-ea"/>
              </a:rPr>
              <a:t>…</a:t>
            </a:r>
            <a:endParaRPr lang="zh-CN" altLang="en-US" smtClean="0">
              <a:solidFill>
                <a:schemeClr val="accent2"/>
              </a:solidFill>
              <a:ea typeface="永中粗黑" pitchFamily="2" charset="-122"/>
            </a:endParaRPr>
          </a:p>
        </p:txBody>
      </p:sp>
      <p:pic>
        <p:nvPicPr>
          <p:cNvPr id="18435" name="Picture 4" descr="kl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025" y="1629410"/>
            <a:ext cx="4093845" cy="424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Img2257219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570" y="1629410"/>
            <a:ext cx="405066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45_image_file_copy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2675" y="1320800"/>
            <a:ext cx="3369945" cy="4693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" y="1320800"/>
            <a:ext cx="3665855" cy="4693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5815" y="296545"/>
            <a:ext cx="31699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lang="zh-CN" altLang="en-US" sz="4400" b="1" smtClean="0">
                <a:solidFill>
                  <a:schemeClr val="accent2"/>
                </a:solidFill>
                <a:uFillTx/>
                <a:ea typeface="永中黑体" pitchFamily="2" charset="-122"/>
                <a:sym typeface="+mn-ea"/>
              </a:rPr>
              <a:t>看看他们</a:t>
            </a:r>
            <a:r>
              <a:rPr lang="en-US" altLang="zh-CN" sz="4400" b="1" smtClean="0">
                <a:solidFill>
                  <a:schemeClr val="accent2"/>
                </a:solidFill>
                <a:uFillTx/>
                <a:ea typeface="永中黑体" pitchFamily="2" charset="-122"/>
                <a:sym typeface="+mn-ea"/>
              </a:rPr>
              <a:t>…</a:t>
            </a:r>
            <a:endParaRPr lang="zh-CN" altLang="en-US" sz="4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WPS 演示</Application>
  <PresentationFormat>全屏显示(4:3)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华文新魏</vt:lpstr>
      <vt:lpstr>Segoe Print</vt:lpstr>
      <vt:lpstr>隶书</vt:lpstr>
      <vt:lpstr>微软雅黑</vt:lpstr>
      <vt:lpstr>华文行楷</vt:lpstr>
      <vt:lpstr>华文楷体</vt:lpstr>
      <vt:lpstr>永中黑体</vt:lpstr>
      <vt:lpstr>黑体</vt:lpstr>
      <vt:lpstr>永中粗黑</vt:lpstr>
      <vt:lpstr>仿宋</vt:lpstr>
      <vt:lpstr>楷体_GB2312</vt:lpstr>
      <vt:lpstr>新宋体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看看他们…</vt:lpstr>
      <vt:lpstr>PowerPoint 演示文稿</vt:lpstr>
      <vt:lpstr>他们需要我们节约的粮食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倡议：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john</cp:lastModifiedBy>
  <cp:revision>14</cp:revision>
  <dcterms:created xsi:type="dcterms:W3CDTF">2019-05-23T16:40:00Z</dcterms:created>
  <dcterms:modified xsi:type="dcterms:W3CDTF">2019-05-28T15:04:37Z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