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3"/>
    <p:sldId id="305" r:id="rId4"/>
    <p:sldId id="286" r:id="rId5"/>
    <p:sldId id="290" r:id="rId6"/>
    <p:sldId id="323" r:id="rId7"/>
    <p:sldId id="306" r:id="rId8"/>
    <p:sldId id="259" r:id="rId9"/>
    <p:sldId id="291" r:id="rId10"/>
    <p:sldId id="260" r:id="rId11"/>
    <p:sldId id="294" r:id="rId12"/>
    <p:sldId id="298" r:id="rId13"/>
    <p:sldId id="321" r:id="rId14"/>
    <p:sldId id="273" r:id="rId15"/>
    <p:sldId id="297" r:id="rId16"/>
    <p:sldId id="337" r:id="rId17"/>
    <p:sldId id="295" r:id="rId18"/>
    <p:sldId id="296" r:id="rId19"/>
    <p:sldId id="322" r:id="rId20"/>
    <p:sldId id="266" r:id="rId21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楷体" panose="02010609060101010101" pitchFamily="49" charset="-122"/>
      <p:regular r:id="rId30"/>
    </p:embeddedFont>
    <p:embeddedFont>
      <p:font typeface="黑体" panose="02010609060101010101" pitchFamily="49" charset="-122"/>
      <p:regular r:id="rId31"/>
    </p:embeddedFont>
    <p:embeddedFont>
      <p:font typeface="华文楷体" panose="02010600040101010101" pitchFamily="2" charset="-122"/>
      <p:regular r:id="rId32"/>
    </p:embeddedFont>
  </p:embeddedFontLst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1650" autoAdjust="0"/>
  </p:normalViewPr>
  <p:slideViewPr>
    <p:cSldViewPr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BDF25EB-89AB-4A43-88B9-A18591CB696A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6E536F3B-A54A-4911-AB88-FE414F7D4FD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D1E19-A04C-4526-B02C-28D110A7DE0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03D69-D9AA-405C-998C-8C02BDED91B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847D-2585-4670-8579-301D3F0E4DC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01495-898F-4886-A678-37E22A59FFE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6547-2409-4D5F-A9D9-BC3AAD464A0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07E57-3557-40BE-BFE4-DBBD323781E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91DB3-92C6-4C28-97DA-AE64CDE30F4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88C8A-172F-48E0-8B9B-33908D049FA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0F832-1FAC-4368-9C10-4813EFA0653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CAB7A-0C61-4A4A-B45E-A8A05813287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C14E6-9453-42C3-BDDD-EACEE3B8745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E0018-6B2A-4BE4-865F-3DCA49D0CF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D104-1ADD-4323-811F-004207AC47E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5F28-D6FD-486A-BACD-9CDAD8A94C1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B8EE2-478D-4498-848A-70AD956B0EC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ABA2-CAF4-4E97-9326-FFE9F5F2FF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D126B-39EA-4809-9B80-1CBF998B61A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EAE5A-C58C-4620-8196-ECFD811CE02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1F638-4CD3-434D-A26A-3645EED99B0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86879-FA5E-4FF5-A22E-FDAA53B35E2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D69F9-0ACB-4AEE-A61D-145A807B13A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1CFEE-12CF-4546-9DC3-3BFAEAFC6CC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6B6DE87-624C-4825-ADA1-125051B7FA4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5C65906-2015-40D9-9898-775392790C80}" type="slidenum">
              <a:rPr lang="zh-CN" altLang="en-US"/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32" y="4044738"/>
            <a:ext cx="12189668" cy="283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10800000">
            <a:off x="0" y="-33660"/>
            <a:ext cx="12192000" cy="1633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hyperlink" Target="&#30005;&#26799;&#20013;&#30340;&#29616;&#35937;.m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279576" y="2204864"/>
            <a:ext cx="784887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ea typeface="+mn-ea"/>
              </a:rPr>
              <a:t>超重与失重</a:t>
            </a:r>
            <a:endParaRPr lang="zh-CN" altLang="en-US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ea typeface="+mn-ea"/>
            </a:endParaRPr>
          </a:p>
        </p:txBody>
      </p:sp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3172573" y="3933056"/>
            <a:ext cx="59982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400" b="1" dirty="0" smtClean="0">
                <a:latin typeface="Adobe 楷体 Std R"/>
                <a:ea typeface="Adobe 楷体 Std R"/>
                <a:cs typeface="Adobe 楷体 Std R"/>
              </a:rPr>
              <a:t>常州市武进区洛阳高级中学高一物理备课组</a:t>
            </a:r>
            <a:endParaRPr lang="en-US" altLang="zh-CN" sz="2400" b="1" dirty="0" smtClean="0">
              <a:latin typeface="Adobe 楷体 Std R"/>
              <a:ea typeface="Adobe 楷体 Std R"/>
              <a:cs typeface="Adobe 楷体 Std R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 b="1" dirty="0" smtClean="0">
                <a:latin typeface="Adobe 楷体 Std R"/>
                <a:ea typeface="Adobe 楷体 Std R"/>
                <a:cs typeface="Adobe 楷体 Std R"/>
              </a:rPr>
              <a:t>胡春燕</a:t>
            </a:r>
            <a:endParaRPr lang="zh-CN" altLang="en-US" sz="2400" b="1" dirty="0" smtClean="0">
              <a:latin typeface="Adobe 楷体 Std R"/>
              <a:ea typeface="Adobe 楷体 Std R"/>
              <a:cs typeface="Adobe 楷体 Std 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 rot="10800000" flipV="1">
            <a:off x="6946394" y="4071872"/>
            <a:ext cx="30963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压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=mg-mg=0</a:t>
            </a:r>
            <a:endParaRPr lang="zh-C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"/>
          <p:cNvSpPr txBox="1"/>
          <p:nvPr/>
        </p:nvSpPr>
        <p:spPr>
          <a:xfrm>
            <a:off x="1991544" y="842218"/>
            <a:ext cx="357491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3200" b="1" dirty="0" smtClean="0">
                <a:solidFill>
                  <a:srgbClr val="953735"/>
                </a:solidFill>
                <a:latin typeface="Adobe 楷体 Std R"/>
                <a:ea typeface="Adobe 楷体 Std R"/>
                <a:cs typeface="Adobe 楷体 Std R"/>
              </a:rPr>
              <a:t>理论分析完全失重</a:t>
            </a:r>
            <a:endParaRPr lang="zh-CN" altLang="zh-CN" sz="3200" dirty="0">
              <a:solidFill>
                <a:srgbClr val="953735"/>
              </a:solidFill>
              <a:latin typeface="Adobe 楷体 Std R"/>
              <a:ea typeface="Adobe 楷体 Std R"/>
              <a:cs typeface="Adobe 楷体 Std R"/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2874529" y="3009436"/>
            <a:ext cx="1651164" cy="539771"/>
            <a:chOff x="2884151" y="3715407"/>
            <a:chExt cx="1651164" cy="539771"/>
          </a:xfrm>
        </p:grpSpPr>
        <p:grpSp>
          <p:nvGrpSpPr>
            <p:cNvPr id="121" name="组合 120"/>
            <p:cNvGrpSpPr/>
            <p:nvPr/>
          </p:nvGrpSpPr>
          <p:grpSpPr>
            <a:xfrm>
              <a:off x="2884151" y="4105921"/>
              <a:ext cx="1651164" cy="149257"/>
              <a:chOff x="340380" y="3895586"/>
              <a:chExt cx="1651164" cy="149257"/>
            </a:xfrm>
          </p:grpSpPr>
          <p:cxnSp>
            <p:nvCxnSpPr>
              <p:cNvPr id="123" name="直接连接符 122"/>
              <p:cNvCxnSpPr/>
              <p:nvPr/>
            </p:nvCxnSpPr>
            <p:spPr>
              <a:xfrm>
                <a:off x="407368" y="3895586"/>
                <a:ext cx="1584176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 flipH="1">
                <a:off x="34038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 flipH="1">
                <a:off x="40172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/>
            </p:nvCxnSpPr>
            <p:spPr>
              <a:xfrm flipH="1">
                <a:off x="47373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 flipH="1">
                <a:off x="53507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 flipH="1">
                <a:off x="60257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 flipH="1">
                <a:off x="66391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 flipH="1">
                <a:off x="73592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/>
            </p:nvCxnSpPr>
            <p:spPr>
              <a:xfrm flipH="1">
                <a:off x="79726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 flipH="1">
                <a:off x="86794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/>
            </p:nvCxnSpPr>
            <p:spPr>
              <a:xfrm flipH="1">
                <a:off x="92928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/>
            </p:nvCxnSpPr>
            <p:spPr>
              <a:xfrm flipH="1">
                <a:off x="100129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/>
            </p:nvCxnSpPr>
            <p:spPr>
              <a:xfrm flipH="1">
                <a:off x="106263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 flipH="1">
                <a:off x="113014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/>
            </p:nvCxnSpPr>
            <p:spPr>
              <a:xfrm flipH="1">
                <a:off x="119148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/>
            </p:nvCxnSpPr>
            <p:spPr>
              <a:xfrm flipH="1">
                <a:off x="126349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/>
            </p:nvCxnSpPr>
            <p:spPr>
              <a:xfrm flipH="1">
                <a:off x="132483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/>
            </p:nvCxnSpPr>
            <p:spPr>
              <a:xfrm flipH="1">
                <a:off x="1392181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/>
              <p:cNvCxnSpPr/>
              <p:nvPr/>
            </p:nvCxnSpPr>
            <p:spPr>
              <a:xfrm flipH="1">
                <a:off x="1453523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/>
              <p:cNvCxnSpPr/>
              <p:nvPr/>
            </p:nvCxnSpPr>
            <p:spPr>
              <a:xfrm flipH="1">
                <a:off x="1525531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/>
            </p:nvCxnSpPr>
            <p:spPr>
              <a:xfrm flipH="1">
                <a:off x="1586873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/>
            </p:nvCxnSpPr>
            <p:spPr>
              <a:xfrm flipH="1">
                <a:off x="1654376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/>
            </p:nvCxnSpPr>
            <p:spPr>
              <a:xfrm flipH="1">
                <a:off x="1715718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/>
            </p:nvCxnSpPr>
            <p:spPr>
              <a:xfrm flipH="1">
                <a:off x="1787726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/>
            </p:nvCxnSpPr>
            <p:spPr>
              <a:xfrm flipH="1">
                <a:off x="1849068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/>
              <p:nvPr/>
            </p:nvCxnSpPr>
            <p:spPr>
              <a:xfrm flipH="1">
                <a:off x="1916664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2" name="矩形 121"/>
            <p:cNvSpPr/>
            <p:nvPr/>
          </p:nvSpPr>
          <p:spPr>
            <a:xfrm>
              <a:off x="3503613" y="3715407"/>
              <a:ext cx="431800" cy="36036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4816929" y="2573780"/>
            <a:ext cx="408967" cy="1008063"/>
            <a:chOff x="8399463" y="3069009"/>
            <a:chExt cx="408967" cy="1008063"/>
          </a:xfrm>
        </p:grpSpPr>
        <p:cxnSp>
          <p:nvCxnSpPr>
            <p:cNvPr id="150" name="直接箭头连接符 149"/>
            <p:cNvCxnSpPr/>
            <p:nvPr/>
          </p:nvCxnSpPr>
          <p:spPr>
            <a:xfrm>
              <a:off x="8399463" y="3069009"/>
              <a:ext cx="0" cy="100806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1" name="TextBox 23"/>
            <p:cNvSpPr txBox="1">
              <a:spLocks noChangeArrowheads="1"/>
            </p:cNvSpPr>
            <p:nvPr/>
          </p:nvSpPr>
          <p:spPr bwMode="auto">
            <a:xfrm>
              <a:off x="8444228" y="3318208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/>
              <a:r>
                <a:rPr lang="en-US" altLang="zh-CN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3697077" y="3193983"/>
            <a:ext cx="576262" cy="1260742"/>
            <a:chOff x="3709733" y="3618284"/>
            <a:chExt cx="576262" cy="1260742"/>
          </a:xfrm>
        </p:grpSpPr>
        <p:cxnSp>
          <p:nvCxnSpPr>
            <p:cNvPr id="153" name="直接箭头连接符 152"/>
            <p:cNvCxnSpPr/>
            <p:nvPr/>
          </p:nvCxnSpPr>
          <p:spPr>
            <a:xfrm>
              <a:off x="3719513" y="3618284"/>
              <a:ext cx="0" cy="11068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文本框 153"/>
            <p:cNvSpPr txBox="1"/>
            <p:nvPr/>
          </p:nvSpPr>
          <p:spPr>
            <a:xfrm>
              <a:off x="3709733" y="4294251"/>
              <a:ext cx="5762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 flipV="1">
            <a:off x="3022403" y="2113134"/>
            <a:ext cx="792162" cy="1091165"/>
            <a:chOff x="3035059" y="3618284"/>
            <a:chExt cx="792162" cy="1079761"/>
          </a:xfrm>
        </p:grpSpPr>
        <p:cxnSp>
          <p:nvCxnSpPr>
            <p:cNvPr id="156" name="直接箭头连接符 155"/>
            <p:cNvCxnSpPr/>
            <p:nvPr/>
          </p:nvCxnSpPr>
          <p:spPr>
            <a:xfrm flipH="1">
              <a:off x="3709733" y="3618284"/>
              <a:ext cx="9780" cy="7881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7" name="文本框 156"/>
            <p:cNvSpPr txBox="1"/>
            <p:nvPr/>
          </p:nvSpPr>
          <p:spPr>
            <a:xfrm rot="10800000">
              <a:off x="3035059" y="4119381"/>
              <a:ext cx="792162" cy="57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CN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0" name="矩形 159"/>
          <p:cNvSpPr/>
          <p:nvPr/>
        </p:nvSpPr>
        <p:spPr>
          <a:xfrm>
            <a:off x="6946137" y="1823085"/>
            <a:ext cx="14077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失重时</a:t>
            </a:r>
            <a:endParaRPr lang="zh-CN" altLang="en-US" sz="3200" b="1" dirty="0" smtClean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2" name="TextBox 23"/>
          <p:cNvSpPr txBox="1">
            <a:spLocks noChangeArrowheads="1"/>
          </p:cNvSpPr>
          <p:nvPr/>
        </p:nvSpPr>
        <p:spPr bwMode="auto">
          <a:xfrm>
            <a:off x="5101812" y="2840968"/>
            <a:ext cx="606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=g</a:t>
            </a:r>
            <a:endParaRPr lang="zh-CN" alt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TextBox 23"/>
          <p:cNvSpPr txBox="1">
            <a:spLocks noChangeArrowheads="1"/>
          </p:cNvSpPr>
          <p:nvPr/>
        </p:nvSpPr>
        <p:spPr bwMode="auto">
          <a:xfrm>
            <a:off x="7176264" y="3204124"/>
            <a:ext cx="145605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a=g</a:t>
            </a:r>
            <a:r>
              <a:rPr lang="zh-CN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endParaRPr lang="zh-CN" alt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矩形 203"/>
          <p:cNvSpPr/>
          <p:nvPr/>
        </p:nvSpPr>
        <p:spPr>
          <a:xfrm>
            <a:off x="4861389" y="4993534"/>
            <a:ext cx="421957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完全失重：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压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=0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a=g</a:t>
            </a:r>
            <a:endParaRPr lang="zh-CN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0" name="文本框 89"/>
          <p:cNvSpPr txBox="1"/>
          <p:nvPr/>
        </p:nvSpPr>
        <p:spPr>
          <a:xfrm rot="10800000" flipV="1">
            <a:off x="5885815" y="2425700"/>
            <a:ext cx="3854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压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3" grpId="0"/>
      <p:bldP spid="2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735960" y="2291779"/>
            <a:ext cx="1584176" cy="4170918"/>
            <a:chOff x="5157223" y="1628800"/>
            <a:chExt cx="1586851" cy="387461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/>
            <a:srcRect b="33430"/>
            <a:stretch>
              <a:fillRect/>
            </a:stretch>
          </p:blipFill>
          <p:spPr>
            <a:xfrm>
              <a:off x="5231905" y="1628800"/>
              <a:ext cx="1512169" cy="2724414"/>
            </a:xfrm>
            <a:prstGeom prst="rect">
              <a:avLst/>
            </a:prstGeom>
          </p:spPr>
        </p:pic>
        <p:pic>
          <p:nvPicPr>
            <p:cNvPr id="4" name="Picture 13" descr="b4cdb4970fcb0ea0919d6d17356cee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57223" y="4166873"/>
              <a:ext cx="1336544" cy="133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063552" y="731175"/>
            <a:ext cx="3456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实验探究完全失重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423592" y="1337672"/>
            <a:ext cx="77768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猜想：弹簧测力计和重锤一起自由下落时，示数应该为多少？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42558"/>
            <a:ext cx="10972800" cy="1143000"/>
          </a:xfrm>
        </p:spPr>
        <p:txBody>
          <a:bodyPr/>
          <a:lstStyle/>
          <a:p>
            <a:r>
              <a:rPr lang="zh-CN" altLang="en-US"/>
              <a:t>国际空间站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0270" y="1134110"/>
            <a:ext cx="8152765" cy="541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爱剪辑-我的视频_H264高清_1280x7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80.000000" end="6354.000000"/>
                </p14:media>
              </p:ext>
            </p:extLst>
          </p:nvPr>
        </p:nvPicPr>
        <p:blipFill rotWithShape="1">
          <a:blip r:embed="rId3"/>
          <a:srcRect l="12201" r="12201"/>
          <a:stretch>
            <a:fillRect/>
          </a:stretch>
        </p:blipFill>
        <p:spPr>
          <a:xfrm>
            <a:off x="2423592" y="548680"/>
            <a:ext cx="7632848" cy="5679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"/>
          <p:cNvSpPr txBox="1"/>
          <p:nvPr/>
        </p:nvSpPr>
        <p:spPr>
          <a:xfrm>
            <a:off x="4258945" y="2168525"/>
            <a:ext cx="1925320" cy="5835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水球实验</a:t>
            </a:r>
            <a:endParaRPr lang="zh-CN" altLang="en-US" sz="3200" b="1" dirty="0" smtClean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52910" y="3424567"/>
            <a:ext cx="8171781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algn="l" eaLnBrk="0" hangingPunct="0">
              <a:tabLst>
                <a:tab pos="1028700" algn="l"/>
                <a:tab pos="1851025" algn="l"/>
                <a:tab pos="2538095" algn="l"/>
                <a:tab pos="322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tabLst>
                <a:tab pos="1028700" algn="l"/>
                <a:tab pos="1851025" algn="l"/>
                <a:tab pos="2538095" algn="l"/>
                <a:tab pos="322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tabLst>
                <a:tab pos="1028700" algn="l"/>
                <a:tab pos="1851025" algn="l"/>
                <a:tab pos="2538095" algn="l"/>
                <a:tab pos="322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tabLst>
                <a:tab pos="1028700" algn="l"/>
                <a:tab pos="1851025" algn="l"/>
                <a:tab pos="2538095" algn="l"/>
                <a:tab pos="322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tabLst>
                <a:tab pos="1028700" algn="l"/>
                <a:tab pos="1851025" algn="l"/>
                <a:tab pos="2538095" algn="l"/>
                <a:tab pos="322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851025" algn="l"/>
                <a:tab pos="2538095" algn="l"/>
                <a:tab pos="322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851025" algn="l"/>
                <a:tab pos="2538095" algn="l"/>
                <a:tab pos="322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851025" algn="l"/>
                <a:tab pos="2538095" algn="l"/>
                <a:tab pos="322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851025" algn="l"/>
                <a:tab pos="2538095" algn="l"/>
                <a:tab pos="322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8700" algn="l"/>
                <a:tab pos="1851025" algn="l"/>
                <a:tab pos="2538095" algn="l"/>
                <a:tab pos="3222625" algn="l"/>
              </a:tabLst>
            </a:pP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工业上我们利用这一原理</a:t>
            </a:r>
            <a:endParaRPr kumimoji="0" lang="zh-CN" altLang="en-US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8700" algn="l"/>
                <a:tab pos="1851025" algn="l"/>
                <a:tab pos="2538095" algn="l"/>
                <a:tab pos="3222625" algn="l"/>
              </a:tabLst>
            </a:pPr>
            <a:r>
              <a: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来制作非常标准的球状滚珠。</a:t>
            </a:r>
            <a:endParaRPr kumimoji="0" lang="zh-CN" altLang="en-US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2735" y="749935"/>
            <a:ext cx="476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6120" y="238760"/>
            <a:ext cx="6316980" cy="45046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22006" y="4743460"/>
            <a:ext cx="9547794" cy="2031325"/>
          </a:xfrm>
          <a:prstGeom prst="rect">
            <a:avLst/>
          </a:prstGeom>
        </p:spPr>
        <p:txBody>
          <a:bodyPr wrap="square">
            <a:spAutoFit/>
          </a:bodyPr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宇宙飞船起飞时</a:t>
            </a:r>
            <a:r>
              <a:rPr lang="zh-CN" altLang="en-US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，由于</a:t>
            </a:r>
            <a:r>
              <a:rPr lang="zh-CN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超重</a:t>
            </a:r>
            <a:r>
              <a:rPr lang="zh-CN" altLang="en-US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，航天员</a:t>
            </a:r>
            <a:r>
              <a:rPr lang="zh-CN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血液</a:t>
            </a:r>
            <a:r>
              <a:rPr lang="zh-CN" altLang="en-US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会向下肢潴留</a:t>
            </a:r>
            <a:r>
              <a:rPr lang="zh-CN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，造成头部供血障碍、轻则引起视觉改变、重则导致意识丧失</a:t>
            </a:r>
            <a:r>
              <a:rPr lang="zh-CN" altLang="en-US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甚至死亡。</a:t>
            </a:r>
            <a:endParaRPr lang="zh-CN" altLang="zh-CN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04" descr="微信图片_201911272014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4668520" y="-387985"/>
            <a:ext cx="2854325" cy="6033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652905" y="4350385"/>
            <a:ext cx="782574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76225" algn="l"/>
            <a:r>
              <a:rPr lang="en-US" altLang="zh-CN" sz="4400" b="0">
                <a:ea typeface="宋体" panose="02010600030101010101" pitchFamily="2" charset="-122"/>
              </a:rPr>
              <a:t>      </a:t>
            </a:r>
            <a:r>
              <a:rPr lang="zh-CN" sz="4400" b="0">
                <a:ea typeface="宋体" panose="02010600030101010101" pitchFamily="2" charset="-122"/>
              </a:rPr>
              <a:t>你有办法不用</a:t>
            </a:r>
            <a:r>
              <a:rPr lang="zh-CN" sz="4400" b="0">
                <a:latin typeface="Times New Roman" panose="02020603050405020304" pitchFamily="18" charset="0"/>
                <a:ea typeface="宋体" panose="02010600030101010101" pitchFamily="2" charset="-122"/>
              </a:rPr>
              <a:t>手推动</a:t>
            </a:r>
            <a:r>
              <a:rPr lang="zh-CN" sz="4400" b="0">
                <a:ea typeface="宋体" panose="02010600030101010101" pitchFamily="2" charset="-122"/>
              </a:rPr>
              <a:t>滑块</a:t>
            </a:r>
            <a:endParaRPr lang="zh-CN" sz="4400" b="0">
              <a:ea typeface="宋体" panose="02010600030101010101" pitchFamily="2" charset="-122"/>
            </a:endParaRPr>
          </a:p>
          <a:p>
            <a:pPr marL="0" indent="276225" algn="l"/>
            <a:r>
              <a:rPr lang="zh-CN" sz="4400" b="0">
                <a:ea typeface="宋体" panose="02010600030101010101" pitchFamily="2" charset="-122"/>
              </a:rPr>
              <a:t>           而使弹簧缩短吗？</a:t>
            </a:r>
            <a:endParaRPr lang="zh-CN" alt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"/>
          <p:cNvSpPr txBox="1"/>
          <p:nvPr/>
        </p:nvSpPr>
        <p:spPr>
          <a:xfrm>
            <a:off x="1479647" y="315662"/>
            <a:ext cx="1015953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小结</a:t>
            </a:r>
            <a:endParaRPr lang="zh-CN" altLang="zh-CN" sz="3200" b="1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0" name="图片 1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26296"/>
            <a:ext cx="6099194" cy="3501000"/>
          </a:xfrm>
          <a:prstGeom prst="rect">
            <a:avLst/>
          </a:prstGeom>
        </p:spPr>
      </p:pic>
      <p:sp>
        <p:nvSpPr>
          <p:cNvPr id="171" name="TextBox 3"/>
          <p:cNvSpPr txBox="1"/>
          <p:nvPr/>
        </p:nvSpPr>
        <p:spPr>
          <a:xfrm>
            <a:off x="5866228" y="1700808"/>
            <a:ext cx="5486356" cy="95313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常见超重现象：</a:t>
            </a:r>
            <a:endParaRPr lang="en-US" altLang="zh-CN" sz="2800" b="1" dirty="0" smtClean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电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梯加速上升或减速下降</a:t>
            </a:r>
            <a:endParaRPr lang="zh-CN" altLang="zh-CN" sz="2800" b="1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2" name="TextBox 3"/>
          <p:cNvSpPr txBox="1"/>
          <p:nvPr/>
        </p:nvSpPr>
        <p:spPr>
          <a:xfrm>
            <a:off x="5879976" y="4075457"/>
            <a:ext cx="5472608" cy="95313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常见失重现象：</a:t>
            </a:r>
            <a:endParaRPr lang="en-US" altLang="zh-CN" sz="2800" b="1" dirty="0" smtClean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电梯加速上升或减速下降</a:t>
            </a:r>
            <a:endParaRPr lang="zh-CN" altLang="zh-CN" sz="2800" b="1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3" name="TextBox 3"/>
          <p:cNvSpPr txBox="1"/>
          <p:nvPr/>
        </p:nvSpPr>
        <p:spPr>
          <a:xfrm>
            <a:off x="313293" y="4945881"/>
            <a:ext cx="2182307" cy="95313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压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mg+m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＞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</a:t>
            </a:r>
            <a:endParaRPr lang="zh-CN" altLang="zh-CN" sz="2800" b="1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4" name="TextBox 3"/>
          <p:cNvSpPr txBox="1"/>
          <p:nvPr/>
        </p:nvSpPr>
        <p:spPr>
          <a:xfrm>
            <a:off x="3049597" y="4986830"/>
            <a:ext cx="2182307" cy="95313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压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－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＜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</a:t>
            </a:r>
            <a:endParaRPr lang="zh-CN" altLang="zh-CN" sz="2800" b="1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3049905" y="6122035"/>
            <a:ext cx="4020185" cy="52197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a=g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向下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压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=0</a:t>
            </a:r>
            <a:r>
              <a:rPr lang="zh-CN" altLang="en-US" sz="2800" b="1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完全失重</a:t>
            </a:r>
            <a:endParaRPr lang="zh-CN" altLang="zh-CN" sz="2800" b="1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bldLvl="0" animBg="1"/>
      <p:bldP spid="172" grpId="0" bldLvl="0" animBg="1"/>
      <p:bldP spid="173" grpId="0" bldLvl="0" animBg="1"/>
      <p:bldP spid="174" grpId="0" bldLvl="0" animBg="1"/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018858"/>
            <a:ext cx="10972800" cy="1143000"/>
          </a:xfrm>
        </p:spPr>
        <p:txBody>
          <a:bodyPr/>
          <a:lstStyle/>
          <a:p>
            <a:r>
              <a:rPr lang="zh-CN" altLang="en-US"/>
              <a:t>课后思考</a:t>
            </a:r>
            <a:r>
              <a:rPr lang="en-US" altLang="zh-CN"/>
              <a:t>:</a:t>
            </a:r>
            <a:endParaRPr lang="en-US" altLang="zh-CN"/>
          </a:p>
        </p:txBody>
      </p:sp>
      <p:sp>
        <p:nvSpPr>
          <p:cNvPr id="100" name="文本框 99"/>
          <p:cNvSpPr txBox="1"/>
          <p:nvPr/>
        </p:nvSpPr>
        <p:spPr>
          <a:xfrm>
            <a:off x="1414145" y="2610485"/>
            <a:ext cx="989330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zh-CN" sz="3600" b="0">
                <a:ea typeface="宋体" panose="02010600030101010101" pitchFamily="2" charset="-122"/>
              </a:rPr>
              <a:t>蹦床是一项大家喜欢的运动，它不像蹦极那么刺激，适合大众玩乐，但是也能带给我们明显的超、失重感受。通过今天的学习你觉得在蹦床运动中，哪些过程中能感受到超重、那些过程又能体会到失重？</a:t>
            </a:r>
            <a:endParaRPr lang="zh-CN" altLang="en-US"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11624" y="2060848"/>
            <a:ext cx="7782900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</a:rPr>
              <a:t>谢谢大家！</a:t>
            </a:r>
            <a:endParaRPr lang="zh-CN" altLang="en-US" sz="115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172530" y="905242"/>
            <a:ext cx="2088232" cy="4170918"/>
            <a:chOff x="5157223" y="1628800"/>
            <a:chExt cx="1586851" cy="38746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b="33430"/>
            <a:stretch>
              <a:fillRect/>
            </a:stretch>
          </p:blipFill>
          <p:spPr>
            <a:xfrm>
              <a:off x="5231905" y="1628800"/>
              <a:ext cx="1512169" cy="2724414"/>
            </a:xfrm>
            <a:prstGeom prst="rect">
              <a:avLst/>
            </a:prstGeom>
          </p:spPr>
        </p:pic>
        <p:pic>
          <p:nvPicPr>
            <p:cNvPr id="8" name="Picture 13" descr="b4cdb4970fcb0ea0919d6d17356cee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57223" y="4166873"/>
              <a:ext cx="1336544" cy="133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4042180" y="4605069"/>
            <a:ext cx="576262" cy="1260742"/>
            <a:chOff x="3709733" y="3618284"/>
            <a:chExt cx="576262" cy="1260742"/>
          </a:xfrm>
        </p:grpSpPr>
        <p:cxnSp>
          <p:nvCxnSpPr>
            <p:cNvPr id="5" name="直接箭头连接符 4"/>
            <p:cNvCxnSpPr/>
            <p:nvPr/>
          </p:nvCxnSpPr>
          <p:spPr>
            <a:xfrm>
              <a:off x="3719513" y="3618284"/>
              <a:ext cx="0" cy="11068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3709733" y="4294251"/>
              <a:ext cx="5762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flipV="1">
            <a:off x="4139565" y="2949575"/>
            <a:ext cx="792261" cy="1272540"/>
            <a:chOff x="3802673" y="3293623"/>
            <a:chExt cx="792261" cy="1259240"/>
          </a:xfrm>
        </p:grpSpPr>
        <p:cxnSp>
          <p:nvCxnSpPr>
            <p:cNvPr id="15" name="直接箭头连接符 14"/>
            <p:cNvCxnSpPr/>
            <p:nvPr/>
          </p:nvCxnSpPr>
          <p:spPr>
            <a:xfrm flipV="1">
              <a:off x="3802673" y="3293623"/>
              <a:ext cx="8255" cy="12592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 rot="10800000">
              <a:off x="3802772" y="3293711"/>
              <a:ext cx="792162" cy="57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CN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3"/>
          <p:cNvSpPr txBox="1"/>
          <p:nvPr/>
        </p:nvSpPr>
        <p:spPr>
          <a:xfrm>
            <a:off x="4931460" y="2105244"/>
            <a:ext cx="6768752" cy="1076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钩码对测力计的拉力为什么等于钩码重力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zh-CN" altLang="en-US" sz="3200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6170930" y="3637280"/>
            <a:ext cx="5064125" cy="1938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zh-CN" altLang="zh-CN" sz="6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二力平衡及牛顿第三定律</a:t>
            </a:r>
            <a:endParaRPr lang="zh-CN" altLang="zh-CN" sz="60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055440" y="1418322"/>
            <a:ext cx="2088232" cy="4170918"/>
            <a:chOff x="5157223" y="1628800"/>
            <a:chExt cx="1586851" cy="38746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b="33430"/>
            <a:stretch>
              <a:fillRect/>
            </a:stretch>
          </p:blipFill>
          <p:spPr>
            <a:xfrm>
              <a:off x="5231905" y="1628800"/>
              <a:ext cx="1512169" cy="2724414"/>
            </a:xfrm>
            <a:prstGeom prst="rect">
              <a:avLst/>
            </a:prstGeom>
          </p:spPr>
        </p:pic>
        <p:pic>
          <p:nvPicPr>
            <p:cNvPr id="8" name="Picture 13" descr="b4cdb4970fcb0ea0919d6d17356cee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57223" y="4166873"/>
              <a:ext cx="1336544" cy="133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88024" y="2967011"/>
            <a:ext cx="74898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即物体的实际</a:t>
            </a:r>
            <a:r>
              <a:rPr lang="zh-CN" altLang="en-US" sz="28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重力</a:t>
            </a:r>
            <a:r>
              <a:rPr lang="en-US" altLang="zh-CN" sz="28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	</a:t>
            </a:r>
            <a:r>
              <a:rPr lang="zh-CN" altLang="en-US" sz="28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大小为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G=mg</a:t>
            </a:r>
            <a:r>
              <a:rPr lang="en-US" altLang="zh-CN" sz="28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	</a:t>
            </a:r>
            <a:endParaRPr lang="en-US" altLang="zh-CN" sz="280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	</a:t>
            </a:r>
            <a:r>
              <a:rPr lang="en-US" altLang="zh-CN" sz="28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			</a:t>
            </a:r>
            <a:r>
              <a:rPr lang="zh-CN" altLang="en-US" sz="28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方向竖直向下</a:t>
            </a:r>
            <a:endParaRPr lang="zh-CN" altLang="en-US" sz="2800" dirty="0"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1" name="矩形 5"/>
          <p:cNvSpPr>
            <a:spLocks noChangeArrowheads="1"/>
          </p:cNvSpPr>
          <p:nvPr/>
        </p:nvSpPr>
        <p:spPr bwMode="auto">
          <a:xfrm>
            <a:off x="2974340" y="3137535"/>
            <a:ext cx="20224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、实重</a:t>
            </a:r>
            <a:r>
              <a:rPr lang="zh-CN" altLang="en-US" sz="3200" b="1" dirty="0">
                <a:latin typeface="Calibri" panose="020F0502020204030204" pitchFamily="34" charset="0"/>
              </a:rPr>
              <a:t>：</a:t>
            </a:r>
            <a:endParaRPr lang="zh-CN" altLang="en-US" sz="3200" b="1" dirty="0">
              <a:latin typeface="Calibri" panose="020F0502020204030204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143667" y="2090416"/>
            <a:ext cx="748982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物体对支持物的压力或对悬挂物的</a:t>
            </a:r>
            <a:r>
              <a:rPr lang="zh-CN" altLang="en-US" sz="28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拉力</a:t>
            </a:r>
            <a:endParaRPr lang="zh-CN" altLang="en-US" sz="28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6" name="矩形 5"/>
          <p:cNvSpPr>
            <a:spLocks noChangeArrowheads="1"/>
          </p:cNvSpPr>
          <p:nvPr/>
        </p:nvSpPr>
        <p:spPr bwMode="auto">
          <a:xfrm>
            <a:off x="3143759" y="1233330"/>
            <a:ext cx="20218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、视重：</a:t>
            </a:r>
            <a:endParaRPr lang="zh-CN" altLang="en-US" sz="3200" b="1" dirty="0">
              <a:latin typeface="Calibri" panose="020F0502020204030204" pitchFamily="34" charset="0"/>
            </a:endParaRPr>
          </a:p>
        </p:txBody>
      </p:sp>
      <p:sp>
        <p:nvSpPr>
          <p:cNvPr id="13" name="矩形 5"/>
          <p:cNvSpPr>
            <a:spLocks noChangeArrowheads="1"/>
          </p:cNvSpPr>
          <p:nvPr/>
        </p:nvSpPr>
        <p:spPr bwMode="auto">
          <a:xfrm>
            <a:off x="3006591" y="4174420"/>
            <a:ext cx="17427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、超重</a:t>
            </a:r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zh-CN" altLang="en-US" sz="3200" b="1" dirty="0">
              <a:latin typeface="Calibri" panose="020F050202020403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49376" y="4174420"/>
            <a:ext cx="2037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视重</a:t>
            </a:r>
            <a:r>
              <a:rPr lang="en-US" altLang="zh-CN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&gt;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实重</a:t>
            </a:r>
            <a:endParaRPr lang="zh-CN" alt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矩形 5"/>
          <p:cNvSpPr>
            <a:spLocks noChangeArrowheads="1"/>
          </p:cNvSpPr>
          <p:nvPr/>
        </p:nvSpPr>
        <p:spPr bwMode="auto">
          <a:xfrm>
            <a:off x="3014603" y="5004337"/>
            <a:ext cx="17427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、失重</a:t>
            </a:r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zh-CN" altLang="en-US" sz="3200" b="1" dirty="0">
              <a:latin typeface="Calibri" panose="020F050202020403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57388" y="5004337"/>
            <a:ext cx="2037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视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重</a:t>
            </a:r>
            <a:r>
              <a:rPr lang="en-US" altLang="zh-CN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&lt;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实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重</a:t>
            </a:r>
            <a:endParaRPr lang="zh-CN" alt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3"/>
          <p:cNvSpPr txBox="1"/>
          <p:nvPr/>
        </p:nvSpPr>
        <p:spPr>
          <a:xfrm>
            <a:off x="2670928" y="499160"/>
            <a:ext cx="2704992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 algn="l">
              <a:defRPr/>
            </a:pPr>
            <a:r>
              <a:rPr lang="zh-CN" altLang="zh-CN" sz="32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超重</a:t>
            </a:r>
            <a:r>
              <a:rPr lang="zh-CN" altLang="en-US" sz="32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与失重</a:t>
            </a:r>
            <a:endParaRPr lang="zh-CN" altLang="zh-CN" sz="3200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0" grpId="0"/>
      <p:bldP spid="11" grpId="0"/>
      <p:bldP spid="17" grpId="0"/>
      <p:bldP spid="13" grpId="0"/>
      <p:bldP spid="19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1882775" y="1029335"/>
            <a:ext cx="3957320" cy="5835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zh-CN" altLang="zh-CN" sz="32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研究视重与实重关系</a:t>
            </a:r>
            <a:endParaRPr lang="zh-CN" altLang="zh-CN" sz="3200" b="1" dirty="0" smtClean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21970" y="1199515"/>
            <a:ext cx="996950" cy="2864485"/>
            <a:chOff x="5157223" y="1628800"/>
            <a:chExt cx="1586851" cy="38746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b="33430"/>
            <a:stretch>
              <a:fillRect/>
            </a:stretch>
          </p:blipFill>
          <p:spPr>
            <a:xfrm>
              <a:off x="5231905" y="1628800"/>
              <a:ext cx="1512169" cy="2724414"/>
            </a:xfrm>
            <a:prstGeom prst="rect">
              <a:avLst/>
            </a:prstGeom>
          </p:spPr>
        </p:pic>
        <p:pic>
          <p:nvPicPr>
            <p:cNvPr id="8" name="Picture 13" descr="b4cdb4970fcb0ea0919d6d17356cee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57223" y="4166873"/>
              <a:ext cx="1336544" cy="133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Group 33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882845" y="2255347"/>
          <a:ext cx="8352928" cy="3049387"/>
        </p:xfrm>
        <a:graphic>
          <a:graphicData uri="http://schemas.openxmlformats.org/drawingml/2006/table">
            <a:tbl>
              <a:tblPr/>
              <a:tblGrid>
                <a:gridCol w="1782271"/>
                <a:gridCol w="2087245"/>
                <a:gridCol w="2606560"/>
                <a:gridCol w="1876852"/>
              </a:tblGrid>
              <a:tr h="8534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速度方向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运动性质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视重与实重关系（填＞、＜）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80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超、失重状态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59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上升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加速上升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   G</a:t>
                      </a: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783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减速上升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dirty="0" smtClean="0">
                          <a:ln>
                            <a:noFill/>
                          </a:ln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F   G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78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下降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加速下降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dirty="0" smtClean="0">
                          <a:ln>
                            <a:noFill/>
                          </a:ln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F   G</a:t>
                      </a: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83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减速下降</a:t>
                      </a: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dirty="0" smtClean="0">
                          <a:ln>
                            <a:noFill/>
                          </a:ln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F   G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784340" y="2574925"/>
            <a:ext cx="5060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32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＞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84340" y="4228465"/>
            <a:ext cx="5060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32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＞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6229350" y="4234815"/>
            <a:ext cx="1284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32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＜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229350" y="3651250"/>
            <a:ext cx="1284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32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＜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98890" y="312928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超重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98890" y="370649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失重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98890" y="475043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超重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98890" y="422846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失重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1"/>
      <p:bldP spid="10" grpId="1"/>
      <p:bldP spid="11" grpId="0"/>
      <p:bldP spid="12" grpId="0"/>
      <p:bldP spid="14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电梯中的超、失重</a:t>
            </a:r>
            <a:endParaRPr lang="zh-CN" altLang="en-US"/>
          </a:p>
        </p:txBody>
      </p:sp>
      <p:pic>
        <p:nvPicPr>
          <p:cNvPr id="4" name="电梯中的现象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30575" y="1600200"/>
            <a:ext cx="5532438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>
                <a:hlinkClick r:id="rId1" action="ppaction://hlinkfile"/>
              </a:rPr>
              <a:t>电梯中的超、失重现象</a:t>
            </a:r>
            <a:endParaRPr kumimoji="0" lang="zh-CN" alt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4" name="Group 33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90035" y="1417782"/>
          <a:ext cx="9249871" cy="3049387"/>
        </p:xfrm>
        <a:graphic>
          <a:graphicData uri="http://schemas.openxmlformats.org/drawingml/2006/table">
            <a:tbl>
              <a:tblPr/>
              <a:tblGrid>
                <a:gridCol w="1782271"/>
                <a:gridCol w="1688465"/>
                <a:gridCol w="1490345"/>
                <a:gridCol w="2524125"/>
                <a:gridCol w="1764665"/>
              </a:tblGrid>
              <a:tr h="8534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速度方向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运动性质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加速度方向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视重与实重关系（填＞、＜）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80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超、失重状态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59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上升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加速上升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   G</a:t>
                      </a: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800" b="1" dirty="0" smtClean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783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减速上升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dirty="0" smtClean="0">
                          <a:ln>
                            <a:noFill/>
                          </a:ln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F   G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78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下降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加速下降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dirty="0" smtClean="0">
                          <a:ln>
                            <a:noFill/>
                          </a:ln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F   G</a:t>
                      </a: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783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减速下降</a:t>
                      </a: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dirty="0" smtClean="0">
                          <a:ln>
                            <a:noFill/>
                          </a:ln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F   G</a:t>
                      </a: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标题 1"/>
          <p:cNvSpPr>
            <a:spLocks noGrp="1"/>
          </p:cNvSpPr>
          <p:nvPr/>
        </p:nvSpPr>
        <p:spPr>
          <a:xfrm>
            <a:off x="803275" y="4769485"/>
            <a:ext cx="10972800" cy="7797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3200" b="1"/>
              <a:t>发生超、失重的条件是什么？</a:t>
            </a:r>
            <a:endParaRPr lang="zh-CN" altLang="en-US" sz="3200" b="1"/>
          </a:p>
        </p:txBody>
      </p:sp>
      <p:sp>
        <p:nvSpPr>
          <p:cNvPr id="20" name="TextBox 3"/>
          <p:cNvSpPr txBox="1"/>
          <p:nvPr/>
        </p:nvSpPr>
        <p:spPr>
          <a:xfrm>
            <a:off x="6658610" y="5065395"/>
            <a:ext cx="3581400" cy="144526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 algn="l">
              <a:defRPr/>
            </a:pPr>
            <a:r>
              <a:rPr lang="zh-CN" altLang="zh-CN" sz="4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超重：</a:t>
            </a:r>
            <a:r>
              <a:rPr lang="en-US" altLang="zh-CN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a</a:t>
            </a:r>
            <a:r>
              <a:rPr lang="zh-CN" altLang="en-US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向上</a:t>
            </a:r>
            <a:endParaRPr lang="zh-CN" altLang="en-US" sz="4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indent="266700" algn="l">
              <a:defRPr/>
            </a:pPr>
            <a:r>
              <a:rPr lang="zh-CN" altLang="en-US" sz="4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失重：</a:t>
            </a:r>
            <a:r>
              <a:rPr lang="en-US" altLang="zh-CN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向下</a:t>
            </a:r>
            <a:endParaRPr lang="zh-CN" altLang="en-US" sz="4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50075" y="1725930"/>
            <a:ext cx="5060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32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＞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0075" y="3523615"/>
            <a:ext cx="5060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32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＞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6343015" y="2802255"/>
            <a:ext cx="1284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32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＜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 flipH="1">
            <a:off x="6343015" y="3355340"/>
            <a:ext cx="1284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32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＜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65565" y="230632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超重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65565" y="283337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失重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65565" y="341693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失重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65565" y="396938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超重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47260" y="2311400"/>
            <a:ext cx="10775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向上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47260" y="2894965"/>
            <a:ext cx="10775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向下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47260" y="3447415"/>
            <a:ext cx="10775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向下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47260" y="3969385"/>
            <a:ext cx="10775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向上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9" grpId="0"/>
      <p:bldP spid="10" grpId="1"/>
      <p:bldP spid="11" grpId="1"/>
      <p:bldP spid="12" grpId="1"/>
      <p:bldP spid="13" grpId="1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4"/>
          <p:cNvSpPr>
            <a:spLocks noChangeArrowheads="1"/>
          </p:cNvSpPr>
          <p:nvPr/>
        </p:nvSpPr>
        <p:spPr bwMode="auto">
          <a:xfrm>
            <a:off x="925195" y="2501265"/>
            <a:ext cx="98355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860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、物体具有</a:t>
            </a:r>
            <a:r>
              <a:rPr lang="zh-CN" altLang="en-US" sz="2800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向上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加速度时，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视重大于实重，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处于超重状态。</a:t>
            </a:r>
            <a:endParaRPr lang="zh-CN" altLang="en-US" sz="28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149" name="矩形 5"/>
          <p:cNvSpPr>
            <a:spLocks noChangeArrowheads="1"/>
          </p:cNvSpPr>
          <p:nvPr/>
        </p:nvSpPr>
        <p:spPr bwMode="auto">
          <a:xfrm>
            <a:off x="925195" y="3770630"/>
            <a:ext cx="100838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860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、物体具有</a:t>
            </a:r>
            <a:r>
              <a:rPr lang="zh-CN" altLang="en-US" sz="2800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向下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加速度时，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视重小于实重，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处于失重状态。</a:t>
            </a:r>
            <a:endParaRPr lang="zh-CN" altLang="en-US" sz="28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150" name="矩形 3"/>
          <p:cNvSpPr>
            <a:spLocks noChangeArrowheads="1"/>
          </p:cNvSpPr>
          <p:nvPr/>
        </p:nvSpPr>
        <p:spPr bwMode="auto">
          <a:xfrm>
            <a:off x="2711450" y="1538783"/>
            <a:ext cx="2763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26860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探究结论</a:t>
            </a:r>
            <a:r>
              <a:rPr lang="zh-CN" altLang="zh-CN" sz="36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741680" y="627380"/>
            <a:ext cx="2118360" cy="5835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zh-CN" altLang="en-US" sz="32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理论分析：</a:t>
            </a:r>
            <a:endParaRPr lang="zh-CN" altLang="en-US" sz="3200" b="1" dirty="0" smtClean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9600" y="1600200"/>
            <a:ext cx="10972800" cy="3326765"/>
          </a:xfrm>
        </p:spPr>
        <p:txBody>
          <a:bodyPr/>
          <a:lstStyle/>
          <a:p>
            <a:pPr algn="l"/>
            <a:r>
              <a:rPr lang="zh-CN" altLang="en-US" sz="3200" b="1"/>
              <a:t>例题：质量为m 的物体随升降机一起以加速度大小为a做</a:t>
            </a:r>
            <a:br>
              <a:rPr lang="zh-CN" altLang="en-US" sz="3200" b="1"/>
            </a:br>
            <a:r>
              <a:rPr lang="zh-CN" altLang="en-US" sz="3200" b="1"/>
              <a:t>（1）匀加速上升运动</a:t>
            </a:r>
            <a:br>
              <a:rPr lang="zh-CN" altLang="en-US" sz="3200" b="1"/>
            </a:br>
            <a:r>
              <a:rPr lang="zh-CN" altLang="en-US" sz="3200" b="1"/>
              <a:t>（2）匀减速上升运动</a:t>
            </a:r>
            <a:br>
              <a:rPr lang="zh-CN" altLang="en-US" sz="3200" b="1"/>
            </a:br>
            <a:r>
              <a:rPr lang="zh-CN" altLang="en-US" sz="3200" b="1"/>
              <a:t>（3）匀加速下降运动</a:t>
            </a:r>
            <a:br>
              <a:rPr lang="zh-CN" altLang="en-US" sz="3200" b="1"/>
            </a:br>
            <a:r>
              <a:rPr lang="zh-CN" altLang="en-US" sz="3200" b="1"/>
              <a:t>（4）匀减速下降运动</a:t>
            </a:r>
            <a:br>
              <a:rPr lang="zh-CN" altLang="en-US" sz="3200" b="1"/>
            </a:br>
            <a:r>
              <a:rPr lang="zh-CN" altLang="en-US" sz="3200" b="1"/>
              <a:t>求：这四种情况下物体对升降机的压力为多大？并与实重相比较。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6691577" y="2812916"/>
            <a:ext cx="1651164" cy="539771"/>
            <a:chOff x="2884151" y="3715407"/>
            <a:chExt cx="1651164" cy="539771"/>
          </a:xfrm>
        </p:grpSpPr>
        <p:grpSp>
          <p:nvGrpSpPr>
            <p:cNvPr id="61" name="组合 60"/>
            <p:cNvGrpSpPr/>
            <p:nvPr/>
          </p:nvGrpSpPr>
          <p:grpSpPr>
            <a:xfrm>
              <a:off x="2884151" y="4105921"/>
              <a:ext cx="1651164" cy="149257"/>
              <a:chOff x="340380" y="3895586"/>
              <a:chExt cx="1651164" cy="149257"/>
            </a:xfrm>
          </p:grpSpPr>
          <p:cxnSp>
            <p:nvCxnSpPr>
              <p:cNvPr id="63" name="直接连接符 62"/>
              <p:cNvCxnSpPr/>
              <p:nvPr/>
            </p:nvCxnSpPr>
            <p:spPr>
              <a:xfrm>
                <a:off x="407368" y="3895586"/>
                <a:ext cx="1584176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 flipH="1">
                <a:off x="34038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 flipH="1">
                <a:off x="40172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 flipH="1">
                <a:off x="47373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 flipH="1">
                <a:off x="53507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 flipH="1">
                <a:off x="60257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66391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 flipH="1">
                <a:off x="73592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flipH="1">
                <a:off x="79726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 flipH="1">
                <a:off x="86794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 flipH="1">
                <a:off x="92928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 flipH="1">
                <a:off x="100129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 flipH="1">
                <a:off x="106263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 flipH="1">
                <a:off x="113014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 flipH="1">
                <a:off x="119148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 flipH="1">
                <a:off x="126349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 flipH="1">
                <a:off x="132483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 flipH="1">
                <a:off x="1392181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 flipH="1">
                <a:off x="1453523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 flipH="1">
                <a:off x="1525531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 flipH="1">
                <a:off x="1586873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 flipH="1">
                <a:off x="1654376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 flipH="1">
                <a:off x="1715718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 flipH="1">
                <a:off x="1787726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 flipH="1">
                <a:off x="1849068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 flipH="1">
                <a:off x="1916664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2" name="矩形 61"/>
            <p:cNvSpPr/>
            <p:nvPr/>
          </p:nvSpPr>
          <p:spPr>
            <a:xfrm>
              <a:off x="3503613" y="3715407"/>
              <a:ext cx="431800" cy="36036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25980" y="199390"/>
            <a:ext cx="8229600" cy="5835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理论探究</a:t>
            </a:r>
            <a:r>
              <a:rPr lang="zh-CN" altLang="zh-CN" sz="32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超重（失重）现象的本质是什么？</a:t>
            </a:r>
            <a:endParaRPr lang="zh-CN" altLang="zh-CN" sz="3200" b="1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800038" y="2847071"/>
            <a:ext cx="1651164" cy="539771"/>
            <a:chOff x="2884151" y="3715407"/>
            <a:chExt cx="1651164" cy="539771"/>
          </a:xfrm>
        </p:grpSpPr>
        <p:grpSp>
          <p:nvGrpSpPr>
            <p:cNvPr id="18" name="组合 17"/>
            <p:cNvGrpSpPr/>
            <p:nvPr/>
          </p:nvGrpSpPr>
          <p:grpSpPr>
            <a:xfrm>
              <a:off x="2884151" y="4105921"/>
              <a:ext cx="1651164" cy="149257"/>
              <a:chOff x="340380" y="3895586"/>
              <a:chExt cx="1651164" cy="149257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407368" y="3895586"/>
                <a:ext cx="1584176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H="1">
                <a:off x="34038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H="1">
                <a:off x="40172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 flipH="1">
                <a:off x="47373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H="1">
                <a:off x="53507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60257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H="1">
                <a:off x="66391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H="1">
                <a:off x="73592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 flipH="1">
                <a:off x="79726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H="1">
                <a:off x="86794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92928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H="1">
                <a:off x="1001295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 flipH="1">
                <a:off x="1062637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H="1">
                <a:off x="113014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H="1">
                <a:off x="119148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flipH="1">
                <a:off x="1263490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flipH="1">
                <a:off x="1324832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H="1">
                <a:off x="1392181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H="1">
                <a:off x="1453523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1525531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1586873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 flipH="1">
                <a:off x="1654376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 flipH="1">
                <a:off x="1715718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 flipH="1">
                <a:off x="1787726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 flipH="1">
                <a:off x="1849068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 flipH="1">
                <a:off x="1916664" y="3917701"/>
                <a:ext cx="72008" cy="12714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矩形 4"/>
            <p:cNvSpPr/>
            <p:nvPr/>
          </p:nvSpPr>
          <p:spPr>
            <a:xfrm>
              <a:off x="3503613" y="3715407"/>
              <a:ext cx="431800" cy="36036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44903" y="2435253"/>
            <a:ext cx="440451" cy="1008062"/>
            <a:chOff x="4511675" y="3016621"/>
            <a:chExt cx="440451" cy="1008062"/>
          </a:xfrm>
        </p:grpSpPr>
        <p:cxnSp>
          <p:nvCxnSpPr>
            <p:cNvPr id="23" name="直接箭头连接符 22"/>
            <p:cNvCxnSpPr/>
            <p:nvPr/>
          </p:nvCxnSpPr>
          <p:spPr>
            <a:xfrm flipV="1">
              <a:off x="4511675" y="3016621"/>
              <a:ext cx="0" cy="100806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5" name="TextBox 23"/>
            <p:cNvSpPr txBox="1">
              <a:spLocks noChangeArrowheads="1"/>
            </p:cNvSpPr>
            <p:nvPr/>
          </p:nvSpPr>
          <p:spPr bwMode="auto">
            <a:xfrm>
              <a:off x="4583114" y="3232522"/>
              <a:ext cx="3690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/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625620" y="3016934"/>
            <a:ext cx="750570" cy="1259840"/>
            <a:chOff x="3709733" y="3618284"/>
            <a:chExt cx="750570" cy="1259840"/>
          </a:xfrm>
        </p:grpSpPr>
        <p:cxnSp>
          <p:nvCxnSpPr>
            <p:cNvPr id="3" name="直接箭头连接符 2"/>
            <p:cNvCxnSpPr/>
            <p:nvPr/>
          </p:nvCxnSpPr>
          <p:spPr>
            <a:xfrm>
              <a:off x="3719513" y="3618284"/>
              <a:ext cx="0" cy="11068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3709733" y="4294559"/>
              <a:ext cx="7505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mg</a:t>
              </a:r>
              <a:endPara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flipV="1">
            <a:off x="3603724" y="1631920"/>
            <a:ext cx="792162" cy="1395330"/>
            <a:chOff x="3687837" y="3618284"/>
            <a:chExt cx="792162" cy="1380747"/>
          </a:xfrm>
        </p:grpSpPr>
        <p:cxnSp>
          <p:nvCxnSpPr>
            <p:cNvPr id="15" name="直接箭头连接符 14"/>
            <p:cNvCxnSpPr/>
            <p:nvPr/>
          </p:nvCxnSpPr>
          <p:spPr>
            <a:xfrm>
              <a:off x="3719513" y="3618284"/>
              <a:ext cx="0" cy="11238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 rot="10800000">
              <a:off x="3687837" y="4420367"/>
              <a:ext cx="792162" cy="57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CN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 rot="10800000" flipV="1">
            <a:off x="2401106" y="4276410"/>
            <a:ext cx="30963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33977" y="2377260"/>
            <a:ext cx="413777" cy="1008063"/>
            <a:chOff x="8399463" y="3069009"/>
            <a:chExt cx="413777" cy="1008063"/>
          </a:xfrm>
        </p:grpSpPr>
        <p:cxnSp>
          <p:nvCxnSpPr>
            <p:cNvPr id="28" name="直接箭头连接符 27"/>
            <p:cNvCxnSpPr/>
            <p:nvPr/>
          </p:nvCxnSpPr>
          <p:spPr>
            <a:xfrm>
              <a:off x="8399463" y="3069009"/>
              <a:ext cx="0" cy="100806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8444228" y="3318208"/>
              <a:ext cx="3690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/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514125" y="2997463"/>
            <a:ext cx="828675" cy="1259840"/>
            <a:chOff x="3709733" y="3618284"/>
            <a:chExt cx="828675" cy="1259840"/>
          </a:xfrm>
        </p:grpSpPr>
        <p:cxnSp>
          <p:nvCxnSpPr>
            <p:cNvPr id="26" name="直接箭头连接符 25"/>
            <p:cNvCxnSpPr/>
            <p:nvPr/>
          </p:nvCxnSpPr>
          <p:spPr>
            <a:xfrm>
              <a:off x="3719513" y="3618284"/>
              <a:ext cx="0" cy="11068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3709733" y="4294559"/>
              <a:ext cx="82867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mg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 flipV="1">
            <a:off x="6839451" y="1916614"/>
            <a:ext cx="792162" cy="1091165"/>
            <a:chOff x="3035059" y="3618284"/>
            <a:chExt cx="792162" cy="1079761"/>
          </a:xfrm>
        </p:grpSpPr>
        <p:cxnSp>
          <p:nvCxnSpPr>
            <p:cNvPr id="31" name="直接箭头连接符 30"/>
            <p:cNvCxnSpPr/>
            <p:nvPr/>
          </p:nvCxnSpPr>
          <p:spPr>
            <a:xfrm flipH="1">
              <a:off x="3709733" y="3618284"/>
              <a:ext cx="9780" cy="7881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 rot="10800000">
              <a:off x="3035059" y="4119381"/>
              <a:ext cx="792162" cy="57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CN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 rot="10800000" flipV="1">
            <a:off x="6370022" y="4309709"/>
            <a:ext cx="30963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85863" y="1057640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加速上升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660586" y="1114490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减速上升</a:t>
            </a:r>
            <a:endParaRPr lang="zh-CN" altLang="en-US" sz="3200" b="1" dirty="0" smtClean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9" name="文本框 88"/>
          <p:cNvSpPr txBox="1"/>
          <p:nvPr/>
        </p:nvSpPr>
        <p:spPr>
          <a:xfrm rot="10800000" flipV="1">
            <a:off x="2246077" y="4893035"/>
            <a:ext cx="309634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F=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mg+m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zh-CN" sz="3200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文本框 89"/>
          <p:cNvSpPr txBox="1"/>
          <p:nvPr/>
        </p:nvSpPr>
        <p:spPr>
          <a:xfrm rot="10800000" flipV="1">
            <a:off x="6113780" y="4860290"/>
            <a:ext cx="3854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39353" y="5521325"/>
            <a:ext cx="319341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牛顿第三定律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压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mg+m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＞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50978" y="5443855"/>
            <a:ext cx="336994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牛顿第三定律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压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－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＜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 rot="20460000">
            <a:off x="9637818" y="2590530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加速下降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 rot="1500000">
            <a:off x="309668" y="1917430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减速下降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9" grpId="0"/>
      <p:bldP spid="30" grpId="0"/>
      <p:bldP spid="89" grpId="0"/>
      <p:bldP spid="90" grpId="0"/>
      <p:bldP spid="10" grpId="0"/>
      <p:bldP spid="12" grpId="0"/>
      <p:bldP spid="17" grpId="0"/>
      <p:bldP spid="21" grpId="0"/>
    </p:bldLst>
  </p:timing>
</p:sld>
</file>

<file path=ppt/tags/tag1.xml><?xml version="1.0" encoding="utf-8"?>
<p:tagLst xmlns:p="http://schemas.openxmlformats.org/presentationml/2006/main">
  <p:tag name="KSO_WM_UNIT_TABLE_BEAUTIFY" val="smartTable{38b839de-7454-4837-87d9-363691fd7e60}"/>
</p:tagLst>
</file>

<file path=ppt/tags/tag2.xml><?xml version="1.0" encoding="utf-8"?>
<p:tagLst xmlns:p="http://schemas.openxmlformats.org/presentationml/2006/main">
  <p:tag name="KSO_WM_UNIT_TABLE_BEAUTIFY" val="smartTable{38b839de-7454-4837-87d9-363691fd7e6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1069</Words>
  <Application>WPS 演示</Application>
  <PresentationFormat>宽屏</PresentationFormat>
  <Paragraphs>252</Paragraphs>
  <Slides>19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Calibri</vt:lpstr>
      <vt:lpstr>Adobe 楷体 Std R</vt:lpstr>
      <vt:lpstr>Times New Roman</vt:lpstr>
      <vt:lpstr>楷体</vt:lpstr>
      <vt:lpstr>黑体</vt:lpstr>
      <vt:lpstr>华文楷体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电梯中的超、失重现象</vt:lpstr>
      <vt:lpstr>PowerPoint 演示文稿</vt:lpstr>
      <vt:lpstr>例题：质量为m 的物体随升降机一起以加速度大小为a做 （1）匀加速上升运动 （2）匀减速上升运动 （3）匀加速下降运动 （4）匀减速下降运动 求：这四种情况下物体对升降机的压力为多大？并与实重相比较。</vt:lpstr>
      <vt:lpstr>PowerPoint 演示文稿</vt:lpstr>
      <vt:lpstr>PowerPoint 演示文稿</vt:lpstr>
      <vt:lpstr>PowerPoint 演示文稿</vt:lpstr>
      <vt:lpstr>国际空间站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课后思考: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春燕</cp:lastModifiedBy>
  <cp:revision>345</cp:revision>
  <dcterms:created xsi:type="dcterms:W3CDTF">2015-11-19T12:57:00Z</dcterms:created>
  <dcterms:modified xsi:type="dcterms:W3CDTF">2019-12-02T08:44:53Z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