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jpeg" ContentType="image/jpeg"/>
  <Default Extension="emf" ContentType="image/x-emf"/>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69" r:id="rId3"/>
    <p:sldId id="288" r:id="rId4"/>
    <p:sldId id="359" r:id="rId5"/>
    <p:sldId id="331" r:id="rId6"/>
    <p:sldId id="256" r:id="rId7"/>
    <p:sldId id="290" r:id="rId8"/>
    <p:sldId id="386" r:id="rId9"/>
    <p:sldId id="388" r:id="rId10"/>
    <p:sldId id="387" r:id="rId11"/>
    <p:sldId id="257" r:id="rId12"/>
    <p:sldId id="266" r:id="rId13"/>
    <p:sldId id="265" r:id="rId14"/>
    <p:sldId id="282" r:id="rId15"/>
    <p:sldId id="289" r:id="rId16"/>
    <p:sldId id="291" r:id="rId17"/>
    <p:sldId id="293" r:id="rId18"/>
    <p:sldId id="294" r:id="rId19"/>
    <p:sldId id="297" r:id="rId20"/>
    <p:sldId id="270" r:id="rId21"/>
    <p:sldId id="301" r:id="rId22"/>
    <p:sldId id="271" r:id="rId23"/>
    <p:sldId id="272" r:id="rId24"/>
    <p:sldId id="332" r:id="rId25"/>
    <p:sldId id="334" r:id="rId26"/>
    <p:sldId id="333" r:id="rId27"/>
    <p:sldId id="335" r:id="rId28"/>
    <p:sldId id="299" r:id="rId29"/>
    <p:sldId id="298" r:id="rId30"/>
    <p:sldId id="273" r:id="rId31"/>
    <p:sldId id="357" r:id="rId32"/>
    <p:sldId id="336" r:id="rId33"/>
    <p:sldId id="358" r:id="rId34"/>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62"/>
        <p:guide pos="2906"/>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notesMaster" Target="notesMasters/notes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31.wmf"/><Relationship Id="rId3" Type="http://schemas.openxmlformats.org/officeDocument/2006/relationships/oleObject" Target="../embeddings/oleObject2.bin"/><Relationship Id="rId2" Type="http://schemas.openxmlformats.org/officeDocument/2006/relationships/image" Target="../media/image30.png"/><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2.xml"/><Relationship Id="rId3" Type="http://schemas.openxmlformats.org/officeDocument/2006/relationships/image" Target="../media/image37.emf"/><Relationship Id="rId2" Type="http://schemas.openxmlformats.org/officeDocument/2006/relationships/oleObject" Target="../embeddings/oleObject3.bin"/><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microsoft.com/office/2007/relationships/media" Target="../media/media1.mp4"/><Relationship Id="rId1" Type="http://schemas.openxmlformats.org/officeDocument/2006/relationships/video" Target="NULL"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jpeg"/></Relationships>
</file>

<file path=ppt/slides/_rels/slide27.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6" Type="http://schemas.openxmlformats.org/officeDocument/2006/relationships/slideLayout" Target="../slideLayouts/slideLayout2.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4.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050" name="文本框 1"/>
          <p:cNvSpPr txBox="1"/>
          <p:nvPr/>
        </p:nvSpPr>
        <p:spPr>
          <a:xfrm>
            <a:off x="208915" y="884555"/>
            <a:ext cx="7791450" cy="2553335"/>
          </a:xfrm>
          <a:prstGeom prst="rect">
            <a:avLst/>
          </a:prstGeom>
          <a:noFill/>
          <a:ln w="9525">
            <a:noFill/>
          </a:ln>
        </p:spPr>
        <p:txBody>
          <a:bodyPr wrap="square" anchor="t">
            <a:spAutoFit/>
            <a:scene3d>
              <a:camera prst="orthographicFront"/>
              <a:lightRig rig="threePt" dir="t"/>
            </a:scene3d>
          </a:bodyPr>
          <a:p>
            <a:r>
              <a:rPr lang="zh-CN" altLang="en-US" sz="8000">
                <a:ln w="22225">
                  <a:solidFill>
                    <a:schemeClr val="accent2"/>
                  </a:solidFill>
                  <a:prstDash val="solid"/>
                </a:ln>
                <a:solidFill>
                  <a:schemeClr val="accent2">
                    <a:lumMod val="40000"/>
                    <a:lumOff val="60000"/>
                  </a:schemeClr>
                </a:solidFill>
                <a:effectLst/>
                <a:latin typeface="微软雅黑" panose="020B0503020204020204" charset="-122"/>
                <a:ea typeface="微软雅黑" panose="020B0503020204020204" charset="-122"/>
              </a:rPr>
              <a:t>守护生命之花</a:t>
            </a:r>
            <a:endParaRPr lang="zh-CN" altLang="en-US" sz="8000">
              <a:ln w="22225">
                <a:solidFill>
                  <a:schemeClr val="accent2"/>
                </a:solidFill>
                <a:prstDash val="solid"/>
              </a:ln>
              <a:solidFill>
                <a:schemeClr val="accent2">
                  <a:lumMod val="40000"/>
                  <a:lumOff val="60000"/>
                </a:schemeClr>
              </a:solidFill>
              <a:effectLst/>
              <a:latin typeface="微软雅黑" panose="020B0503020204020204" charset="-122"/>
              <a:ea typeface="微软雅黑" panose="020B0503020204020204" charset="-122"/>
            </a:endParaRPr>
          </a:p>
          <a:p>
            <a:r>
              <a:rPr lang="zh-CN" altLang="en-US" sz="8000">
                <a:ln w="22225">
                  <a:solidFill>
                    <a:schemeClr val="accent2"/>
                  </a:solidFill>
                  <a:prstDash val="solid"/>
                </a:ln>
                <a:solidFill>
                  <a:schemeClr val="accent2">
                    <a:lumMod val="40000"/>
                    <a:lumOff val="60000"/>
                  </a:schemeClr>
                </a:solidFill>
                <a:effectLst/>
                <a:latin typeface="微软雅黑" panose="020B0503020204020204" charset="-122"/>
                <a:ea typeface="微软雅黑" panose="020B0503020204020204" charset="-122"/>
              </a:rPr>
              <a:t>   构建和谐校园</a:t>
            </a:r>
            <a:endParaRPr lang="zh-CN" altLang="en-US" sz="8000">
              <a:ln w="22225">
                <a:solidFill>
                  <a:schemeClr val="accent2"/>
                </a:solidFill>
                <a:prstDash val="solid"/>
              </a:ln>
              <a:solidFill>
                <a:schemeClr val="accent2">
                  <a:lumMod val="40000"/>
                  <a:lumOff val="60000"/>
                </a:schemeClr>
              </a:solidFill>
              <a:effectLst/>
              <a:latin typeface="微软雅黑" panose="020B0503020204020204" charset="-122"/>
              <a:ea typeface="微软雅黑" panose="020B0503020204020204" charset="-122"/>
            </a:endParaRPr>
          </a:p>
        </p:txBody>
      </p:sp>
      <p:pic>
        <p:nvPicPr>
          <p:cNvPr id="2" name="Track02">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66750" y="5703570"/>
            <a:ext cx="412750" cy="412750"/>
          </a:xfrm>
          <a:prstGeom prst="rect">
            <a:avLst/>
          </a:prstGeom>
        </p:spPr>
      </p:pic>
      <p:sp>
        <p:nvSpPr>
          <p:cNvPr id="3" name="文本框 2"/>
          <p:cNvSpPr txBox="1"/>
          <p:nvPr/>
        </p:nvSpPr>
        <p:spPr>
          <a:xfrm>
            <a:off x="514985" y="4696460"/>
            <a:ext cx="7324725" cy="645160"/>
          </a:xfrm>
          <a:prstGeom prst="rect">
            <a:avLst/>
          </a:prstGeom>
          <a:noFill/>
        </p:spPr>
        <p:txBody>
          <a:bodyPr wrap="square" rtlCol="0">
            <a:spAutoFit/>
          </a:bodyPr>
          <a:p>
            <a:r>
              <a:rPr lang="zh-CN" altLang="en-US" sz="3600" b="1">
                <a:latin typeface="微软雅黑" panose="020B0503020204020204" charset="-122"/>
                <a:ea typeface="微软雅黑" panose="020B0503020204020204" charset="-122"/>
                <a:cs typeface="微软雅黑" panose="020B0503020204020204" charset="-122"/>
              </a:rPr>
              <a:t>初一</a:t>
            </a:r>
            <a:r>
              <a:rPr lang="en-US" altLang="zh-CN" sz="3600" b="1">
                <a:latin typeface="微软雅黑" panose="020B0503020204020204" charset="-122"/>
                <a:ea typeface="微软雅黑" panose="020B0503020204020204" charset="-122"/>
                <a:cs typeface="微软雅黑" panose="020B0503020204020204" charset="-122"/>
              </a:rPr>
              <a:t>13</a:t>
            </a:r>
            <a:r>
              <a:rPr lang="zh-CN" altLang="en-US" sz="3600" b="1">
                <a:latin typeface="微软雅黑" panose="020B0503020204020204" charset="-122"/>
                <a:ea typeface="微软雅黑" panose="020B0503020204020204" charset="-122"/>
                <a:cs typeface="微软雅黑" panose="020B0503020204020204" charset="-122"/>
              </a:rPr>
              <a:t>班</a:t>
            </a:r>
            <a:r>
              <a:rPr lang="en-US" altLang="zh-CN" sz="3600" b="1">
                <a:latin typeface="微软雅黑" panose="020B0503020204020204" charset="-122"/>
                <a:ea typeface="微软雅黑" panose="020B0503020204020204" charset="-122"/>
                <a:cs typeface="微软雅黑" panose="020B0503020204020204" charset="-122"/>
              </a:rPr>
              <a:t>“</a:t>
            </a:r>
            <a:r>
              <a:rPr lang="zh-CN" altLang="en-US" sz="3600" b="1">
                <a:latin typeface="微软雅黑" panose="020B0503020204020204" charset="-122"/>
                <a:ea typeface="微软雅黑" panose="020B0503020204020204" charset="-122"/>
                <a:cs typeface="微软雅黑" panose="020B0503020204020204" charset="-122"/>
              </a:rPr>
              <a:t>反校园欺凌</a:t>
            </a:r>
            <a:r>
              <a:rPr lang="en-US" altLang="zh-CN" sz="3600" b="1">
                <a:latin typeface="微软雅黑" panose="020B0503020204020204" charset="-122"/>
                <a:ea typeface="微软雅黑" panose="020B0503020204020204" charset="-122"/>
                <a:cs typeface="微软雅黑" panose="020B0503020204020204" charset="-122"/>
              </a:rPr>
              <a:t>”</a:t>
            </a:r>
            <a:r>
              <a:rPr lang="zh-CN" altLang="en-US" sz="3600" b="1">
                <a:latin typeface="微软雅黑" panose="020B0503020204020204" charset="-122"/>
                <a:ea typeface="微软雅黑" panose="020B0503020204020204" charset="-122"/>
                <a:cs typeface="微软雅黑" panose="020B0503020204020204" charset="-122"/>
              </a:rPr>
              <a:t>主题班会</a:t>
            </a:r>
            <a:endParaRPr lang="zh-CN" altLang="en-US" sz="3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0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7" name="内容占位符 3"/>
          <p:cNvPicPr>
            <a:picLocks noGrp="1" noChangeAspect="1"/>
          </p:cNvPicPr>
          <p:nvPr>
            <p:ph idx="1"/>
          </p:nvPr>
        </p:nvPicPr>
        <p:blipFill>
          <a:blip r:embed="rId1"/>
          <a:stretch>
            <a:fillRect/>
          </a:stretch>
        </p:blipFill>
        <p:spPr>
          <a:xfrm>
            <a:off x="4324350" y="4048125"/>
            <a:ext cx="4814570" cy="2791460"/>
          </a:xfrm>
        </p:spPr>
      </p:pic>
      <p:sp>
        <p:nvSpPr>
          <p:cNvPr id="6" name="文本框 5"/>
          <p:cNvSpPr txBox="1"/>
          <p:nvPr/>
        </p:nvSpPr>
        <p:spPr>
          <a:xfrm>
            <a:off x="8255" y="2030730"/>
            <a:ext cx="8869045" cy="3384550"/>
          </a:xfrm>
          <a:prstGeom prst="rect">
            <a:avLst/>
          </a:prstGeom>
          <a:noFill/>
          <a:ln w="9525">
            <a:noFill/>
          </a:ln>
        </p:spPr>
        <p:txBody>
          <a:bodyPr wrap="square" anchor="t">
            <a:spAutoFit/>
          </a:bodyPr>
          <a:p>
            <a:endParaRPr lang="zh-CN" altLang="en-US">
              <a:latin typeface="Arial" panose="020B0604020202020204" pitchFamily="34" charset="0"/>
              <a:ea typeface="宋体" panose="02010600030101010101" pitchFamily="2" charset="-122"/>
            </a:endParaRPr>
          </a:p>
          <a:p>
            <a:r>
              <a:rPr lang="zh-CN" altLang="en-US" sz="2800" b="1">
                <a:latin typeface="Arial" panose="020B0604020202020204" pitchFamily="34" charset="0"/>
                <a:ea typeface="宋体" panose="02010600030101010101" pitchFamily="2" charset="-122"/>
              </a:rPr>
              <a:t>       这次全国开展的打黑除恶专项斗争是党中央作出的重大决策部署，自2018年初开始，至2020年底结束，为期三年。打</a:t>
            </a:r>
            <a:r>
              <a:rPr lang="zh-CN" altLang="en-US" sz="2800" b="1">
                <a:latin typeface="Arial" panose="020B0604020202020204" pitchFamily="34" charset="0"/>
                <a:ea typeface="宋体" panose="02010600030101010101" pitchFamily="2" charset="-122"/>
              </a:rPr>
              <a:t>黑除恶是一场人民战争，必须依靠人民群众的积极参与。如发现黑恶势力性质违法犯罪活动，可以向政法机关举报。</a:t>
            </a:r>
            <a:endParaRPr lang="zh-CN" altLang="en-US" sz="2800" b="1">
              <a:latin typeface="Arial" panose="020B0604020202020204" pitchFamily="34" charset="0"/>
              <a:ea typeface="宋体" panose="02010600030101010101" pitchFamily="2" charset="-122"/>
            </a:endParaRPr>
          </a:p>
          <a:p>
            <a:r>
              <a:rPr lang="zh-CN" altLang="en-US" sz="2800" b="1">
                <a:latin typeface="Arial" panose="020B0604020202020204" pitchFamily="34" charset="0"/>
                <a:ea typeface="宋体" panose="02010600030101010101" pitchFamily="2" charset="-122"/>
              </a:rPr>
              <a:t>常州市举报电话：</a:t>
            </a:r>
            <a:r>
              <a:rPr lang="en-US" altLang="zh-CN" sz="2800" b="1">
                <a:latin typeface="Arial" panose="020B0604020202020204" pitchFamily="34" charset="0"/>
                <a:ea typeface="宋体" panose="02010600030101010101" pitchFamily="2" charset="-122"/>
              </a:rPr>
              <a:t>0519</a:t>
            </a:r>
            <a:r>
              <a:rPr lang="zh-CN" altLang="en-US" sz="2800" b="1">
                <a:latin typeface="Arial" panose="020B0604020202020204" pitchFamily="34" charset="0"/>
                <a:ea typeface="宋体" panose="02010600030101010101" pitchFamily="2" charset="-122"/>
              </a:rPr>
              <a:t>-</a:t>
            </a:r>
            <a:r>
              <a:rPr lang="en-US" altLang="zh-CN" sz="2800" b="1">
                <a:latin typeface="Arial" panose="020B0604020202020204" pitchFamily="34" charset="0"/>
                <a:ea typeface="宋体" panose="02010600030101010101" pitchFamily="2" charset="-122"/>
              </a:rPr>
              <a:t>110</a:t>
            </a:r>
            <a:endParaRPr lang="en-US" altLang="zh-CN" sz="2800" b="1">
              <a:latin typeface="Arial" panose="020B0604020202020204" pitchFamily="34" charset="0"/>
              <a:ea typeface="宋体" panose="02010600030101010101" pitchFamily="2" charset="-122"/>
            </a:endParaRPr>
          </a:p>
          <a:p>
            <a:r>
              <a:rPr lang="en-US" altLang="zh-CN" sz="2800" b="1">
                <a:latin typeface="Arial" panose="020B0604020202020204" pitchFamily="34" charset="0"/>
                <a:ea typeface="宋体" panose="02010600030101010101" pitchFamily="2" charset="-122"/>
              </a:rPr>
              <a:t>                             0519-81993500</a:t>
            </a:r>
            <a:endParaRPr lang="en-US" altLang="zh-CN" sz="2800" b="1">
              <a:latin typeface="Arial" panose="020B0604020202020204" pitchFamily="34" charset="0"/>
              <a:ea typeface="宋体" panose="02010600030101010101" pitchFamily="2" charset="-122"/>
            </a:endParaRPr>
          </a:p>
        </p:txBody>
      </p:sp>
      <p:pic>
        <p:nvPicPr>
          <p:cNvPr id="4100" name="内容占位符 3"/>
          <p:cNvPicPr>
            <a:picLocks noChangeAspect="1"/>
          </p:cNvPicPr>
          <p:nvPr/>
        </p:nvPicPr>
        <p:blipFill>
          <a:blip r:embed="rId2"/>
          <a:stretch>
            <a:fillRect/>
          </a:stretch>
        </p:blipFill>
        <p:spPr>
          <a:xfrm>
            <a:off x="8255" y="50800"/>
            <a:ext cx="9130665" cy="197993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2" nodeType="clickEffect">
                                  <p:stCondLst>
                                    <p:cond delay="0"/>
                                  </p:stCondLst>
                                  <p:childTnLst>
                                    <p:set>
                                      <p:cBhvr>
                                        <p:cTn id="6" dur="3000"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4/3*#ppt_w"/>
                                          </p:val>
                                        </p:tav>
                                        <p:tav tm="100000">
                                          <p:val>
                                            <p:strVal val="#ppt_w"/>
                                          </p:val>
                                        </p:tav>
                                      </p:tavLst>
                                    </p:anim>
                                    <p:anim calcmode="lin" valueType="num">
                                      <p:cBhvr>
                                        <p:cTn id="8" dur="3000" fill="hold"/>
                                        <p:tgtEl>
                                          <p:spTgt spid="6"/>
                                        </p:tgtEl>
                                        <p:attrNameLst>
                                          <p:attrName>ppt_h</p:attrName>
                                        </p:attrNameLst>
                                      </p:cBhvr>
                                      <p:tavLst>
                                        <p:tav tm="0">
                                          <p:val>
                                            <p:strVal val="4/3*#ppt_h"/>
                                          </p:val>
                                        </p:tav>
                                        <p:tav tm="100000">
                                          <p:val>
                                            <p:strVal val="#ppt_h"/>
                                          </p:val>
                                        </p:tav>
                                      </p:tavLst>
                                    </p:anim>
                                    <p:animEffect filter="fade">
                                      <p:cBhvr>
                                        <p:cTn id="9" dur="3000">
                                          <p:stCondLst>
                                            <p:cond delay="0"/>
                                          </p:stCondLst>
                                        </p:cTn>
                                        <p:tgtEl>
                                          <p:spTgt spid="6"/>
                                        </p:tgtEl>
                                      </p:cBhvr>
                                    </p:animEffect>
                                    <p:anim to="" calcmode="lin" valueType="num">
                                      <p:cBhvr>
                                        <p:cTn id="10" dur="3000" fill="hold">
                                          <p:stCondLst>
                                            <p:cond delay="0"/>
                                          </p:stCondLst>
                                        </p:cTn>
                                        <p:tgtEl>
                                          <p:spTgt spid="6"/>
                                        </p:tgtEl>
                                        <p:attrNameLst>
                                          <p:attrName>ppt_x</p:attrName>
                                        </p:attrNameLst>
                                      </p:cBhvr>
                                      <p:tavLst>
                                        <p:tav tm="0">
                                          <p:val>
                                            <p:fltVal val="0.64909"/>
                                          </p:val>
                                        </p:tav>
                                        <p:tav tm="100000">
                                          <p:val>
                                            <p:fltVal val="0.485868"/>
                                          </p:val>
                                        </p:tav>
                                      </p:tavLst>
                                    </p:anim>
                                    <p:anim to="" calcmode="lin" valueType="num">
                                      <p:cBhvr>
                                        <p:cTn id="11" dur="3000" fill="hold">
                                          <p:stCondLst>
                                            <p:cond delay="0"/>
                                          </p:stCondLst>
                                        </p:cTn>
                                        <p:tgtEl>
                                          <p:spTgt spid="6"/>
                                        </p:tgtEl>
                                        <p:attrNameLst>
                                          <p:attrName>ppt_y</p:attrName>
                                        </p:attrNameLst>
                                      </p:cBhvr>
                                      <p:tavLst>
                                        <p:tav tm="0">
                                          <p:val>
                                            <p:fltVal val="0.5"/>
                                          </p:val>
                                        </p:tav>
                                        <p:tav tm="100000">
                                          <p:val>
                                            <p:fltVal val="0.54287"/>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3000" fill="hold">
                                          <p:stCondLst>
                                            <p:cond delay="0"/>
                                          </p:stCondLst>
                                        </p:cTn>
                                        <p:tgtEl>
                                          <p:spTgt spid="6">
                                            <p:txEl>
                                              <p:pRg st="1" end="1"/>
                                            </p:txEl>
                                          </p:spTgt>
                                        </p:tgtEl>
                                        <p:attrNameLst>
                                          <p:attrName>style.visibility</p:attrName>
                                        </p:attrNameLst>
                                      </p:cBhvr>
                                      <p:to>
                                        <p:strVal val="visible"/>
                                      </p:to>
                                    </p:set>
                                    <p:animEffect transition="in" filter="checkerboard(across)">
                                      <p:cBhvr>
                                        <p:cTn id="16" dur="3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3000" fill="hold">
                                          <p:stCondLst>
                                            <p:cond delay="0"/>
                                          </p:stCondLst>
                                        </p:cTn>
                                        <p:tgtEl>
                                          <p:spTgt spid="6">
                                            <p:txEl>
                                              <p:pRg st="2" end="2"/>
                                            </p:txEl>
                                          </p:spTgt>
                                        </p:tgtEl>
                                        <p:attrNameLst>
                                          <p:attrName>style.visibility</p:attrName>
                                        </p:attrNameLst>
                                      </p:cBhvr>
                                      <p:to>
                                        <p:strVal val="visible"/>
                                      </p:to>
                                    </p:set>
                                    <p:animEffect transition="in" filter="fade">
                                      <p:cBhvr>
                                        <p:cTn id="21" dur="3000"/>
                                        <p:tgtEl>
                                          <p:spTgt spid="6">
                                            <p:txEl>
                                              <p:pRg st="2" end="2"/>
                                            </p:txEl>
                                          </p:spTgt>
                                        </p:tgtEl>
                                      </p:cBhvr>
                                    </p:animEffect>
                                  </p:childTnLst>
                                </p:cTn>
                              </p:par>
                              <p:par>
                                <p:cTn id="22" presetID="10" presetClass="entr" presetSubtype="0" fill="hold" nodeType="withEffect">
                                  <p:stCondLst>
                                    <p:cond delay="0"/>
                                  </p:stCondLst>
                                  <p:childTnLst>
                                    <p:set>
                                      <p:cBhvr>
                                        <p:cTn id="23" dur="3000" fill="hold">
                                          <p:stCondLst>
                                            <p:cond delay="0"/>
                                          </p:stCondLst>
                                        </p:cTn>
                                        <p:tgtEl>
                                          <p:spTgt spid="6">
                                            <p:txEl>
                                              <p:pRg st="3" end="3"/>
                                            </p:txEl>
                                          </p:spTgt>
                                        </p:tgtEl>
                                        <p:attrNameLst>
                                          <p:attrName>style.visibility</p:attrName>
                                        </p:attrNameLst>
                                      </p:cBhvr>
                                      <p:to>
                                        <p:strVal val="visible"/>
                                      </p:to>
                                    </p:set>
                                    <p:animEffect transition="in" filter="fade">
                                      <p:cBhvr>
                                        <p:cTn id="24" dur="3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图片 4"/>
          <p:cNvPicPr>
            <a:picLocks noChangeAspect="1"/>
          </p:cNvPicPr>
          <p:nvPr/>
        </p:nvPicPr>
        <p:blipFill>
          <a:blip r:embed="rId1"/>
          <a:stretch>
            <a:fillRect/>
          </a:stretch>
        </p:blipFill>
        <p:spPr>
          <a:xfrm>
            <a:off x="3352800" y="3954463"/>
            <a:ext cx="5772150" cy="2886075"/>
          </a:xfrm>
          <a:prstGeom prst="rect">
            <a:avLst/>
          </a:prstGeom>
          <a:noFill/>
          <a:ln w="9525">
            <a:noFill/>
          </a:ln>
        </p:spPr>
      </p:pic>
      <p:sp>
        <p:nvSpPr>
          <p:cNvPr id="9218" name="文本框 6"/>
          <p:cNvSpPr txBox="1"/>
          <p:nvPr/>
        </p:nvSpPr>
        <p:spPr>
          <a:xfrm>
            <a:off x="134938" y="180975"/>
            <a:ext cx="8489950" cy="3846195"/>
          </a:xfrm>
          <a:prstGeom prst="rect">
            <a:avLst/>
          </a:prstGeom>
          <a:noFill/>
          <a:ln w="9525">
            <a:noFill/>
          </a:ln>
        </p:spPr>
        <p:txBody>
          <a:bodyPr wrap="square" anchor="t">
            <a:spAutoFit/>
          </a:bodyPr>
          <a:p>
            <a:r>
              <a:rPr lang="zh-CN" altLang="en-US" sz="4800" b="1">
                <a:latin typeface="Arial" panose="020B0604020202020204" pitchFamily="34" charset="0"/>
                <a:ea typeface="宋体" panose="02010600030101010101" pitchFamily="2" charset="-122"/>
              </a:rPr>
              <a:t>涉黑涉恶、霸痞会有什么下场?</a:t>
            </a:r>
            <a:endParaRPr lang="zh-CN" altLang="en-US" sz="4800">
              <a:latin typeface="Arial" panose="020B0604020202020204" pitchFamily="34" charset="0"/>
              <a:ea typeface="宋体" panose="02010600030101010101" pitchFamily="2" charset="-122"/>
            </a:endParaRPr>
          </a:p>
          <a:p>
            <a:r>
              <a:rPr lang="zh-CN" altLang="en-US" sz="2800" b="1">
                <a:solidFill>
                  <a:srgbClr val="FF0000"/>
                </a:solidFill>
                <a:latin typeface="Arial" panose="020B0604020202020204" pitchFamily="34" charset="0"/>
                <a:ea typeface="宋体" panose="02010600030101010101" pitchFamily="2" charset="-122"/>
              </a:rPr>
              <a:t>法律规定:</a:t>
            </a:r>
            <a:endParaRPr lang="zh-CN" altLang="en-US" sz="2800">
              <a:latin typeface="Arial" panose="020B0604020202020204" pitchFamily="34" charset="0"/>
              <a:ea typeface="宋体" panose="02010600030101010101" pitchFamily="2" charset="-122"/>
            </a:endParaRPr>
          </a:p>
          <a:p>
            <a:r>
              <a:rPr lang="zh-CN" altLang="en-US" sz="2800">
                <a:solidFill>
                  <a:srgbClr val="0070C0"/>
                </a:solidFill>
                <a:latin typeface="Arial" panose="020B0604020202020204" pitchFamily="34" charset="0"/>
                <a:ea typeface="宋体" panose="02010600030101010101" pitchFamily="2" charset="-122"/>
              </a:rPr>
              <a:t>根据我国刑法第二百九十四条规定: 组织、领导黑社会性质的组织的，</a:t>
            </a:r>
            <a:r>
              <a:rPr lang="zh-CN" altLang="en-US" sz="2800" b="1">
                <a:solidFill>
                  <a:srgbClr val="0070C0"/>
                </a:solidFill>
                <a:latin typeface="微软雅黑" panose="020B0503020204020204" charset="-122"/>
                <a:ea typeface="微软雅黑" panose="020B0503020204020204" charset="-122"/>
              </a:rPr>
              <a:t>处七年以上有期徒刑，并处没收财产</a:t>
            </a:r>
            <a:r>
              <a:rPr lang="zh-CN" altLang="en-US" sz="2800">
                <a:solidFill>
                  <a:srgbClr val="0070C0"/>
                </a:solidFill>
                <a:latin typeface="Arial" panose="020B0604020202020204" pitchFamily="34" charset="0"/>
                <a:ea typeface="宋体" panose="02010600030101010101" pitchFamily="2" charset="-122"/>
              </a:rPr>
              <a:t>; 积极参加的，</a:t>
            </a:r>
            <a:r>
              <a:rPr lang="zh-CN" altLang="en-US" sz="2800" b="1">
                <a:solidFill>
                  <a:srgbClr val="0070C0"/>
                </a:solidFill>
                <a:latin typeface="微软雅黑" panose="020B0503020204020204" charset="-122"/>
                <a:ea typeface="微软雅黑" panose="020B0503020204020204" charset="-122"/>
              </a:rPr>
              <a:t>处三年以上七年以下有期徒刑，可以并处罚金或者没收财产</a:t>
            </a:r>
            <a:r>
              <a:rPr lang="zh-CN" altLang="en-US" sz="2800">
                <a:solidFill>
                  <a:srgbClr val="0070C0"/>
                </a:solidFill>
                <a:latin typeface="Arial" panose="020B0604020202020204" pitchFamily="34" charset="0"/>
                <a:ea typeface="宋体" panose="02010600030101010101" pitchFamily="2" charset="-122"/>
              </a:rPr>
              <a:t>; 其他参加的，</a:t>
            </a:r>
            <a:r>
              <a:rPr lang="zh-CN" altLang="en-US" sz="2800" b="1">
                <a:solidFill>
                  <a:srgbClr val="0070C0"/>
                </a:solidFill>
                <a:latin typeface="微软雅黑" panose="020B0503020204020204" charset="-122"/>
                <a:ea typeface="微软雅黑" panose="020B0503020204020204" charset="-122"/>
              </a:rPr>
              <a:t>处三年以下有期徒刑、拘役、管制或者剥夺政治权利，可以并处罚金。</a:t>
            </a:r>
            <a:endParaRPr lang="zh-CN" altLang="en-US" sz="2800" b="1">
              <a:solidFill>
                <a:srgbClr val="0070C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218">
                                            <p:txEl>
                                              <p:pRg st="1" end="1"/>
                                            </p:txEl>
                                          </p:spTgt>
                                        </p:tgtEl>
                                        <p:attrNameLst>
                                          <p:attrName>style.visibility</p:attrName>
                                        </p:attrNameLst>
                                      </p:cBhvr>
                                      <p:to>
                                        <p:strVal val="visible"/>
                                      </p:to>
                                    </p:set>
                                    <p:animEffect transition="in" filter="diamond(in)">
                                      <p:cBhvr>
                                        <p:cTn id="7" dur="2000"/>
                                        <p:tgtEl>
                                          <p:spTgt spid="92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218">
                                            <p:txEl>
                                              <p:pRg st="2" end="2"/>
                                            </p:txEl>
                                          </p:spTgt>
                                        </p:tgtEl>
                                        <p:attrNameLst>
                                          <p:attrName>style.visibility</p:attrName>
                                        </p:attrNameLst>
                                      </p:cBhvr>
                                      <p:to>
                                        <p:strVal val="visible"/>
                                      </p:to>
                                    </p:set>
                                    <p:anim calcmode="lin" valueType="num">
                                      <p:cBhvr additive="base">
                                        <p:cTn id="12" dur="500"/>
                                        <p:tgtEl>
                                          <p:spTgt spid="9218">
                                            <p:txEl>
                                              <p:pRg st="2" end="2"/>
                                            </p:txEl>
                                          </p:spTgt>
                                        </p:tgtEl>
                                        <p:attrNameLst>
                                          <p:attrName>ppt_y</p:attrName>
                                        </p:attrNameLst>
                                      </p:cBhvr>
                                      <p:tavLst>
                                        <p:tav tm="0">
                                          <p:val>
                                            <p:strVal val="#ppt_y+#ppt_h*1.125000"/>
                                          </p:val>
                                        </p:tav>
                                        <p:tav tm="100000">
                                          <p:val>
                                            <p:strVal val="#ppt_y"/>
                                          </p:val>
                                        </p:tav>
                                      </p:tavLst>
                                    </p:anim>
                                    <p:animEffect transition="in" filter="wipe(up)">
                                      <p:cBhvr>
                                        <p:cTn id="13" dur="500"/>
                                        <p:tgtEl>
                                          <p:spTgt spid="9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1265" name="内容占位符 2"/>
          <p:cNvSpPr>
            <a:spLocks noGrp="1"/>
          </p:cNvSpPr>
          <p:nvPr>
            <p:ph idx="1"/>
          </p:nvPr>
        </p:nvSpPr>
        <p:spPr>
          <a:xfrm>
            <a:off x="396875" y="498475"/>
            <a:ext cx="8714105" cy="6318250"/>
          </a:xfrm>
        </p:spPr>
        <p:txBody>
          <a:bodyPr anchor="t"/>
          <a:p>
            <a:pPr marL="0" indent="0">
              <a:buNone/>
            </a:pPr>
            <a:r>
              <a:rPr lang="zh-CN" altLang="en-US">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哪些属于涉及黑恶势力的校园犯罪行为呢？</a:t>
            </a:r>
            <a:endParaRPr lang="zh-CN" altLang="en-US">
              <a:solidFill>
                <a:schemeClr val="accent4"/>
              </a:solidFill>
            </a:endParaRPr>
          </a:p>
          <a:p>
            <a:pPr marL="0" indent="0">
              <a:buNone/>
            </a:pPr>
            <a:r>
              <a:rPr lang="en-US" altLang="zh-CN" sz="2800" b="1">
                <a:solidFill>
                  <a:srgbClr val="7030A0"/>
                </a:solidFill>
              </a:rPr>
              <a:t>1. </a:t>
            </a:r>
            <a:r>
              <a:rPr lang="zh-CN" altLang="en-US" sz="2800" b="1">
                <a:solidFill>
                  <a:srgbClr val="7030A0"/>
                </a:solidFill>
              </a:rPr>
              <a:t>滋扰学校周边治安环境和学校正常教育教学</a:t>
            </a:r>
            <a:endParaRPr lang="zh-CN" altLang="en-US" sz="2800" b="1">
              <a:solidFill>
                <a:srgbClr val="7030A0"/>
              </a:solidFill>
            </a:endParaRPr>
          </a:p>
          <a:p>
            <a:pPr marL="0" indent="0">
              <a:buNone/>
            </a:pPr>
            <a:r>
              <a:rPr lang="zh-CN" altLang="en-US" sz="2800" b="1">
                <a:solidFill>
                  <a:srgbClr val="7030A0"/>
                </a:solidFill>
              </a:rPr>
              <a:t>秩序的各种行为，如放学后游荡在校门口或沿</a:t>
            </a:r>
            <a:endParaRPr lang="zh-CN" altLang="en-US" sz="2800" b="1">
              <a:solidFill>
                <a:srgbClr val="7030A0"/>
              </a:solidFill>
            </a:endParaRPr>
          </a:p>
          <a:p>
            <a:pPr marL="0" indent="0">
              <a:buNone/>
            </a:pPr>
            <a:r>
              <a:rPr lang="zh-CN" altLang="en-US" sz="2800" b="1">
                <a:solidFill>
                  <a:srgbClr val="7030A0"/>
                </a:solidFill>
              </a:rPr>
              <a:t>途站点的社会闲散人员，以接人等人为名义骚</a:t>
            </a:r>
            <a:endParaRPr lang="zh-CN" altLang="en-US" sz="2800" b="1">
              <a:solidFill>
                <a:srgbClr val="7030A0"/>
              </a:solidFill>
            </a:endParaRPr>
          </a:p>
          <a:p>
            <a:pPr marL="0" indent="0">
              <a:buNone/>
            </a:pPr>
            <a:r>
              <a:rPr lang="zh-CN" altLang="en-US" sz="2800" b="1">
                <a:solidFill>
                  <a:srgbClr val="7030A0"/>
                </a:solidFill>
              </a:rPr>
              <a:t>扰学校学生、定点打架、不法商贩经营无资质</a:t>
            </a:r>
            <a:endParaRPr lang="zh-CN" altLang="en-US" sz="2800" b="1">
              <a:solidFill>
                <a:srgbClr val="7030A0"/>
              </a:solidFill>
            </a:endParaRPr>
          </a:p>
          <a:p>
            <a:pPr marL="0" indent="0">
              <a:buNone/>
            </a:pPr>
            <a:r>
              <a:rPr lang="zh-CN" altLang="en-US" sz="2800" b="1">
                <a:solidFill>
                  <a:srgbClr val="7030A0"/>
                </a:solidFill>
              </a:rPr>
              <a:t>摊点等；</a:t>
            </a:r>
            <a:endParaRPr lang="zh-CN" altLang="en-US" sz="2800" b="1">
              <a:solidFill>
                <a:srgbClr val="7030A0"/>
              </a:solidFill>
            </a:endParaRPr>
          </a:p>
          <a:p>
            <a:pPr marL="0" indent="0">
              <a:buNone/>
            </a:pPr>
            <a:r>
              <a:rPr lang="en-US" altLang="zh-CN" sz="2800" b="1">
                <a:solidFill>
                  <a:srgbClr val="7030A0"/>
                </a:solidFill>
              </a:rPr>
              <a:t>2. </a:t>
            </a:r>
            <a:r>
              <a:rPr lang="zh-CN" altLang="en-US" sz="2800" b="1">
                <a:solidFill>
                  <a:srgbClr val="7030A0"/>
                </a:solidFill>
              </a:rPr>
              <a:t>校园非法高利放贷、暴力讨债的黑恶势力行</a:t>
            </a:r>
            <a:endParaRPr lang="zh-CN" altLang="en-US" sz="2800" b="1">
              <a:solidFill>
                <a:srgbClr val="7030A0"/>
              </a:solidFill>
            </a:endParaRPr>
          </a:p>
          <a:p>
            <a:pPr marL="0" indent="0">
              <a:buNone/>
            </a:pPr>
            <a:r>
              <a:rPr lang="zh-CN" altLang="en-US" sz="2800" b="1">
                <a:solidFill>
                  <a:srgbClr val="7030A0"/>
                </a:solidFill>
              </a:rPr>
              <a:t>为；</a:t>
            </a:r>
            <a:endParaRPr lang="zh-CN" altLang="en-US" sz="2800" b="1">
              <a:solidFill>
                <a:srgbClr val="7030A0"/>
              </a:solidFill>
            </a:endParaRPr>
          </a:p>
          <a:p>
            <a:pPr marL="0" indent="0">
              <a:buNone/>
            </a:pPr>
            <a:r>
              <a:rPr lang="en-US" altLang="zh-CN" sz="2800" b="1">
                <a:solidFill>
                  <a:srgbClr val="7030A0"/>
                </a:solidFill>
              </a:rPr>
              <a:t>3. </a:t>
            </a:r>
            <a:r>
              <a:rPr lang="zh-CN" altLang="en-US" sz="2800" b="1">
                <a:solidFill>
                  <a:srgbClr val="7030A0"/>
                </a:solidFill>
              </a:rPr>
              <a:t>校园霸凌行为，如参与拉帮结派，对同学进</a:t>
            </a:r>
            <a:endParaRPr lang="zh-CN" altLang="en-US" sz="2800" b="1">
              <a:solidFill>
                <a:srgbClr val="7030A0"/>
              </a:solidFill>
            </a:endParaRPr>
          </a:p>
          <a:p>
            <a:pPr marL="0" indent="0">
              <a:buNone/>
            </a:pPr>
            <a:r>
              <a:rPr lang="zh-CN" altLang="en-US" sz="2800" b="1">
                <a:solidFill>
                  <a:srgbClr val="7030A0"/>
                </a:solidFill>
              </a:rPr>
              <a:t>行人身伤害，或在网络上对同学进行谩骂威胁</a:t>
            </a:r>
            <a:endParaRPr lang="zh-CN" altLang="en-US" sz="2800" b="1">
              <a:solidFill>
                <a:srgbClr val="7030A0"/>
              </a:solidFill>
            </a:endParaRPr>
          </a:p>
          <a:p>
            <a:pPr marL="0" indent="0">
              <a:buNone/>
            </a:pPr>
            <a:r>
              <a:rPr lang="zh-CN" altLang="en-US" sz="2800" b="1">
                <a:solidFill>
                  <a:srgbClr val="7030A0"/>
                </a:solidFill>
              </a:rPr>
              <a:t>等等。</a:t>
            </a:r>
            <a:endParaRPr lang="zh-CN" altLang="en-US" sz="2800" b="1">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265">
                                            <p:txEl>
                                              <p:pRg st="1" end="1"/>
                                            </p:txEl>
                                          </p:spTgt>
                                        </p:tgtEl>
                                        <p:attrNameLst>
                                          <p:attrName>style.visibility</p:attrName>
                                        </p:attrNameLst>
                                      </p:cBhvr>
                                      <p:to>
                                        <p:strVal val="visible"/>
                                      </p:to>
                                    </p:set>
                                    <p:animEffect transition="in" filter="diamond(in)">
                                      <p:cBhvr>
                                        <p:cTn id="7" dur="2000"/>
                                        <p:tgtEl>
                                          <p:spTgt spid="11265">
                                            <p:txEl>
                                              <p:pRg st="1" end="1"/>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1265">
                                            <p:txEl>
                                              <p:pRg st="2" end="2"/>
                                            </p:txEl>
                                          </p:spTgt>
                                        </p:tgtEl>
                                        <p:attrNameLst>
                                          <p:attrName>style.visibility</p:attrName>
                                        </p:attrNameLst>
                                      </p:cBhvr>
                                      <p:to>
                                        <p:strVal val="visible"/>
                                      </p:to>
                                    </p:set>
                                    <p:animEffect transition="in" filter="diamond(in)">
                                      <p:cBhvr>
                                        <p:cTn id="10" dur="2000"/>
                                        <p:tgtEl>
                                          <p:spTgt spid="11265">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1265">
                                            <p:txEl>
                                              <p:pRg st="3" end="3"/>
                                            </p:txEl>
                                          </p:spTgt>
                                        </p:tgtEl>
                                        <p:attrNameLst>
                                          <p:attrName>style.visibility</p:attrName>
                                        </p:attrNameLst>
                                      </p:cBhvr>
                                      <p:to>
                                        <p:strVal val="visible"/>
                                      </p:to>
                                    </p:set>
                                    <p:animEffect transition="in" filter="diamond(in)">
                                      <p:cBhvr>
                                        <p:cTn id="13" dur="2000"/>
                                        <p:tgtEl>
                                          <p:spTgt spid="11265">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11265">
                                            <p:txEl>
                                              <p:pRg st="4" end="4"/>
                                            </p:txEl>
                                          </p:spTgt>
                                        </p:tgtEl>
                                        <p:attrNameLst>
                                          <p:attrName>style.visibility</p:attrName>
                                        </p:attrNameLst>
                                      </p:cBhvr>
                                      <p:to>
                                        <p:strVal val="visible"/>
                                      </p:to>
                                    </p:set>
                                    <p:animEffect transition="in" filter="diamond(in)">
                                      <p:cBhvr>
                                        <p:cTn id="16" dur="2000"/>
                                        <p:tgtEl>
                                          <p:spTgt spid="11265">
                                            <p:txEl>
                                              <p:pRg st="4" end="4"/>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1265">
                                            <p:txEl>
                                              <p:pRg st="5" end="5"/>
                                            </p:txEl>
                                          </p:spTgt>
                                        </p:tgtEl>
                                        <p:attrNameLst>
                                          <p:attrName>style.visibility</p:attrName>
                                        </p:attrNameLst>
                                      </p:cBhvr>
                                      <p:to>
                                        <p:strVal val="visible"/>
                                      </p:to>
                                    </p:set>
                                    <p:animEffect transition="in" filter="diamond(in)">
                                      <p:cBhvr>
                                        <p:cTn id="19" dur="2000"/>
                                        <p:tgtEl>
                                          <p:spTgt spid="1126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11265">
                                            <p:txEl>
                                              <p:pRg st="6" end="6"/>
                                            </p:txEl>
                                          </p:spTgt>
                                        </p:tgtEl>
                                        <p:attrNameLst>
                                          <p:attrName>style.visibility</p:attrName>
                                        </p:attrNameLst>
                                      </p:cBhvr>
                                      <p:to>
                                        <p:strVal val="visible"/>
                                      </p:to>
                                    </p:set>
                                    <p:animEffect transition="in" filter="diamond(in)">
                                      <p:cBhvr>
                                        <p:cTn id="24" dur="2000"/>
                                        <p:tgtEl>
                                          <p:spTgt spid="11265">
                                            <p:txEl>
                                              <p:pRg st="6" end="6"/>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1265">
                                            <p:txEl>
                                              <p:pRg st="7" end="7"/>
                                            </p:txEl>
                                          </p:spTgt>
                                        </p:tgtEl>
                                        <p:attrNameLst>
                                          <p:attrName>style.visibility</p:attrName>
                                        </p:attrNameLst>
                                      </p:cBhvr>
                                      <p:to>
                                        <p:strVal val="visible"/>
                                      </p:to>
                                    </p:set>
                                    <p:animEffect transition="in" filter="diamond(in)">
                                      <p:cBhvr>
                                        <p:cTn id="27" dur="2000"/>
                                        <p:tgtEl>
                                          <p:spTgt spid="1126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265">
                                            <p:txEl>
                                              <p:pRg st="8" end="8"/>
                                            </p:txEl>
                                          </p:spTgt>
                                        </p:tgtEl>
                                        <p:attrNameLst>
                                          <p:attrName>style.visibility</p:attrName>
                                        </p:attrNameLst>
                                      </p:cBhvr>
                                      <p:to>
                                        <p:strVal val="visible"/>
                                      </p:to>
                                    </p:set>
                                    <p:animEffect transition="in" filter="barn(inVertical)">
                                      <p:cBhvr>
                                        <p:cTn id="32" dur="500"/>
                                        <p:tgtEl>
                                          <p:spTgt spid="11265">
                                            <p:txEl>
                                              <p:pRg st="8" end="8"/>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1265">
                                            <p:txEl>
                                              <p:pRg st="9" end="9"/>
                                            </p:txEl>
                                          </p:spTgt>
                                        </p:tgtEl>
                                        <p:attrNameLst>
                                          <p:attrName>style.visibility</p:attrName>
                                        </p:attrNameLst>
                                      </p:cBhvr>
                                      <p:to>
                                        <p:strVal val="visible"/>
                                      </p:to>
                                    </p:set>
                                    <p:animEffect transition="in" filter="barn(inVertical)">
                                      <p:cBhvr>
                                        <p:cTn id="35" dur="500"/>
                                        <p:tgtEl>
                                          <p:spTgt spid="11265">
                                            <p:txEl>
                                              <p:pRg st="9" end="9"/>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1265">
                                            <p:txEl>
                                              <p:pRg st="10" end="10"/>
                                            </p:txEl>
                                          </p:spTgt>
                                        </p:tgtEl>
                                        <p:attrNameLst>
                                          <p:attrName>style.visibility</p:attrName>
                                        </p:attrNameLst>
                                      </p:cBhvr>
                                      <p:to>
                                        <p:strVal val="visible"/>
                                      </p:to>
                                    </p:set>
                                    <p:animEffect transition="in" filter="barn(inVertical)">
                                      <p:cBhvr>
                                        <p:cTn id="38" dur="500"/>
                                        <p:tgtEl>
                                          <p:spTgt spid="1126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242" name="内容占位符 2"/>
          <p:cNvSpPr>
            <a:spLocks noGrp="1"/>
          </p:cNvSpPr>
          <p:nvPr>
            <p:ph idx="1"/>
          </p:nvPr>
        </p:nvSpPr>
        <p:spPr>
          <a:xfrm>
            <a:off x="232410" y="525145"/>
            <a:ext cx="8229600" cy="4525963"/>
          </a:xfrm>
        </p:spPr>
        <p:txBody>
          <a:bodyPr anchor="t"/>
          <a:p>
            <a:pPr marL="0" indent="0">
              <a:buNone/>
            </a:pPr>
            <a:r>
              <a:rPr lang="en-US" altLang="zh-CN"/>
              <a:t>       </a:t>
            </a:r>
            <a:r>
              <a:rPr lang="zh-CN" altLang="en-US" b="1"/>
              <a:t>校园，我们学习的乐园、成长的摇篮。我们渴望在和谐安全的校园环境中愉快地学习，健康的成长。</a:t>
            </a:r>
            <a:endParaRPr lang="zh-CN" altLang="en-US" b="1"/>
          </a:p>
          <a:p>
            <a:pPr marL="0" indent="0">
              <a:buNone/>
            </a:pPr>
            <a:r>
              <a:rPr lang="zh-CN" altLang="en-US" b="1"/>
              <a:t>       然而，校园里也时常有不和谐的音符。也许因为一个误会，有人恶语相加；也许因为一次无意犯错，有人挥起了拳头……</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blinds(horizontal)">
                                      <p:cBhvr>
                                        <p:cTn id="7" dur="500"/>
                                        <p:tgtEl>
                                          <p:spTgt spid="10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242">
                                            <p:txEl>
                                              <p:pRg st="1" end="1"/>
                                            </p:txEl>
                                          </p:spTgt>
                                        </p:tgtEl>
                                        <p:attrNameLst>
                                          <p:attrName>style.visibility</p:attrName>
                                        </p:attrNameLst>
                                      </p:cBhvr>
                                      <p:to>
                                        <p:strVal val="visible"/>
                                      </p:to>
                                    </p:set>
                                    <p:animEffect transition="in" filter="wedge">
                                      <p:cBhvr>
                                        <p:cTn id="12" dur="2000"/>
                                        <p:tgtEl>
                                          <p:spTgt spid="102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368935" y="245110"/>
            <a:ext cx="8443595" cy="4227830"/>
          </a:xfrm>
        </p:spPr>
        <p:txBody>
          <a:bodyPr/>
          <a:p>
            <a:pPr marL="0" indent="0">
              <a:buNone/>
            </a:pPr>
            <a:r>
              <a:rPr lang="zh-CN" altLang="en-US" sz="7200"/>
              <a:t>小品：</a:t>
            </a:r>
            <a:endParaRPr lang="zh-CN" altLang="en-US"/>
          </a:p>
          <a:p>
            <a:pPr marL="0" indent="0">
              <a:buNone/>
            </a:pPr>
            <a:endParaRPr lang="zh-CN" altLang="en-US"/>
          </a:p>
          <a:p>
            <a:pPr marL="0" indent="0" algn="ctr">
              <a:buNone/>
            </a:pPr>
            <a:r>
              <a:rPr lang="zh-CN" altLang="en-US" sz="13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发声</a:t>
            </a:r>
            <a:endParaRPr lang="zh-CN" altLang="en-US"/>
          </a:p>
          <a:p>
            <a:pPr marL="0" indent="0">
              <a:buNone/>
            </a:pP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1614805" y="1889760"/>
            <a:ext cx="6745605" cy="4096385"/>
          </a:xfrm>
        </p:spPr>
        <p:txBody>
          <a:bodyPr>
            <a:scene3d>
              <a:camera prst="orthographicFront"/>
              <a:lightRig rig="threePt" dir="t"/>
            </a:scene3d>
          </a:bodyPr>
          <a:p>
            <a:pPr marL="0" indent="0">
              <a:buNone/>
            </a:pPr>
            <a:r>
              <a:rPr lang="zh-CN" altLang="en-US" sz="60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微软雅黑" panose="020B0503020204020204" charset="-122"/>
                <a:ea typeface="微软雅黑" panose="020B0503020204020204" charset="-122"/>
              </a:rPr>
              <a:t>从刚刚的小品中，大家看到了什么？</a:t>
            </a:r>
            <a:endParaRPr lang="zh-CN" altLang="en-US" sz="60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3000" fill="hold">
                                          <p:stCondLst>
                                            <p:cond delay="0"/>
                                          </p:stCondLst>
                                        </p:cTn>
                                        <p:tgtEl>
                                          <p:spTgt spid="3">
                                            <p:txEl>
                                              <p:pRg st="0" end="0"/>
                                            </p:txEl>
                                          </p:spTgt>
                                        </p:tgtEl>
                                        <p:attrNameLst>
                                          <p:attrName>style.visibility</p:attrName>
                                        </p:attrNameLst>
                                      </p:cBhvr>
                                      <p:to>
                                        <p:strVal val="visible"/>
                                      </p:to>
                                    </p:set>
                                    <p:animEffect transition="in" filter="circle(in)">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401320" y="2085975"/>
            <a:ext cx="8229600" cy="4525963"/>
          </a:xfrm>
        </p:spPr>
        <p:txBody>
          <a:bodyPr/>
          <a:p>
            <a:pPr marL="0" indent="0">
              <a:buNone/>
            </a:pPr>
            <a:r>
              <a:rPr lang="en-US" altLang="zh-CN"/>
              <a:t>       </a:t>
            </a:r>
            <a:r>
              <a:rPr lang="zh-CN" altLang="en-US" sz="3600" b="1"/>
              <a:t>据中国教育学会中小学安全教育与管理专业委员会理事长李雯介绍，今年联合国教科文组织在韩国首尔发布的全球校园欺凌现状报告显示，全世界每年有将近2.46亿儿童和青少年遭受欺凌。</a:t>
            </a:r>
            <a:endParaRPr lang="zh-CN" altLang="en-US" sz="3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3000" fill="hold">
                                          <p:stCondLst>
                                            <p:cond delay="0"/>
                                          </p:stCondLst>
                                        </p:cTn>
                                        <p:tgtEl>
                                          <p:spTgt spid="3">
                                            <p:txEl>
                                              <p:pRg st="0" end="0"/>
                                            </p:txEl>
                                          </p:spTgt>
                                        </p:tgtEl>
                                        <p:attrNameLst>
                                          <p:attrName>style.visibility</p:attrName>
                                        </p:attrNameLst>
                                      </p:cBhvr>
                                      <p:to>
                                        <p:strVal val="visible"/>
                                      </p:to>
                                    </p:set>
                                    <p:animEffect transition="in" filter="circle(in)">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559435" y="1953895"/>
            <a:ext cx="7781925" cy="3023235"/>
          </a:xfrm>
        </p:spPr>
        <p:txBody>
          <a:bodyPr/>
          <a:p>
            <a:r>
              <a:rPr lang="zh-CN" altLang="en-US" b="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charset="-122"/>
                <a:ea typeface="微软雅黑" panose="020B0503020204020204" charset="-122"/>
                <a:sym typeface="+mn-ea"/>
              </a:rPr>
              <a:t>校园欺凌的含义</a:t>
            </a:r>
            <a:endParaRPr lang="zh-CN" altLang="en-US" b="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楷体" panose="02010609060101010101" charset="-122"/>
              <a:ea typeface="楷体" panose="02010609060101010101" charset="-122"/>
              <a:sym typeface="+mn-ea"/>
            </a:endParaRPr>
          </a:p>
          <a:p>
            <a:pPr marL="0" indent="0">
              <a:buNone/>
            </a:pPr>
            <a:r>
              <a:rPr lang="zh-CN" altLang="en-US" sz="2800" b="1">
                <a:latin typeface="仿宋" panose="02010609060101010101" charset="-122"/>
                <a:ea typeface="仿宋" panose="02010609060101010101" charset="-122"/>
                <a:cs typeface="仿宋" panose="02010609060101010101" charset="-122"/>
                <a:sym typeface="+mn-ea"/>
              </a:rPr>
              <a:t>校园欺凌（SchoolBully）是指发生在学生之间、蓄意或者恶意通过肢体、语言、网络等手段，实施欺负、侮辱而造成伤害。校园欺凌，主要有三种形式：</a:t>
            </a:r>
            <a:r>
              <a:rPr lang="zh-CN" altLang="en-US" sz="2800" b="1" u="sng">
                <a:solidFill>
                  <a:srgbClr val="FF0000"/>
                </a:solidFill>
                <a:latin typeface="仿宋" panose="02010609060101010101" charset="-122"/>
                <a:ea typeface="仿宋" panose="02010609060101010101" charset="-122"/>
                <a:cs typeface="仿宋" panose="02010609060101010101" charset="-122"/>
                <a:sym typeface="+mn-ea"/>
              </a:rPr>
              <a:t>语言上</a:t>
            </a:r>
            <a:r>
              <a:rPr lang="zh-CN" altLang="en-US" sz="2800" b="1">
                <a:latin typeface="仿宋" panose="02010609060101010101" charset="-122"/>
                <a:ea typeface="仿宋" panose="02010609060101010101" charset="-122"/>
                <a:cs typeface="仿宋" panose="02010609060101010101" charset="-122"/>
                <a:sym typeface="+mn-ea"/>
              </a:rPr>
              <a:t>、</a:t>
            </a:r>
            <a:r>
              <a:rPr lang="zh-CN" altLang="en-US" sz="2800" b="1" u="sng">
                <a:solidFill>
                  <a:srgbClr val="FF0000"/>
                </a:solidFill>
                <a:latin typeface="仿宋" panose="02010609060101010101" charset="-122"/>
                <a:ea typeface="仿宋" panose="02010609060101010101" charset="-122"/>
                <a:cs typeface="仿宋" panose="02010609060101010101" charset="-122"/>
                <a:sym typeface="+mn-ea"/>
              </a:rPr>
              <a:t>肢体上</a:t>
            </a:r>
            <a:r>
              <a:rPr lang="zh-CN" altLang="en-US" sz="2800" b="1">
                <a:latin typeface="仿宋" panose="02010609060101010101" charset="-122"/>
                <a:ea typeface="仿宋" panose="02010609060101010101" charset="-122"/>
                <a:cs typeface="仿宋" panose="02010609060101010101" charset="-122"/>
                <a:sym typeface="+mn-ea"/>
              </a:rPr>
              <a:t>、</a:t>
            </a:r>
            <a:r>
              <a:rPr lang="zh-CN" altLang="en-US" sz="2800" b="1" u="sng">
                <a:solidFill>
                  <a:srgbClr val="FF0000"/>
                </a:solidFill>
                <a:latin typeface="仿宋" panose="02010609060101010101" charset="-122"/>
                <a:ea typeface="仿宋" panose="02010609060101010101" charset="-122"/>
                <a:cs typeface="仿宋" panose="02010609060101010101" charset="-122"/>
                <a:sym typeface="+mn-ea"/>
              </a:rPr>
              <a:t>社会关系上</a:t>
            </a:r>
            <a:r>
              <a:rPr lang="zh-CN" altLang="en-US" sz="2800" b="1">
                <a:latin typeface="仿宋" panose="02010609060101010101" charset="-122"/>
                <a:ea typeface="仿宋" panose="02010609060101010101" charset="-122"/>
                <a:cs typeface="仿宋" panose="02010609060101010101" charset="-122"/>
                <a:sym typeface="+mn-ea"/>
              </a:rPr>
              <a:t>。语言上的欺凌包括嘲笑、起外号、言语威胁等；肢体上的欺凌则是肢体上的冲突、打架，还可能包括毁坏财物等；社会关系上则包括排挤、传谣言等等。随着网络、尤其是移动互联网的日益普及，网络欺凌也越来越多。</a:t>
            </a:r>
            <a:endParaRPr lang="zh-CN" altLang="en-US" b="1">
              <a:latin typeface="仿宋" panose="02010609060101010101" charset="-122"/>
              <a:ea typeface="仿宋" panose="02010609060101010101" charset="-122"/>
              <a:cs typeface="仿宋" panose="02010609060101010101" charset="-122"/>
            </a:endParaRPr>
          </a:p>
          <a:p>
            <a:pPr marL="0" indent="0">
              <a:buNone/>
            </a:pPr>
            <a:endParaRPr lang="zh-CN" altLang="en-US" b="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3000" fill="hold">
                                          <p:stCondLst>
                                            <p:cond delay="0"/>
                                          </p:stCondLst>
                                        </p:cTn>
                                        <p:tgtEl>
                                          <p:spTgt spid="3">
                                            <p:txEl>
                                              <p:pRg st="1" end="1"/>
                                            </p:txEl>
                                          </p:spTgt>
                                        </p:tgtEl>
                                        <p:attrNameLst>
                                          <p:attrName>style.visibility</p:attrName>
                                        </p:attrNameLst>
                                      </p:cBhvr>
                                      <p:to>
                                        <p:strVal val="visible"/>
                                      </p:to>
                                    </p:set>
                                    <p:anim calcmode="lin" valueType="num">
                                      <p:cBhvr additive="base">
                                        <p:cTn id="7"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151130" y="2833370"/>
            <a:ext cx="8648700" cy="1191260"/>
          </a:xfrm>
        </p:spPr>
        <p:txBody>
          <a:bodyPr/>
          <a:p>
            <a:pPr marL="0" indent="0">
              <a:buNone/>
            </a:pPr>
            <a:r>
              <a:rPr lang="zh-CN" altLang="en-US" sz="4800" b="1">
                <a:latin typeface="微软雅黑 Light" panose="020B0502040204020203" charset="-122"/>
                <a:ea typeface="微软雅黑 Light" panose="020B0502040204020203" charset="-122"/>
              </a:rPr>
              <a:t>你身边发生过类似的事情吗？</a:t>
            </a:r>
            <a:endParaRPr lang="zh-CN" altLang="en-US" sz="4800" b="1">
              <a:latin typeface="微软雅黑 Light" panose="020B0502040204020203" charset="-122"/>
              <a:ea typeface="微软雅黑 Light" panose="020B0502040204020203" charset="-122"/>
            </a:endParaRPr>
          </a:p>
        </p:txBody>
      </p:sp>
      <p:pic>
        <p:nvPicPr>
          <p:cNvPr id="4" name="图片 3"/>
          <p:cNvPicPr>
            <a:picLocks noChangeAspect="1"/>
          </p:cNvPicPr>
          <p:nvPr/>
        </p:nvPicPr>
        <p:blipFill>
          <a:blip r:embed="rId2"/>
          <a:stretch>
            <a:fillRect/>
          </a:stretch>
        </p:blipFill>
        <p:spPr>
          <a:xfrm>
            <a:off x="635" y="4922520"/>
            <a:ext cx="3172460" cy="1927225"/>
          </a:xfrm>
          <a:prstGeom prst="rect">
            <a:avLst/>
          </a:prstGeom>
        </p:spPr>
      </p:pic>
      <p:graphicFrame>
        <p:nvGraphicFramePr>
          <p:cNvPr id="5" name="对象 4">
            <a:hlinkClick r:id="" action="ppaction://ole?verb="/>
          </p:cNvPr>
          <p:cNvGraphicFramePr>
            <a:graphicFrameLocks noChangeAspect="1"/>
          </p:cNvGraphicFramePr>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1025" name="" r:id="rId3" imgW="914400" imgH="215900" progId="Equation.KSEE3">
                  <p:embed/>
                </p:oleObj>
              </mc:Choice>
              <mc:Fallback>
                <p:oleObj name="" r:id="rId3" imgW="914400" imgH="215900" progId="Equation.KSEE3">
                  <p:embed/>
                  <p:pic>
                    <p:nvPicPr>
                      <p:cNvPr id="0" name="图片 1024"/>
                      <p:cNvPicPr/>
                      <p:nvPr/>
                    </p:nvPicPr>
                    <p:blipFill>
                      <a:blip r:embed="rId4"/>
                      <a:stretch>
                        <a:fillRect/>
                      </a:stretch>
                    </p:blipFill>
                    <p:spPr>
                      <a:xfrm>
                        <a:off x="4114800" y="3321050"/>
                        <a:ext cx="914400" cy="215900"/>
                      </a:xfrm>
                      <a:prstGeom prst="rect">
                        <a:avLst/>
                      </a:prstGeom>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内容占位符 3"/>
          <p:cNvPicPr>
            <a:picLocks noGrp="1" noChangeAspect="1"/>
          </p:cNvPicPr>
          <p:nvPr>
            <p:ph idx="1"/>
          </p:nvPr>
        </p:nvPicPr>
        <p:blipFill>
          <a:blip r:embed="rId1"/>
          <a:stretch>
            <a:fillRect/>
          </a:stretch>
        </p:blipFill>
        <p:spPr>
          <a:xfrm>
            <a:off x="-41275" y="9525"/>
            <a:ext cx="9226550" cy="683895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40640" y="29845"/>
            <a:ext cx="9062720" cy="6798310"/>
          </a:xfrm>
          <a:prstGeom prst="rect">
            <a:avLst/>
          </a:prstGeom>
        </p:spPr>
      </p:pic>
      <p:pic>
        <p:nvPicPr>
          <p:cNvPr id="5" name="图片 4"/>
          <p:cNvPicPr>
            <a:picLocks noChangeAspect="1"/>
          </p:cNvPicPr>
          <p:nvPr/>
        </p:nvPicPr>
        <p:blipFill>
          <a:blip r:embed="rId2"/>
          <a:stretch>
            <a:fillRect/>
          </a:stretch>
        </p:blipFill>
        <p:spPr>
          <a:xfrm>
            <a:off x="40640" y="29845"/>
            <a:ext cx="9144000" cy="6858000"/>
          </a:xfrm>
          <a:prstGeom prst="rect">
            <a:avLst/>
          </a:prstGeom>
        </p:spPr>
      </p:pic>
      <p:pic>
        <p:nvPicPr>
          <p:cNvPr id="6" name="图片 5"/>
          <p:cNvPicPr>
            <a:picLocks noChangeAspect="1"/>
          </p:cNvPicPr>
          <p:nvPr/>
        </p:nvPicPr>
        <p:blipFill>
          <a:blip r:embed="rId3"/>
          <a:stretch>
            <a:fillRect/>
          </a:stretch>
        </p:blipFill>
        <p:spPr>
          <a:xfrm>
            <a:off x="40640" y="29845"/>
            <a:ext cx="9144000" cy="6858000"/>
          </a:xfrm>
          <a:prstGeom prst="rect">
            <a:avLst/>
          </a:prstGeom>
        </p:spPr>
      </p:pic>
      <p:pic>
        <p:nvPicPr>
          <p:cNvPr id="2" name="图片 1"/>
          <p:cNvPicPr>
            <a:picLocks noChangeAspect="1"/>
          </p:cNvPicPr>
          <p:nvPr/>
        </p:nvPicPr>
        <p:blipFill>
          <a:blip r:embed="rId4"/>
          <a:stretch>
            <a:fillRect/>
          </a:stretch>
        </p:blipFill>
        <p:spPr>
          <a:xfrm>
            <a:off x="40640" y="-28575"/>
            <a:ext cx="9144000" cy="6798310"/>
          </a:xfrm>
          <a:prstGeom prst="rect">
            <a:avLst/>
          </a:prstGeom>
        </p:spPr>
      </p:pic>
      <p:pic>
        <p:nvPicPr>
          <p:cNvPr id="3" name="图片 2"/>
          <p:cNvPicPr>
            <a:picLocks noChangeAspect="1"/>
          </p:cNvPicPr>
          <p:nvPr/>
        </p:nvPicPr>
        <p:blipFill>
          <a:blip r:embed="rId5"/>
          <a:stretch>
            <a:fillRect/>
          </a:stretch>
        </p:blipFill>
        <p:spPr>
          <a:xfrm>
            <a:off x="40640" y="0"/>
            <a:ext cx="9144000" cy="6858000"/>
          </a:xfrm>
          <a:prstGeom prst="rect">
            <a:avLst/>
          </a:prstGeom>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1000"/>
                                  </p:stCondLst>
                                  <p:childTnLst>
                                    <p:set>
                                      <p:cBhvr>
                                        <p:cTn id="6" dur="3000" fill="hold">
                                          <p:stCondLst>
                                            <p:cond delay="0"/>
                                          </p:stCondLst>
                                        </p:cTn>
                                        <p:tgtEl>
                                          <p:spTgt spid="4"/>
                                        </p:tgtEl>
                                        <p:attrNameLst>
                                          <p:attrName>style.visibility</p:attrName>
                                        </p:attrNameLst>
                                      </p:cBhvr>
                                      <p:to>
                                        <p:strVal val="visible"/>
                                      </p:to>
                                    </p:set>
                                    <p:animEffect transition="in" filter="plus(in)">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3000" fill="hold">
                                          <p:stCondLst>
                                            <p:cond delay="0"/>
                                          </p:stCondLst>
                                        </p:cTn>
                                        <p:tgtEl>
                                          <p:spTgt spid="5"/>
                                        </p:tgtEl>
                                        <p:attrNameLst>
                                          <p:attrName>style.visibility</p:attrName>
                                        </p:attrNameLst>
                                      </p:cBhvr>
                                      <p:to>
                                        <p:strVal val="visible"/>
                                      </p:to>
                                    </p:set>
                                    <p:animEffect transition="in" filter="blinds(horizontal)">
                                      <p:cBhvr>
                                        <p:cTn id="12" dur="3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3000" fill="hold">
                                          <p:stCondLst>
                                            <p:cond delay="0"/>
                                          </p:stCondLst>
                                        </p:cTn>
                                        <p:tgtEl>
                                          <p:spTgt spid="6"/>
                                        </p:tgtEl>
                                        <p:attrNameLst>
                                          <p:attrName>style.visibility</p:attrName>
                                        </p:attrNameLst>
                                      </p:cBhvr>
                                      <p:to>
                                        <p:strVal val="visible"/>
                                      </p:to>
                                    </p:set>
                                    <p:animEffect transition="in" filter="wipe(down)">
                                      <p:cBhvr>
                                        <p:cTn id="17" dur="3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3000" fill="hold">
                                          <p:stCondLst>
                                            <p:cond delay="0"/>
                                          </p:stCondLst>
                                        </p:cTn>
                                        <p:tgtEl>
                                          <p:spTgt spid="2"/>
                                        </p:tgtEl>
                                        <p:attrNameLst>
                                          <p:attrName>style.visibility</p:attrName>
                                        </p:attrNameLst>
                                      </p:cBhvr>
                                      <p:to>
                                        <p:strVal val="visible"/>
                                      </p:to>
                                    </p:set>
                                    <p:anim calcmode="lin" valueType="num">
                                      <p:cBhvr additive="base">
                                        <p:cTn id="22" dur="3000"/>
                                        <p:tgtEl>
                                          <p:spTgt spid="2"/>
                                        </p:tgtEl>
                                        <p:attrNameLst>
                                          <p:attrName>ppt_y</p:attrName>
                                        </p:attrNameLst>
                                      </p:cBhvr>
                                      <p:tavLst>
                                        <p:tav tm="0">
                                          <p:val>
                                            <p:strVal val="#ppt_y+#ppt_h*1.125000"/>
                                          </p:val>
                                        </p:tav>
                                        <p:tav tm="100000">
                                          <p:val>
                                            <p:strVal val="#ppt_y"/>
                                          </p:val>
                                        </p:tav>
                                      </p:tavLst>
                                    </p:anim>
                                    <p:animEffect transition="in" filter="wipe(up)">
                                      <p:cBhvr>
                                        <p:cTn id="23" dur="3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3000" fill="hold">
                                          <p:stCondLst>
                                            <p:cond delay="0"/>
                                          </p:stCondLst>
                                        </p:cTn>
                                        <p:tgtEl>
                                          <p:spTgt spid="3"/>
                                        </p:tgtEl>
                                        <p:attrNameLst>
                                          <p:attrName>style.visibility</p:attrName>
                                        </p:attrNameLst>
                                      </p:cBhvr>
                                      <p:to>
                                        <p:strVal val="visible"/>
                                      </p:to>
                                    </p:set>
                                    <p:animEffect transition="in" filter="diamond(in)">
                                      <p:cBhvr>
                                        <p:cTn id="28"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4" name=""/>
        <p:cNvGrpSpPr/>
        <p:nvPr/>
      </p:nvGrpSpPr>
      <p:grpSpPr>
        <a:xfrm>
          <a:off x="0" y="0"/>
          <a:ext cx="0" cy="0"/>
          <a:chOff x="0" y="0"/>
          <a:chExt cx="0" cy="0"/>
        </a:xfrm>
      </p:grpSpPr>
      <p:pic>
        <p:nvPicPr>
          <p:cNvPr id="2097152" name="图片 2097151"/>
          <p:cNvPicPr/>
          <p:nvPr/>
        </p:nvPicPr>
        <p:blipFill>
          <a:blip r:embed="rId1"/>
          <a:stretch>
            <a:fillRect/>
          </a:stretch>
        </p:blipFill>
        <p:spPr>
          <a:xfrm>
            <a:off x="-16610" y="0"/>
            <a:ext cx="9191772" cy="6858000"/>
          </a:xfrm>
          <a:prstGeom prst="rect">
            <a:avLst/>
          </a:prstGeom>
        </p:spPr>
      </p:pic>
    </p:spTree>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 name="内容占位符 3"/>
          <p:cNvPicPr>
            <a:picLocks noGrp="1" noChangeAspect="1"/>
          </p:cNvPicPr>
          <p:nvPr>
            <p:ph idx="1"/>
          </p:nvPr>
        </p:nvPicPr>
        <p:blipFill>
          <a:blip r:embed="rId1"/>
          <a:stretch>
            <a:fillRect/>
          </a:stretch>
        </p:blipFill>
        <p:spPr>
          <a:xfrm>
            <a:off x="-148272" y="-14287"/>
            <a:ext cx="9250362" cy="6886575"/>
          </a:xfrm>
        </p:spPr>
      </p:pic>
      <p:cxnSp>
        <p:nvCxnSpPr>
          <p:cNvPr id="2" name="直接连接符 1"/>
          <p:cNvCxnSpPr/>
          <p:nvPr/>
        </p:nvCxnSpPr>
        <p:spPr>
          <a:xfrm flipV="1">
            <a:off x="1845945" y="2997200"/>
            <a:ext cx="1861820" cy="3873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3" name="直接连接符 2"/>
          <p:cNvCxnSpPr/>
          <p:nvPr/>
        </p:nvCxnSpPr>
        <p:spPr>
          <a:xfrm>
            <a:off x="5299075" y="3035935"/>
            <a:ext cx="2945130" cy="33020"/>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4" name="直接连接符 3"/>
          <p:cNvCxnSpPr/>
          <p:nvPr/>
        </p:nvCxnSpPr>
        <p:spPr>
          <a:xfrm flipV="1">
            <a:off x="1552575" y="4226560"/>
            <a:ext cx="1861820" cy="3873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5" name="直接连接符 4"/>
          <p:cNvCxnSpPr/>
          <p:nvPr/>
        </p:nvCxnSpPr>
        <p:spPr>
          <a:xfrm flipV="1">
            <a:off x="5299075" y="4220845"/>
            <a:ext cx="3665220" cy="571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6" name="直接连接符 5"/>
          <p:cNvCxnSpPr/>
          <p:nvPr/>
        </p:nvCxnSpPr>
        <p:spPr>
          <a:xfrm flipV="1">
            <a:off x="1682750" y="4871085"/>
            <a:ext cx="1861820" cy="3873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7" name="直接连接符 6"/>
          <p:cNvCxnSpPr/>
          <p:nvPr/>
        </p:nvCxnSpPr>
        <p:spPr>
          <a:xfrm flipV="1">
            <a:off x="6047105" y="4869180"/>
            <a:ext cx="2845435" cy="40640"/>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8" name="直接连接符 7"/>
          <p:cNvCxnSpPr/>
          <p:nvPr/>
        </p:nvCxnSpPr>
        <p:spPr>
          <a:xfrm flipV="1">
            <a:off x="1757680" y="6049010"/>
            <a:ext cx="1861820" cy="3873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9" name="直接连接符 8"/>
          <p:cNvCxnSpPr/>
          <p:nvPr/>
        </p:nvCxnSpPr>
        <p:spPr>
          <a:xfrm flipV="1">
            <a:off x="1682750" y="6525260"/>
            <a:ext cx="5337175" cy="1079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7" name="内容占位符 3"/>
          <p:cNvPicPr>
            <a:picLocks noGrp="1" noChangeAspect="1"/>
          </p:cNvPicPr>
          <p:nvPr>
            <p:ph idx="1"/>
          </p:nvPr>
        </p:nvPicPr>
        <p:blipFill>
          <a:blip r:embed="rId1"/>
          <a:stretch>
            <a:fillRect/>
          </a:stretch>
        </p:blipFill>
        <p:spPr>
          <a:xfrm>
            <a:off x="52705" y="48260"/>
            <a:ext cx="9037638" cy="6761163"/>
          </a:xfrm>
        </p:spPr>
      </p:pic>
      <p:cxnSp>
        <p:nvCxnSpPr>
          <p:cNvPr id="2" name="直接连接符 1"/>
          <p:cNvCxnSpPr/>
          <p:nvPr/>
        </p:nvCxnSpPr>
        <p:spPr>
          <a:xfrm flipV="1">
            <a:off x="1566545" y="746760"/>
            <a:ext cx="1167130" cy="63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3" name="直接连接符 2"/>
          <p:cNvCxnSpPr/>
          <p:nvPr/>
        </p:nvCxnSpPr>
        <p:spPr>
          <a:xfrm flipV="1">
            <a:off x="6601460" y="765175"/>
            <a:ext cx="2146935" cy="1270"/>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4" name="直接连接符 3"/>
          <p:cNvCxnSpPr/>
          <p:nvPr/>
        </p:nvCxnSpPr>
        <p:spPr>
          <a:xfrm flipV="1">
            <a:off x="34925" y="1341120"/>
            <a:ext cx="2160905" cy="7810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5" name="直接连接符 4"/>
          <p:cNvCxnSpPr/>
          <p:nvPr/>
        </p:nvCxnSpPr>
        <p:spPr>
          <a:xfrm flipV="1">
            <a:off x="1499870" y="2205355"/>
            <a:ext cx="1560195" cy="36830"/>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6" name="直接连接符 5"/>
          <p:cNvCxnSpPr/>
          <p:nvPr/>
        </p:nvCxnSpPr>
        <p:spPr>
          <a:xfrm flipV="1">
            <a:off x="7020560" y="2242185"/>
            <a:ext cx="1727835" cy="3492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7" name="直接连接符 6"/>
          <p:cNvCxnSpPr/>
          <p:nvPr/>
        </p:nvCxnSpPr>
        <p:spPr>
          <a:xfrm flipV="1">
            <a:off x="118745" y="2853055"/>
            <a:ext cx="2149475" cy="52070"/>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8" name="直接连接符 7"/>
          <p:cNvCxnSpPr/>
          <p:nvPr/>
        </p:nvCxnSpPr>
        <p:spPr>
          <a:xfrm flipV="1">
            <a:off x="262890" y="5949315"/>
            <a:ext cx="8485505" cy="2984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cxnSp>
        <p:nvCxnSpPr>
          <p:cNvPr id="9" name="直接连接符 8"/>
          <p:cNvCxnSpPr/>
          <p:nvPr/>
        </p:nvCxnSpPr>
        <p:spPr>
          <a:xfrm>
            <a:off x="334010" y="6595745"/>
            <a:ext cx="5894705" cy="1905"/>
          </a:xfrm>
          <a:prstGeom prst="line">
            <a:avLst/>
          </a:prstGeom>
          <a:ln w="28575" cmpd="dbl">
            <a:solidFill>
              <a:srgbClr val="FF0000"/>
            </a:soli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graphicFrame>
        <p:nvGraphicFramePr>
          <p:cNvPr id="4" name="对象 3">
            <a:hlinkClick r:id="" action="ppaction://ole?verb="/>
          </p:cNvPr>
          <p:cNvGraphicFramePr>
            <a:graphicFrameLocks noChangeAspect="1"/>
          </p:cNvGraphicFramePr>
          <p:nvPr/>
        </p:nvGraphicFramePr>
        <p:xfrm>
          <a:off x="889000" y="4200525"/>
          <a:ext cx="6584315" cy="1485265"/>
        </p:xfrm>
        <a:graphic>
          <a:graphicData uri="http://schemas.openxmlformats.org/presentationml/2006/ole">
            <mc:AlternateContent xmlns:mc="http://schemas.openxmlformats.org/markup-compatibility/2006">
              <mc:Choice xmlns:v="urn:schemas-microsoft-com:vml" Requires="v">
                <p:oleObj spid="_x0000_s1026" name="" r:id="rId2" imgW="2026920" imgH="457200" progId="Package">
                  <p:embed/>
                </p:oleObj>
              </mc:Choice>
              <mc:Fallback>
                <p:oleObj name="" r:id="rId2" imgW="2026920" imgH="457200" progId="Package">
                  <p:embed/>
                  <p:pic>
                    <p:nvPicPr>
                      <p:cNvPr id="0" name="图片 1025"/>
                      <p:cNvPicPr/>
                      <p:nvPr/>
                    </p:nvPicPr>
                    <p:blipFill>
                      <a:blip r:embed="rId3"/>
                      <a:stretch>
                        <a:fillRect/>
                      </a:stretch>
                    </p:blipFill>
                    <p:spPr>
                      <a:xfrm>
                        <a:off x="889000" y="4200525"/>
                        <a:ext cx="6584315" cy="148526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fa562647d39e4161d1e6aa8d307f853a">
            <a:hlinkClick r:id="" action="ppaction://media"/>
          </p:cNvPr>
          <p:cNvPicPr/>
          <p:nvPr>
            <p:ph idx="1"/>
            <a:videoFile r:link="rId1"/>
            <p:extLst>
              <p:ext uri="{DAA4B4D4-6D71-4841-9C94-3DE7FCFB9230}">
                <p14:media xmlns:p14="http://schemas.microsoft.com/office/powerpoint/2010/main" r:embed="rId2">
                  <p14:trim end="11556.000000"/>
                </p14:media>
              </p:ext>
            </p:extLst>
          </p:nvPr>
        </p:nvPicPr>
        <p:blipFill>
          <a:blip r:embed="rId3"/>
          <a:stretch>
            <a:fillRect/>
          </a:stretch>
        </p:blipFill>
        <p:spPr>
          <a:xfrm>
            <a:off x="31115" y="29845"/>
            <a:ext cx="9156065" cy="68249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167640" y="125730"/>
            <a:ext cx="9149715" cy="1040765"/>
          </a:xfrm>
        </p:spPr>
        <p:txBody>
          <a:bodyPr/>
          <a:p>
            <a:pPr algn="l"/>
            <a:r>
              <a:rPr lang="zh-CN" altLang="en-US" sz="5400" b="1">
                <a:solidFill>
                  <a:srgbClr val="FF0000"/>
                </a:solidFill>
              </a:rPr>
              <a:t>思考：</a:t>
            </a:r>
            <a:r>
              <a:rPr lang="zh-CN" altLang="en-US" sz="3600" b="1"/>
              <a:t>校园欺凌对被欺凌者会产生怎样的  </a:t>
            </a:r>
            <a:br>
              <a:rPr lang="zh-CN" altLang="en-US" sz="3600" b="1"/>
            </a:br>
            <a:r>
              <a:rPr lang="zh-CN" altLang="en-US" sz="3600" b="1"/>
              <a:t>                 影响？</a:t>
            </a:r>
            <a:endParaRPr lang="zh-CN" altLang="en-US" sz="3600" b="1"/>
          </a:p>
        </p:txBody>
      </p:sp>
      <p:sp>
        <p:nvSpPr>
          <p:cNvPr id="4" name="文本框 3"/>
          <p:cNvSpPr txBox="1"/>
          <p:nvPr/>
        </p:nvSpPr>
        <p:spPr>
          <a:xfrm>
            <a:off x="50800" y="1280795"/>
            <a:ext cx="9042400" cy="5398135"/>
          </a:xfrm>
          <a:prstGeom prst="rect">
            <a:avLst/>
          </a:prstGeom>
          <a:noFill/>
        </p:spPr>
        <p:txBody>
          <a:bodyPr wrap="square" rtlCol="0" anchor="t">
            <a:spAutoFit/>
          </a:bodyPr>
          <a:p>
            <a:pPr>
              <a:lnSpc>
                <a:spcPts val="3360"/>
              </a:lnSpc>
            </a:pPr>
            <a:r>
              <a:rPr lang="zh-CN" altLang="en-US" sz="2800" b="1">
                <a:ln w="22225">
                  <a:solidFill>
                    <a:schemeClr val="accent2"/>
                  </a:solidFill>
                  <a:prstDash val="solid"/>
                </a:ln>
                <a:solidFill>
                  <a:schemeClr val="accent2">
                    <a:lumMod val="40000"/>
                    <a:lumOff val="60000"/>
                  </a:schemeClr>
                </a:solidFill>
                <a:effectLst/>
                <a:sym typeface="+mn-ea"/>
              </a:rPr>
              <a:t>欺凌者：</a:t>
            </a:r>
            <a:r>
              <a:rPr lang="en-US" altLang="zh-CN"/>
              <a:t>    </a:t>
            </a:r>
            <a:endParaRPr lang="zh-CN" altLang="en-US" sz="2800" b="1"/>
          </a:p>
          <a:p>
            <a:pPr>
              <a:lnSpc>
                <a:spcPts val="3760"/>
              </a:lnSpc>
            </a:pPr>
            <a:r>
              <a:rPr lang="zh-CN" altLang="en-US" sz="2800" b="1"/>
              <a:t>      </a:t>
            </a:r>
            <a:endParaRPr lang="zh-CN" altLang="en-US" sz="2800" b="1"/>
          </a:p>
          <a:p>
            <a:r>
              <a:rPr lang="zh-CN" altLang="en-US" sz="2800" b="1">
                <a:ln w="22225">
                  <a:solidFill>
                    <a:schemeClr val="accent2"/>
                  </a:solidFill>
                  <a:prstDash val="solid"/>
                </a:ln>
                <a:solidFill>
                  <a:schemeClr val="accent2">
                    <a:lumMod val="40000"/>
                    <a:lumOff val="60000"/>
                  </a:schemeClr>
                </a:solidFill>
                <a:effectLst/>
              </a:rPr>
              <a:t>      </a:t>
            </a:r>
            <a:endParaRPr lang="zh-CN" altLang="en-US" sz="2800" b="1"/>
          </a:p>
          <a:p>
            <a:r>
              <a:rPr lang="zh-CN" altLang="en-US" sz="2800" b="1">
                <a:ln w="22225">
                  <a:solidFill>
                    <a:schemeClr val="accent2"/>
                  </a:solidFill>
                  <a:prstDash val="solid"/>
                </a:ln>
                <a:solidFill>
                  <a:schemeClr val="accent2">
                    <a:lumMod val="40000"/>
                    <a:lumOff val="60000"/>
                  </a:schemeClr>
                </a:solidFill>
                <a:effectLst/>
                <a:sym typeface="+mn-ea"/>
              </a:rPr>
              <a:t>旁观者：</a:t>
            </a:r>
            <a:r>
              <a:rPr lang="zh-CN" altLang="en-US" sz="2800" b="1">
                <a:ln w="22225">
                  <a:solidFill>
                    <a:schemeClr val="accent2"/>
                  </a:solidFill>
                  <a:prstDash val="solid"/>
                </a:ln>
                <a:solidFill>
                  <a:schemeClr val="accent2">
                    <a:lumMod val="40000"/>
                    <a:lumOff val="60000"/>
                  </a:schemeClr>
                </a:solidFill>
                <a:effectLst/>
              </a:rPr>
              <a:t>  </a:t>
            </a:r>
            <a:endParaRPr lang="zh-CN" altLang="en-US" sz="2800" b="1"/>
          </a:p>
          <a:p>
            <a:pPr>
              <a:lnSpc>
                <a:spcPts val="3060"/>
              </a:lnSpc>
            </a:pPr>
            <a:r>
              <a:rPr lang="zh-CN" altLang="en-US" sz="2800" b="1"/>
              <a:t>       </a:t>
            </a:r>
            <a:endParaRPr lang="zh-CN" altLang="en-US" sz="2800" b="1"/>
          </a:p>
          <a:p>
            <a:pPr>
              <a:lnSpc>
                <a:spcPts val="3060"/>
              </a:lnSpc>
            </a:pPr>
            <a:endParaRPr lang="zh-CN" altLang="en-US" sz="2800" b="1"/>
          </a:p>
          <a:p>
            <a:pPr>
              <a:lnSpc>
                <a:spcPts val="3060"/>
              </a:lnSpc>
            </a:pPr>
            <a:r>
              <a:rPr lang="zh-CN" altLang="en-US" sz="2800" b="1">
                <a:ln w="22225">
                  <a:solidFill>
                    <a:schemeClr val="accent2"/>
                  </a:solidFill>
                  <a:prstDash val="solid"/>
                </a:ln>
                <a:solidFill>
                  <a:schemeClr val="accent2">
                    <a:lumMod val="40000"/>
                    <a:lumOff val="60000"/>
                  </a:schemeClr>
                </a:solidFill>
                <a:effectLst/>
                <a:sym typeface="+mn-ea"/>
              </a:rPr>
              <a:t>受害者：</a:t>
            </a:r>
            <a:endParaRPr lang="zh-CN" altLang="en-US" sz="2800" b="1"/>
          </a:p>
          <a:p>
            <a:pPr>
              <a:lnSpc>
                <a:spcPts val="3060"/>
              </a:lnSpc>
            </a:pPr>
            <a:endParaRPr lang="zh-CN" altLang="en-US" sz="2800" b="1"/>
          </a:p>
          <a:p>
            <a:pPr>
              <a:lnSpc>
                <a:spcPts val="3060"/>
              </a:lnSpc>
            </a:pPr>
            <a:r>
              <a:rPr lang="zh-CN" altLang="en-US" sz="2800" b="1"/>
              <a:t>       </a:t>
            </a:r>
            <a:endParaRPr lang="zh-CN" altLang="en-US" sz="2800" b="1"/>
          </a:p>
          <a:p>
            <a:pPr>
              <a:lnSpc>
                <a:spcPts val="3060"/>
              </a:lnSpc>
            </a:pPr>
            <a:r>
              <a:rPr lang="zh-CN" altLang="en-US" sz="2800" b="1"/>
              <a:t>       </a:t>
            </a:r>
            <a:endParaRPr lang="zh-CN" altLang="en-US" sz="2800" b="1"/>
          </a:p>
          <a:p>
            <a:pPr>
              <a:lnSpc>
                <a:spcPts val="3060"/>
              </a:lnSpc>
            </a:pPr>
            <a:r>
              <a:rPr lang="zh-CN" altLang="en-US" sz="2800" b="1"/>
              <a:t>      同时"校园欺凌"也会影响到学校的整体纪律和风气。所以，学校须正视并加以制止和预防欺凌事件的发生。并且同学和家长的努力也非常重要的。</a:t>
            </a:r>
            <a:endParaRPr lang="zh-CN" altLang="en-US" sz="2800" b="1"/>
          </a:p>
        </p:txBody>
      </p:sp>
      <p:sp>
        <p:nvSpPr>
          <p:cNvPr id="5" name="五边形 4"/>
          <p:cNvSpPr/>
          <p:nvPr/>
        </p:nvSpPr>
        <p:spPr>
          <a:xfrm>
            <a:off x="1390650" y="1280795"/>
            <a:ext cx="7385685" cy="9156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由于长期欺负别人，内心得到极大满足，以自我中心，对同学缺少同情心。</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 name="五边形 5"/>
          <p:cNvSpPr/>
          <p:nvPr/>
        </p:nvSpPr>
        <p:spPr>
          <a:xfrm>
            <a:off x="1390015" y="2619375"/>
            <a:ext cx="7385685" cy="56134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tx1"/>
                </a:solidFill>
                <a:latin typeface="微软雅黑" panose="020B0503020204020204" charset="-122"/>
                <a:ea typeface="微软雅黑" panose="020B0503020204020204" charset="-122"/>
                <a:sym typeface="+mn-ea"/>
              </a:rPr>
              <a:t>会因为帮不到受害者而感到内疚、不安，甚至惶恐。</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9" name="五边形 8"/>
          <p:cNvSpPr/>
          <p:nvPr/>
        </p:nvSpPr>
        <p:spPr>
          <a:xfrm>
            <a:off x="1390015" y="3453765"/>
            <a:ext cx="7814945" cy="1671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tx1"/>
                </a:solidFill>
                <a:latin typeface="微软雅黑" panose="020B0503020204020204" charset="-122"/>
                <a:ea typeface="微软雅黑" panose="020B0503020204020204" charset="-122"/>
                <a:sym typeface="+mn-ea"/>
              </a:rPr>
              <a:t>受欺凌的学生通常在身体上和心灵上受到双重创伤，并且容易留下阴影长期难以平复。恐惧、消沉抑郁、创伤后遗症、忧虑、胃痛、吸毒、酗酒、自残、自杀。自己也有可能成为欺凌者。</a:t>
            </a:r>
            <a:endParaRPr lang="zh-CN" altLang="en-US" sz="2400" b="1">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4">
                                            <p:txEl>
                                              <p:pRg st="10" end="10"/>
                                            </p:txEl>
                                          </p:spTgt>
                                        </p:tgtEl>
                                        <p:attrNameLst>
                                          <p:attrName>style.visibility</p:attrName>
                                        </p:attrNameLst>
                                      </p:cBhvr>
                                      <p:to>
                                        <p:strVal val="visible"/>
                                      </p:to>
                                    </p:set>
                                    <p:animEffect transition="in" filter="wedge">
                                      <p:cBhvr>
                                        <p:cTn id="22"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9" grpId="0" bldLvl="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p:cNvPicPr>
            <a:picLocks noChangeAspect="1"/>
          </p:cNvPicPr>
          <p:nvPr/>
        </p:nvPicPr>
        <p:blipFill>
          <a:blip r:embed="rId2"/>
          <a:stretch>
            <a:fillRect/>
          </a:stretch>
        </p:blipFill>
        <p:spPr>
          <a:xfrm>
            <a:off x="-27940" y="8890"/>
            <a:ext cx="9200515" cy="68484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9525" y="123825"/>
            <a:ext cx="9162415" cy="6917690"/>
          </a:xfrm>
        </p:spPr>
        <p:txBody>
          <a:bodyPr/>
          <a:p>
            <a:pPr marL="0" indent="0">
              <a:lnSpc>
                <a:spcPts val="2580"/>
              </a:lnSpc>
              <a:spcBef>
                <a:spcPts val="0"/>
              </a:spcBef>
              <a:buNone/>
            </a:pPr>
            <a:endParaRPr lang="zh-CN" altLang="en-US">
              <a:ln>
                <a:solidFill>
                  <a:schemeClr val="tx1"/>
                </a:solidFill>
              </a:ln>
              <a:solidFill>
                <a:srgbClr val="00B050"/>
              </a:solidFill>
              <a:latin typeface="楷体" panose="02010609060101010101" charset="-122"/>
              <a:ea typeface="楷体" panose="02010609060101010101" charset="-122"/>
              <a:cs typeface="楷体" panose="02010609060101010101" charset="-122"/>
            </a:endParaRPr>
          </a:p>
          <a:p>
            <a:pPr marL="0" indent="0">
              <a:lnSpc>
                <a:spcPts val="2580"/>
              </a:lnSpc>
              <a:spcBef>
                <a:spcPts val="0"/>
              </a:spcBef>
              <a:buNone/>
            </a:pPr>
            <a:r>
              <a:rPr lang="zh-CN" altLang="en-US">
                <a:ln>
                  <a:solidFill>
                    <a:schemeClr val="tx1"/>
                  </a:solidFill>
                </a:ln>
                <a:solidFill>
                  <a:srgbClr val="00B050"/>
                </a:solidFill>
                <a:latin typeface="楷体" panose="02010609060101010101" charset="-122"/>
                <a:ea typeface="楷体" panose="02010609060101010101" charset="-122"/>
                <a:cs typeface="楷体" panose="02010609060101010101" charset="-122"/>
                <a:sym typeface="+mn-ea"/>
              </a:rPr>
              <a:t>    </a:t>
            </a:r>
            <a:endParaRPr lang="zh-CN" altLang="en-US" sz="2400"/>
          </a:p>
          <a:p>
            <a:pPr marL="0" indent="0">
              <a:lnSpc>
                <a:spcPts val="2580"/>
              </a:lnSpc>
              <a:spcBef>
                <a:spcPts val="0"/>
              </a:spcBef>
              <a:buNone/>
            </a:pPr>
            <a:endParaRPr lang="zh-CN" altLang="en-US" sz="3200">
              <a:ln>
                <a:solidFill>
                  <a:schemeClr val="tx1"/>
                </a:solidFill>
              </a:ln>
              <a:solidFill>
                <a:srgbClr val="00B050"/>
              </a:solidFill>
              <a:latin typeface="楷体" panose="02010609060101010101" charset="-122"/>
              <a:ea typeface="楷体" panose="02010609060101010101" charset="-122"/>
              <a:cs typeface="楷体" panose="02010609060101010101" charset="-122"/>
            </a:endParaRPr>
          </a:p>
          <a:p>
            <a:pPr marL="0" indent="0">
              <a:lnSpc>
                <a:spcPts val="2580"/>
              </a:lnSpc>
              <a:spcBef>
                <a:spcPts val="0"/>
              </a:spcBef>
              <a:buNone/>
            </a:pPr>
            <a:r>
              <a:rPr lang="zh-CN" altLang="en-US" sz="2400">
                <a:sym typeface="+mn-ea"/>
              </a:rPr>
              <a:t>      </a:t>
            </a:r>
            <a:endParaRPr lang="zh-CN" altLang="en-US" sz="2400">
              <a:ln>
                <a:solidFill>
                  <a:schemeClr val="tx1"/>
                </a:solidFill>
              </a:ln>
              <a:solidFill>
                <a:srgbClr val="00B050"/>
              </a:solidFill>
              <a:latin typeface="楷体" panose="02010609060101010101" charset="-122"/>
              <a:ea typeface="楷体" panose="02010609060101010101" charset="-122"/>
              <a:cs typeface="楷体" panose="02010609060101010101" charset="-122"/>
            </a:endParaRPr>
          </a:p>
          <a:p>
            <a:pPr marL="0" indent="0">
              <a:lnSpc>
                <a:spcPts val="2580"/>
              </a:lnSpc>
              <a:spcBef>
                <a:spcPts val="0"/>
              </a:spcBef>
              <a:buNone/>
            </a:pPr>
            <a:endParaRPr lang="zh-CN" altLang="en-US" sz="2400"/>
          </a:p>
        </p:txBody>
      </p:sp>
      <p:cxnSp>
        <p:nvCxnSpPr>
          <p:cNvPr id="59" name="直接连接符 58"/>
          <p:cNvCxnSpPr/>
          <p:nvPr>
            <p:custDataLst>
              <p:tags r:id="rId1"/>
            </p:custDataLst>
          </p:nvPr>
        </p:nvCxnSpPr>
        <p:spPr>
          <a:xfrm>
            <a:off x="92523" y="97448"/>
            <a:ext cx="0" cy="6013701"/>
          </a:xfrm>
          <a:prstGeom prst="line">
            <a:avLst/>
          </a:prstGeom>
          <a:ln w="19050">
            <a:solidFill>
              <a:srgbClr val="47B6E7"/>
            </a:solidFill>
          </a:ln>
        </p:spPr>
        <p:style>
          <a:lnRef idx="1">
            <a:srgbClr val="47B6E7"/>
          </a:lnRef>
          <a:fillRef idx="0">
            <a:srgbClr val="47B6E7"/>
          </a:fillRef>
          <a:effectRef idx="0">
            <a:srgbClr val="47B6E7"/>
          </a:effectRef>
          <a:fontRef idx="minor">
            <a:srgbClr val="5F5F5F"/>
          </a:fontRef>
        </p:style>
      </p:cxnSp>
      <p:grpSp>
        <p:nvGrpSpPr>
          <p:cNvPr id="12" name="组合 11"/>
          <p:cNvGrpSpPr/>
          <p:nvPr>
            <p:custDataLst>
              <p:tags r:id="rId2"/>
            </p:custDataLst>
          </p:nvPr>
        </p:nvGrpSpPr>
        <p:grpSpPr>
          <a:xfrm>
            <a:off x="-166370" y="151765"/>
            <a:ext cx="9060815" cy="1217930"/>
            <a:chOff x="1048193" y="1167780"/>
            <a:chExt cx="6589872" cy="1260790"/>
          </a:xfrm>
        </p:grpSpPr>
        <p:sp>
          <p:nvSpPr>
            <p:cNvPr id="4" name="직사각형 78"/>
            <p:cNvSpPr/>
            <p:nvPr>
              <p:custDataLst>
                <p:tags r:id="rId3"/>
              </p:custDataLst>
            </p:nvPr>
          </p:nvSpPr>
          <p:spPr bwMode="auto">
            <a:xfrm>
              <a:off x="2634838" y="1167780"/>
              <a:ext cx="5002708" cy="1260790"/>
            </a:xfrm>
            <a:prstGeom prst="rect">
              <a:avLst/>
            </a:prstGeom>
            <a:solidFill>
              <a:srgbClr val="FFFFFF"/>
            </a:solidFill>
            <a:ln w="19050">
              <a:solidFill>
                <a:srgbClr val="47B6E7"/>
              </a:solidFill>
            </a:ln>
          </p:spPr>
          <p:style>
            <a:lnRef idx="2">
              <a:srgbClr val="47B6E7">
                <a:shade val="50000"/>
              </a:srgbClr>
            </a:lnRef>
            <a:fillRef idx="1">
              <a:srgbClr val="47B6E7"/>
            </a:fillRef>
            <a:effectRef idx="0">
              <a:srgbClr val="47B6E7"/>
            </a:effectRef>
            <a:fontRef idx="minor">
              <a:srgbClr val="FFFFFF"/>
            </a:fontRef>
          </p:style>
          <p:txBody>
            <a:bodyPr anchor="ctr">
              <a:normAutofit/>
            </a:bodyPr>
            <a:lstStyle/>
            <a:p>
              <a:pPr algn="ctr">
                <a:spcBef>
                  <a:spcPts val="0"/>
                </a:spcBef>
                <a:spcAft>
                  <a:spcPts val="0"/>
                </a:spcAft>
                <a:defRPr/>
              </a:pPr>
              <a:endParaRPr kumimoji="0" lang="ko-KR" altLang="en-US" sz="2000">
                <a:sym typeface="Arial" panose="020B0604020202020204" pitchFamily="34" charset="0"/>
              </a:endParaRPr>
            </a:p>
          </p:txBody>
        </p:sp>
        <p:sp>
          <p:nvSpPr>
            <p:cNvPr id="5" name="직각 삼각형 144"/>
            <p:cNvSpPr/>
            <p:nvPr>
              <p:custDataLst>
                <p:tags r:id="rId4"/>
              </p:custDataLst>
            </p:nvPr>
          </p:nvSpPr>
          <p:spPr bwMode="auto">
            <a:xfrm rot="10800000">
              <a:off x="7454447" y="1755411"/>
              <a:ext cx="127000" cy="127000"/>
            </a:xfrm>
            <a:prstGeom prst="rtTriangle">
              <a:avLst/>
            </a:prstGeom>
            <a:solidFill>
              <a:srgbClr val="47B6E7"/>
            </a:solidFill>
            <a:ln>
              <a:noFill/>
            </a:ln>
          </p:spPr>
          <p:style>
            <a:lnRef idx="2">
              <a:srgbClr val="47B6E7">
                <a:shade val="50000"/>
              </a:srgbClr>
            </a:lnRef>
            <a:fillRef idx="1">
              <a:srgbClr val="47B6E7"/>
            </a:fillRef>
            <a:effectRef idx="0">
              <a:srgbClr val="47B6E7"/>
            </a:effectRef>
            <a:fontRef idx="minor">
              <a:srgbClr val="FFFFFF"/>
            </a:fontRef>
          </p:style>
          <p:txBody>
            <a:bodyPr anchor="ctr">
              <a:normAutofit fontScale="25000" lnSpcReduction="20000"/>
            </a:bodyPr>
            <a:lstStyle/>
            <a:p>
              <a:pPr algn="ctr">
                <a:spcBef>
                  <a:spcPts val="0"/>
                </a:spcBef>
                <a:spcAft>
                  <a:spcPts val="0"/>
                </a:spcAft>
                <a:defRPr/>
              </a:pPr>
              <a:endParaRPr kumimoji="0" lang="ko-KR" altLang="en-US" sz="600">
                <a:sym typeface="Arial" panose="020B0604020202020204" pitchFamily="34" charset="0"/>
              </a:endParaRPr>
            </a:p>
          </p:txBody>
        </p:sp>
        <p:grpSp>
          <p:nvGrpSpPr>
            <p:cNvPr id="6" name="그룹 97"/>
            <p:cNvGrpSpPr/>
            <p:nvPr/>
          </p:nvGrpSpPr>
          <p:grpSpPr bwMode="auto">
            <a:xfrm>
              <a:off x="1251268" y="1882412"/>
              <a:ext cx="1431925" cy="128588"/>
              <a:chOff x="560794" y="2141701"/>
              <a:chExt cx="1431525" cy="129388"/>
            </a:xfrm>
          </p:grpSpPr>
          <p:cxnSp>
            <p:nvCxnSpPr>
              <p:cNvPr id="7" name="직선 연결선 95"/>
              <p:cNvCxnSpPr/>
              <p:nvPr>
                <p:custDataLst>
                  <p:tags r:id="rId5"/>
                </p:custDataLst>
              </p:nvPr>
            </p:nvCxnSpPr>
            <p:spPr>
              <a:xfrm flipH="1">
                <a:off x="560794" y="2205596"/>
                <a:ext cx="1368043" cy="1598"/>
              </a:xfrm>
              <a:prstGeom prst="line">
                <a:avLst/>
              </a:prstGeom>
              <a:ln w="19050">
                <a:solidFill>
                  <a:srgbClr val="47B6E7"/>
                </a:solidFill>
              </a:ln>
            </p:spPr>
            <p:style>
              <a:lnRef idx="1">
                <a:srgbClr val="47B6E7"/>
              </a:lnRef>
              <a:fillRef idx="0">
                <a:srgbClr val="47B6E7"/>
              </a:fillRef>
              <a:effectRef idx="0">
                <a:srgbClr val="47B6E7"/>
              </a:effectRef>
              <a:fontRef idx="minor">
                <a:srgbClr val="5F5F5F"/>
              </a:fontRef>
            </p:style>
          </p:cxnSp>
          <p:sp>
            <p:nvSpPr>
              <p:cNvPr id="8" name="타원 96"/>
              <p:cNvSpPr/>
              <p:nvPr>
                <p:custDataLst>
                  <p:tags r:id="rId6"/>
                </p:custDataLst>
              </p:nvPr>
            </p:nvSpPr>
            <p:spPr>
              <a:xfrm rot="5400000">
                <a:off x="561170" y="2141325"/>
                <a:ext cx="129388" cy="130139"/>
              </a:xfrm>
              <a:prstGeom prst="ellipse">
                <a:avLst/>
              </a:prstGeom>
              <a:solidFill>
                <a:srgbClr val="FFFFFF"/>
              </a:solidFill>
              <a:ln w="19050">
                <a:solidFill>
                  <a:srgbClr val="47B6E7"/>
                </a:solidFill>
              </a:ln>
            </p:spPr>
            <p:style>
              <a:lnRef idx="2">
                <a:srgbClr val="47B6E7">
                  <a:shade val="50000"/>
                </a:srgbClr>
              </a:lnRef>
              <a:fillRef idx="1">
                <a:srgbClr val="47B6E7"/>
              </a:fillRef>
              <a:effectRef idx="0">
                <a:srgbClr val="47B6E7"/>
              </a:effectRef>
              <a:fontRef idx="minor">
                <a:srgbClr val="FFFFFF"/>
              </a:fontRef>
            </p:style>
            <p:txBody>
              <a:bodyPr anchor="ctr">
                <a:normAutofit fontScale="25000" lnSpcReduction="20000"/>
              </a:bodyPr>
              <a:lstStyle/>
              <a:p>
                <a:pPr algn="ctr">
                  <a:spcBef>
                    <a:spcPts val="0"/>
                  </a:spcBef>
                  <a:spcAft>
                    <a:spcPts val="0"/>
                  </a:spcAft>
                  <a:defRPr/>
                </a:pPr>
                <a:endParaRPr kumimoji="0" lang="ko-KR" altLang="en-US" sz="600">
                  <a:sym typeface="Arial" panose="020B0604020202020204" pitchFamily="34" charset="0"/>
                </a:endParaRPr>
              </a:p>
            </p:txBody>
          </p:sp>
          <p:sp>
            <p:nvSpPr>
              <p:cNvPr id="9" name="타원 66"/>
              <p:cNvSpPr/>
              <p:nvPr>
                <p:custDataLst>
                  <p:tags r:id="rId7"/>
                </p:custDataLst>
              </p:nvPr>
            </p:nvSpPr>
            <p:spPr>
              <a:xfrm rot="5400000">
                <a:off x="1862556" y="2141325"/>
                <a:ext cx="129388" cy="130139"/>
              </a:xfrm>
              <a:prstGeom prst="ellipse">
                <a:avLst/>
              </a:prstGeom>
              <a:solidFill>
                <a:srgbClr val="FFFFFF"/>
              </a:solidFill>
              <a:ln w="19050">
                <a:solidFill>
                  <a:srgbClr val="47B6E7"/>
                </a:solidFill>
              </a:ln>
            </p:spPr>
            <p:style>
              <a:lnRef idx="2">
                <a:srgbClr val="47B6E7">
                  <a:shade val="50000"/>
                </a:srgbClr>
              </a:lnRef>
              <a:fillRef idx="1">
                <a:srgbClr val="47B6E7"/>
              </a:fillRef>
              <a:effectRef idx="0">
                <a:srgbClr val="47B6E7"/>
              </a:effectRef>
              <a:fontRef idx="minor">
                <a:srgbClr val="FFFFFF"/>
              </a:fontRef>
            </p:style>
            <p:txBody>
              <a:bodyPr anchor="ctr">
                <a:normAutofit fontScale="25000" lnSpcReduction="20000"/>
              </a:bodyPr>
              <a:lstStyle/>
              <a:p>
                <a:pPr algn="ctr">
                  <a:spcBef>
                    <a:spcPts val="0"/>
                  </a:spcBef>
                  <a:spcAft>
                    <a:spcPts val="0"/>
                  </a:spcAft>
                  <a:defRPr/>
                </a:pPr>
                <a:endParaRPr kumimoji="0" lang="ko-KR" altLang="en-US" sz="600">
                  <a:sym typeface="Arial" panose="020B0604020202020204" pitchFamily="34" charset="0"/>
                </a:endParaRPr>
              </a:p>
            </p:txBody>
          </p:sp>
        </p:grpSp>
        <p:sp>
          <p:nvSpPr>
            <p:cNvPr id="10" name="标题 1"/>
            <p:cNvSpPr txBox="1"/>
            <p:nvPr>
              <p:custDataLst>
                <p:tags r:id="rId8"/>
              </p:custDataLst>
            </p:nvPr>
          </p:nvSpPr>
          <p:spPr>
            <a:xfrm>
              <a:off x="2683538" y="1197361"/>
              <a:ext cx="4954527" cy="1230552"/>
            </a:xfrm>
            <a:prstGeom prst="rect">
              <a:avLst/>
            </a:prstGeom>
            <a:noFill/>
          </p:spPr>
          <p:txBody>
            <a:bodyPr wrap="square" rtlCol="0">
              <a:noAutofit/>
            </a:bodyPr>
            <a:lstStyle>
              <a:defPPr>
                <a:defRPr lang="zh-CN"/>
              </a:defPPr>
              <a:lvl1pPr>
                <a:lnSpc>
                  <a:spcPct val="130000"/>
                </a:lnSpc>
                <a:defRPr sz="1200"/>
              </a:lvl1pPr>
            </a:lstStyle>
            <a:p>
              <a:r>
                <a:rPr lang="zh-CN" altLang="en-US" sz="1800" b="1">
                  <a:sym typeface="+mn-ea"/>
                </a:rPr>
                <a:t>内因是事物变化发展的根据，一个学生从来不把校规校纪放在心上，法制观念淡薄，以自我为中心，从不能考虑他人的感受，遇事不冷静，很容易采取一些非常过激的行为。</a:t>
              </a:r>
              <a:endParaRPr lang="zh-CN" altLang="en-US" sz="1800" b="1" dirty="0">
                <a:sym typeface="+mn-ea"/>
              </a:endParaRPr>
            </a:p>
          </p:txBody>
        </p:sp>
        <p:sp>
          <p:nvSpPr>
            <p:cNvPr id="11" name="标题 1"/>
            <p:cNvSpPr txBox="1"/>
            <p:nvPr>
              <p:custDataLst>
                <p:tags r:id="rId9"/>
              </p:custDataLst>
            </p:nvPr>
          </p:nvSpPr>
          <p:spPr>
            <a:xfrm>
              <a:off x="1048193" y="1548719"/>
              <a:ext cx="1775346" cy="462100"/>
            </a:xfrm>
            <a:prstGeom prst="rect">
              <a:avLst/>
            </a:prstGeom>
            <a:noFill/>
          </p:spPr>
          <p:txBody>
            <a:bodyPr wrap="square" rtlCol="0">
              <a:noAutofit/>
            </a:bodyPr>
            <a:lstStyle>
              <a:defPPr>
                <a:defRPr lang="zh-CN"/>
              </a:defPPr>
              <a:lvl1pPr>
                <a:lnSpc>
                  <a:spcPct val="130000"/>
                </a:lnSpc>
                <a:defRPr sz="1200"/>
              </a:lvl1pPr>
            </a:lstStyle>
            <a:p>
              <a:pPr algn="ctr"/>
              <a:r>
                <a:rPr lang="zh-CN" altLang="en-US" sz="1800">
                  <a:ln>
                    <a:solidFill>
                      <a:schemeClr val="tx1"/>
                    </a:solidFill>
                  </a:ln>
                  <a:solidFill>
                    <a:srgbClr val="00B050"/>
                  </a:solidFill>
                  <a:latin typeface="楷体" panose="02010609060101010101" charset="-122"/>
                  <a:ea typeface="楷体" panose="02010609060101010101" charset="-122"/>
                  <a:cs typeface="楷体" panose="02010609060101010101" charset="-122"/>
                  <a:sym typeface="+mn-ea"/>
                </a:rPr>
                <a:t>1、学生自身方面</a:t>
              </a:r>
              <a:endParaRPr lang="en-US" altLang="zh-CN" sz="1800" dirty="0" smtClean="0">
                <a:solidFill>
                  <a:srgbClr val="47B6E7"/>
                </a:solidFill>
                <a:latin typeface="Arial" panose="020B0604020202020204" pitchFamily="34" charset="0"/>
                <a:ea typeface="黑体" panose="02010609060101010101" charset="-122"/>
                <a:cs typeface="+mn-ea"/>
                <a:sym typeface="Arial" panose="020B0604020202020204" pitchFamily="34" charset="0"/>
              </a:endParaRPr>
            </a:p>
          </p:txBody>
        </p:sp>
      </p:grpSp>
      <p:grpSp>
        <p:nvGrpSpPr>
          <p:cNvPr id="13" name="组合 12"/>
          <p:cNvGrpSpPr/>
          <p:nvPr>
            <p:custDataLst>
              <p:tags r:id="rId10"/>
            </p:custDataLst>
          </p:nvPr>
        </p:nvGrpSpPr>
        <p:grpSpPr>
          <a:xfrm>
            <a:off x="-166371" y="1642110"/>
            <a:ext cx="9060816" cy="2416810"/>
            <a:chOff x="1126327" y="1563219"/>
            <a:chExt cx="6511046" cy="640090"/>
          </a:xfrm>
        </p:grpSpPr>
        <p:sp>
          <p:nvSpPr>
            <p:cNvPr id="14" name="직사각형 78"/>
            <p:cNvSpPr/>
            <p:nvPr>
              <p:custDataLst>
                <p:tags r:id="rId11"/>
              </p:custDataLst>
            </p:nvPr>
          </p:nvSpPr>
          <p:spPr bwMode="auto">
            <a:xfrm>
              <a:off x="2615410" y="1563219"/>
              <a:ext cx="5021963" cy="640090"/>
            </a:xfrm>
            <a:prstGeom prst="rect">
              <a:avLst/>
            </a:prstGeom>
            <a:solidFill>
              <a:srgbClr val="FFFFFF"/>
            </a:solidFill>
            <a:ln w="19050">
              <a:solidFill>
                <a:srgbClr val="628EE3"/>
              </a:solidFill>
            </a:ln>
          </p:spPr>
          <p:style>
            <a:lnRef idx="2">
              <a:srgbClr val="47B6E7">
                <a:shade val="50000"/>
              </a:srgbClr>
            </a:lnRef>
            <a:fillRef idx="1">
              <a:srgbClr val="47B6E7"/>
            </a:fillRef>
            <a:effectRef idx="0">
              <a:srgbClr val="47B6E7"/>
            </a:effectRef>
            <a:fontRef idx="minor">
              <a:srgbClr val="FFFFFF"/>
            </a:fontRef>
          </p:style>
          <p:txBody>
            <a:bodyPr anchor="ctr">
              <a:normAutofit/>
            </a:bodyPr>
            <a:lstStyle/>
            <a:p>
              <a:pPr algn="ctr">
                <a:spcBef>
                  <a:spcPts val="0"/>
                </a:spcBef>
                <a:spcAft>
                  <a:spcPts val="0"/>
                </a:spcAft>
                <a:defRPr/>
              </a:pPr>
              <a:endParaRPr kumimoji="0" lang="ko-KR" altLang="en-US" sz="2000">
                <a:sym typeface="Arial" panose="020B0604020202020204" pitchFamily="34" charset="0"/>
              </a:endParaRPr>
            </a:p>
          </p:txBody>
        </p:sp>
        <p:sp>
          <p:nvSpPr>
            <p:cNvPr id="15" name="직각 삼각형 144"/>
            <p:cNvSpPr/>
            <p:nvPr>
              <p:custDataLst>
                <p:tags r:id="rId12"/>
              </p:custDataLst>
            </p:nvPr>
          </p:nvSpPr>
          <p:spPr bwMode="auto">
            <a:xfrm rot="10800000">
              <a:off x="7454447" y="1755411"/>
              <a:ext cx="127000" cy="127000"/>
            </a:xfrm>
            <a:prstGeom prst="rtTriangle">
              <a:avLst/>
            </a:prstGeom>
            <a:solidFill>
              <a:srgbClr val="628EE3"/>
            </a:solidFill>
            <a:ln>
              <a:noFill/>
            </a:ln>
          </p:spPr>
          <p:style>
            <a:lnRef idx="2">
              <a:srgbClr val="47B6E7">
                <a:shade val="50000"/>
              </a:srgbClr>
            </a:lnRef>
            <a:fillRef idx="1">
              <a:srgbClr val="47B6E7"/>
            </a:fillRef>
            <a:effectRef idx="0">
              <a:srgbClr val="47B6E7"/>
            </a:effectRef>
            <a:fontRef idx="minor">
              <a:srgbClr val="FFFFFF"/>
            </a:fontRef>
          </p:style>
          <p:txBody>
            <a:bodyPr anchor="ctr">
              <a:normAutofit fontScale="25000" lnSpcReduction="20000"/>
            </a:bodyPr>
            <a:lstStyle/>
            <a:p>
              <a:pPr algn="ctr">
                <a:spcBef>
                  <a:spcPts val="0"/>
                </a:spcBef>
                <a:spcAft>
                  <a:spcPts val="0"/>
                </a:spcAft>
                <a:defRPr/>
              </a:pPr>
              <a:endParaRPr kumimoji="0" lang="ko-KR" altLang="en-US" sz="600">
                <a:sym typeface="Arial" panose="020B0604020202020204" pitchFamily="34" charset="0"/>
              </a:endParaRPr>
            </a:p>
          </p:txBody>
        </p:sp>
        <p:grpSp>
          <p:nvGrpSpPr>
            <p:cNvPr id="16" name="그룹 97"/>
            <p:cNvGrpSpPr/>
            <p:nvPr/>
          </p:nvGrpSpPr>
          <p:grpSpPr bwMode="auto">
            <a:xfrm>
              <a:off x="1251268" y="1882412"/>
              <a:ext cx="1431925" cy="128588"/>
              <a:chOff x="560794" y="2141701"/>
              <a:chExt cx="1431525" cy="129388"/>
            </a:xfrm>
          </p:grpSpPr>
          <p:cxnSp>
            <p:nvCxnSpPr>
              <p:cNvPr id="19" name="직선 연결선 95"/>
              <p:cNvCxnSpPr/>
              <p:nvPr>
                <p:custDataLst>
                  <p:tags r:id="rId13"/>
                </p:custDataLst>
              </p:nvPr>
            </p:nvCxnSpPr>
            <p:spPr>
              <a:xfrm flipH="1">
                <a:off x="560794" y="2205596"/>
                <a:ext cx="1368043" cy="1598"/>
              </a:xfrm>
              <a:prstGeom prst="line">
                <a:avLst/>
              </a:prstGeom>
              <a:ln w="19050">
                <a:solidFill>
                  <a:srgbClr val="628EE3"/>
                </a:solidFill>
              </a:ln>
            </p:spPr>
            <p:style>
              <a:lnRef idx="1">
                <a:srgbClr val="47B6E7"/>
              </a:lnRef>
              <a:fillRef idx="0">
                <a:srgbClr val="47B6E7"/>
              </a:fillRef>
              <a:effectRef idx="0">
                <a:srgbClr val="47B6E7"/>
              </a:effectRef>
              <a:fontRef idx="minor">
                <a:srgbClr val="5F5F5F"/>
              </a:fontRef>
            </p:style>
          </p:cxnSp>
          <p:sp>
            <p:nvSpPr>
              <p:cNvPr id="20" name="타원 96"/>
              <p:cNvSpPr/>
              <p:nvPr>
                <p:custDataLst>
                  <p:tags r:id="rId14"/>
                </p:custDataLst>
              </p:nvPr>
            </p:nvSpPr>
            <p:spPr>
              <a:xfrm rot="5400000">
                <a:off x="561170" y="2141325"/>
                <a:ext cx="129388" cy="130139"/>
              </a:xfrm>
              <a:prstGeom prst="ellipse">
                <a:avLst/>
              </a:prstGeom>
              <a:solidFill>
                <a:srgbClr val="FFFFFF"/>
              </a:solidFill>
              <a:ln w="19050">
                <a:solidFill>
                  <a:srgbClr val="628EE3"/>
                </a:solidFill>
              </a:ln>
            </p:spPr>
            <p:style>
              <a:lnRef idx="2">
                <a:srgbClr val="47B6E7">
                  <a:shade val="50000"/>
                </a:srgbClr>
              </a:lnRef>
              <a:fillRef idx="1">
                <a:srgbClr val="47B6E7"/>
              </a:fillRef>
              <a:effectRef idx="0">
                <a:srgbClr val="47B6E7"/>
              </a:effectRef>
              <a:fontRef idx="minor">
                <a:srgbClr val="FFFFFF"/>
              </a:fontRef>
            </p:style>
            <p:txBody>
              <a:bodyPr anchor="ctr">
                <a:normAutofit fontScale="35000" lnSpcReduction="20000"/>
              </a:bodyPr>
              <a:lstStyle/>
              <a:p>
                <a:pPr algn="ctr">
                  <a:spcBef>
                    <a:spcPts val="0"/>
                  </a:spcBef>
                  <a:spcAft>
                    <a:spcPts val="0"/>
                  </a:spcAft>
                  <a:defRPr/>
                </a:pPr>
                <a:endParaRPr kumimoji="0" lang="ko-KR" altLang="en-US" sz="600">
                  <a:sym typeface="Arial" panose="020B0604020202020204" pitchFamily="34" charset="0"/>
                </a:endParaRPr>
              </a:p>
            </p:txBody>
          </p:sp>
          <p:sp>
            <p:nvSpPr>
              <p:cNvPr id="21" name="타원 66"/>
              <p:cNvSpPr/>
              <p:nvPr>
                <p:custDataLst>
                  <p:tags r:id="rId15"/>
                </p:custDataLst>
              </p:nvPr>
            </p:nvSpPr>
            <p:spPr>
              <a:xfrm rot="5400000">
                <a:off x="1862556" y="2141325"/>
                <a:ext cx="129388" cy="130139"/>
              </a:xfrm>
              <a:prstGeom prst="ellipse">
                <a:avLst/>
              </a:prstGeom>
              <a:solidFill>
                <a:srgbClr val="FFFFFF"/>
              </a:solidFill>
              <a:ln w="19050">
                <a:solidFill>
                  <a:srgbClr val="628EE3"/>
                </a:solidFill>
              </a:ln>
            </p:spPr>
            <p:style>
              <a:lnRef idx="2">
                <a:srgbClr val="47B6E7">
                  <a:shade val="50000"/>
                </a:srgbClr>
              </a:lnRef>
              <a:fillRef idx="1">
                <a:srgbClr val="47B6E7"/>
              </a:fillRef>
              <a:effectRef idx="0">
                <a:srgbClr val="47B6E7"/>
              </a:effectRef>
              <a:fontRef idx="minor">
                <a:srgbClr val="FFFFFF"/>
              </a:fontRef>
            </p:style>
            <p:txBody>
              <a:bodyPr anchor="ctr">
                <a:normAutofit fontScale="35000" lnSpcReduction="20000"/>
              </a:bodyPr>
              <a:lstStyle/>
              <a:p>
                <a:pPr algn="ctr">
                  <a:spcBef>
                    <a:spcPts val="0"/>
                  </a:spcBef>
                  <a:spcAft>
                    <a:spcPts val="0"/>
                  </a:spcAft>
                  <a:defRPr/>
                </a:pPr>
                <a:endParaRPr kumimoji="0" lang="ko-KR" altLang="en-US" sz="600">
                  <a:sym typeface="Arial" panose="020B0604020202020204" pitchFamily="34" charset="0"/>
                </a:endParaRPr>
              </a:p>
            </p:txBody>
          </p:sp>
        </p:grpSp>
        <p:sp>
          <p:nvSpPr>
            <p:cNvPr id="17" name="标题 1"/>
            <p:cNvSpPr txBox="1"/>
            <p:nvPr>
              <p:custDataLst>
                <p:tags r:id="rId16"/>
              </p:custDataLst>
            </p:nvPr>
          </p:nvSpPr>
          <p:spPr>
            <a:xfrm>
              <a:off x="2667732" y="1564228"/>
              <a:ext cx="4787574" cy="598382"/>
            </a:xfrm>
            <a:prstGeom prst="rect">
              <a:avLst/>
            </a:prstGeom>
            <a:noFill/>
          </p:spPr>
          <p:txBody>
            <a:bodyPr wrap="square" rtlCol="0">
              <a:noAutofit/>
            </a:bodyPr>
            <a:lstStyle>
              <a:defPPr>
                <a:defRPr lang="zh-CN"/>
              </a:defPPr>
              <a:lvl1pPr>
                <a:lnSpc>
                  <a:spcPct val="130000"/>
                </a:lnSpc>
                <a:defRPr sz="1200"/>
              </a:lvl1pPr>
            </a:lstStyle>
            <a:p>
              <a:pPr marL="0" indent="0">
                <a:lnSpc>
                  <a:spcPts val="2580"/>
                </a:lnSpc>
                <a:spcBef>
                  <a:spcPts val="0"/>
                </a:spcBef>
                <a:buNone/>
              </a:pPr>
              <a:r>
                <a:rPr lang="zh-CN" altLang="en-US" sz="1800" b="1">
                  <a:sym typeface="+mn-ea"/>
                </a:rPr>
                <a:t>每个人的性格、行为的养成都会受到周围环境的影响，首先就是他的家庭环境。一个幸福和睦的家庭，会促进孩子的成长;相反一个冷淡破裂的家庭，对孩子的成长是极为不利的。不少有暴力倾向的学生，家庭生活都不幸福，他们要么从小失去父母关爱，要么家庭生活不正常存在家庭暴力，必定会造成他们的性格走向极端，渐渐形成一种“攻击性人格”。这样的学生往往喜欢通过欺凌弱小来释放压抑，获取一种心理上的平衡。</a:t>
              </a:r>
              <a:endParaRPr lang="zh-CN" altLang="en-US" sz="1800" b="1" dirty="0">
                <a:sym typeface="+mn-ea"/>
              </a:endParaRPr>
            </a:p>
          </p:txBody>
        </p:sp>
        <p:sp>
          <p:nvSpPr>
            <p:cNvPr id="18" name="标题 1"/>
            <p:cNvSpPr txBox="1"/>
            <p:nvPr>
              <p:custDataLst>
                <p:tags r:id="rId17"/>
              </p:custDataLst>
            </p:nvPr>
          </p:nvSpPr>
          <p:spPr>
            <a:xfrm>
              <a:off x="1126327" y="1839153"/>
              <a:ext cx="1667230" cy="214851"/>
            </a:xfrm>
            <a:prstGeom prst="rect">
              <a:avLst/>
            </a:prstGeom>
            <a:noFill/>
          </p:spPr>
          <p:txBody>
            <a:bodyPr wrap="square" rtlCol="0">
              <a:noAutofit/>
            </a:bodyPr>
            <a:lstStyle>
              <a:defPPr>
                <a:defRPr lang="zh-CN"/>
              </a:defPPr>
              <a:lvl1pPr>
                <a:lnSpc>
                  <a:spcPct val="130000"/>
                </a:lnSpc>
                <a:defRPr sz="1200"/>
              </a:lvl1pPr>
            </a:lstStyle>
            <a:p>
              <a:pPr algn="ctr"/>
              <a:r>
                <a:rPr lang="zh-CN" altLang="en-US" sz="1800">
                  <a:ln>
                    <a:solidFill>
                      <a:schemeClr val="tx1"/>
                    </a:solidFill>
                  </a:ln>
                  <a:solidFill>
                    <a:srgbClr val="00B050"/>
                  </a:solidFill>
                  <a:latin typeface="楷体" panose="02010609060101010101" charset="-122"/>
                  <a:ea typeface="楷体" panose="02010609060101010101" charset="-122"/>
                  <a:cs typeface="楷体" panose="02010609060101010101" charset="-122"/>
                  <a:sym typeface="+mn-ea"/>
                </a:rPr>
                <a:t>2.家庭环境方面</a:t>
              </a:r>
              <a:endParaRPr lang="en-US" altLang="zh-CN" sz="1800" dirty="0" smtClean="0">
                <a:solidFill>
                  <a:srgbClr val="628EE3"/>
                </a:solidFill>
                <a:latin typeface="Arial" panose="020B0604020202020204" pitchFamily="34" charset="0"/>
                <a:ea typeface="黑体" panose="02010609060101010101" charset="-122"/>
                <a:cs typeface="+mn-ea"/>
                <a:sym typeface="Arial" panose="020B0604020202020204" pitchFamily="34" charset="0"/>
              </a:endParaRPr>
            </a:p>
          </p:txBody>
        </p:sp>
      </p:grpSp>
      <p:grpSp>
        <p:nvGrpSpPr>
          <p:cNvPr id="22" name="组合 21"/>
          <p:cNvGrpSpPr/>
          <p:nvPr>
            <p:custDataLst>
              <p:tags r:id="rId18"/>
            </p:custDataLst>
          </p:nvPr>
        </p:nvGrpSpPr>
        <p:grpSpPr>
          <a:xfrm>
            <a:off x="-10286" y="4406899"/>
            <a:ext cx="8826626" cy="2101851"/>
            <a:chOff x="1224938" y="1276053"/>
            <a:chExt cx="6398669" cy="926941"/>
          </a:xfrm>
        </p:grpSpPr>
        <p:sp>
          <p:nvSpPr>
            <p:cNvPr id="23" name="직사각형 78"/>
            <p:cNvSpPr/>
            <p:nvPr>
              <p:custDataLst>
                <p:tags r:id="rId19"/>
              </p:custDataLst>
            </p:nvPr>
          </p:nvSpPr>
          <p:spPr bwMode="auto">
            <a:xfrm>
              <a:off x="2619827" y="1276053"/>
              <a:ext cx="5003780" cy="926941"/>
            </a:xfrm>
            <a:prstGeom prst="rect">
              <a:avLst/>
            </a:prstGeom>
            <a:solidFill>
              <a:srgbClr val="FFFFFF"/>
            </a:solidFill>
            <a:ln w="19050">
              <a:solidFill>
                <a:srgbClr val="2BC3B5"/>
              </a:solidFill>
            </a:ln>
          </p:spPr>
          <p:style>
            <a:lnRef idx="2">
              <a:srgbClr val="47B6E7">
                <a:shade val="50000"/>
              </a:srgbClr>
            </a:lnRef>
            <a:fillRef idx="1">
              <a:srgbClr val="47B6E7"/>
            </a:fillRef>
            <a:effectRef idx="0">
              <a:srgbClr val="47B6E7"/>
            </a:effectRef>
            <a:fontRef idx="minor">
              <a:srgbClr val="FFFFFF"/>
            </a:fontRef>
          </p:style>
          <p:txBody>
            <a:bodyPr anchor="ctr">
              <a:noAutofit/>
            </a:bodyPr>
            <a:lstStyle/>
            <a:p>
              <a:pPr algn="ctr">
                <a:spcBef>
                  <a:spcPts val="0"/>
                </a:spcBef>
                <a:spcAft>
                  <a:spcPts val="0"/>
                </a:spcAft>
                <a:defRPr/>
              </a:pPr>
              <a:endParaRPr kumimoji="0" lang="ko-KR" altLang="en-US" sz="2800">
                <a:sym typeface="Arial" panose="020B0604020202020204" pitchFamily="34" charset="0"/>
              </a:endParaRPr>
            </a:p>
          </p:txBody>
        </p:sp>
        <p:sp>
          <p:nvSpPr>
            <p:cNvPr id="24" name="직각 삼각형 144"/>
            <p:cNvSpPr/>
            <p:nvPr>
              <p:custDataLst>
                <p:tags r:id="rId20"/>
              </p:custDataLst>
            </p:nvPr>
          </p:nvSpPr>
          <p:spPr bwMode="auto">
            <a:xfrm rot="10800000">
              <a:off x="7454447" y="1755411"/>
              <a:ext cx="127000" cy="127000"/>
            </a:xfrm>
            <a:prstGeom prst="rtTriangle">
              <a:avLst/>
            </a:prstGeom>
            <a:solidFill>
              <a:srgbClr val="2BC3B5"/>
            </a:solidFill>
            <a:ln>
              <a:noFill/>
            </a:ln>
          </p:spPr>
          <p:style>
            <a:lnRef idx="2">
              <a:srgbClr val="47B6E7">
                <a:shade val="50000"/>
              </a:srgbClr>
            </a:lnRef>
            <a:fillRef idx="1">
              <a:srgbClr val="47B6E7"/>
            </a:fillRef>
            <a:effectRef idx="0">
              <a:srgbClr val="47B6E7"/>
            </a:effectRef>
            <a:fontRef idx="minor">
              <a:srgbClr val="FFFFFF"/>
            </a:fontRef>
          </p:style>
          <p:txBody>
            <a:bodyPr anchor="ctr">
              <a:normAutofit fontScale="25000" lnSpcReduction="20000"/>
            </a:bodyPr>
            <a:lstStyle/>
            <a:p>
              <a:pPr algn="ctr">
                <a:spcBef>
                  <a:spcPts val="0"/>
                </a:spcBef>
                <a:spcAft>
                  <a:spcPts val="0"/>
                </a:spcAft>
                <a:defRPr/>
              </a:pPr>
              <a:endParaRPr kumimoji="0" lang="ko-KR" altLang="en-US" sz="600">
                <a:sym typeface="Arial" panose="020B0604020202020204" pitchFamily="34" charset="0"/>
              </a:endParaRPr>
            </a:p>
          </p:txBody>
        </p:sp>
        <p:grpSp>
          <p:nvGrpSpPr>
            <p:cNvPr id="25" name="그룹 97"/>
            <p:cNvGrpSpPr/>
            <p:nvPr/>
          </p:nvGrpSpPr>
          <p:grpSpPr bwMode="auto">
            <a:xfrm>
              <a:off x="1251268" y="1882412"/>
              <a:ext cx="1431925" cy="128588"/>
              <a:chOff x="560794" y="2141701"/>
              <a:chExt cx="1431525" cy="129388"/>
            </a:xfrm>
          </p:grpSpPr>
          <p:cxnSp>
            <p:nvCxnSpPr>
              <p:cNvPr id="28" name="직선 연결선 95"/>
              <p:cNvCxnSpPr/>
              <p:nvPr>
                <p:custDataLst>
                  <p:tags r:id="rId21"/>
                </p:custDataLst>
              </p:nvPr>
            </p:nvCxnSpPr>
            <p:spPr>
              <a:xfrm flipH="1">
                <a:off x="560794" y="2205596"/>
                <a:ext cx="1368043" cy="1598"/>
              </a:xfrm>
              <a:prstGeom prst="line">
                <a:avLst/>
              </a:prstGeom>
              <a:ln w="19050">
                <a:solidFill>
                  <a:srgbClr val="2BC3B5"/>
                </a:solidFill>
              </a:ln>
            </p:spPr>
            <p:style>
              <a:lnRef idx="1">
                <a:srgbClr val="47B6E7"/>
              </a:lnRef>
              <a:fillRef idx="0">
                <a:srgbClr val="47B6E7"/>
              </a:fillRef>
              <a:effectRef idx="0">
                <a:srgbClr val="47B6E7"/>
              </a:effectRef>
              <a:fontRef idx="minor">
                <a:srgbClr val="5F5F5F"/>
              </a:fontRef>
            </p:style>
          </p:cxnSp>
          <p:sp>
            <p:nvSpPr>
              <p:cNvPr id="29" name="타원 96"/>
              <p:cNvSpPr/>
              <p:nvPr>
                <p:custDataLst>
                  <p:tags r:id="rId22"/>
                </p:custDataLst>
              </p:nvPr>
            </p:nvSpPr>
            <p:spPr>
              <a:xfrm rot="5400000">
                <a:off x="561170" y="2141325"/>
                <a:ext cx="129388" cy="130139"/>
              </a:xfrm>
              <a:prstGeom prst="ellipse">
                <a:avLst/>
              </a:prstGeom>
              <a:solidFill>
                <a:srgbClr val="FFFFFF"/>
              </a:solidFill>
              <a:ln w="19050">
                <a:solidFill>
                  <a:srgbClr val="2BC3B5"/>
                </a:solidFill>
              </a:ln>
            </p:spPr>
            <p:style>
              <a:lnRef idx="2">
                <a:srgbClr val="47B6E7">
                  <a:shade val="50000"/>
                </a:srgbClr>
              </a:lnRef>
              <a:fillRef idx="1">
                <a:srgbClr val="47B6E7"/>
              </a:fillRef>
              <a:effectRef idx="0">
                <a:srgbClr val="47B6E7"/>
              </a:effectRef>
              <a:fontRef idx="minor">
                <a:srgbClr val="FFFFFF"/>
              </a:fontRef>
            </p:style>
            <p:txBody>
              <a:bodyPr anchor="ctr">
                <a:normAutofit fontScale="35000" lnSpcReduction="20000"/>
              </a:bodyPr>
              <a:lstStyle/>
              <a:p>
                <a:pPr algn="ctr">
                  <a:spcBef>
                    <a:spcPts val="0"/>
                  </a:spcBef>
                  <a:spcAft>
                    <a:spcPts val="0"/>
                  </a:spcAft>
                  <a:defRPr/>
                </a:pPr>
                <a:endParaRPr kumimoji="0" lang="ko-KR" altLang="en-US" sz="600">
                  <a:sym typeface="Arial" panose="020B0604020202020204" pitchFamily="34" charset="0"/>
                </a:endParaRPr>
              </a:p>
            </p:txBody>
          </p:sp>
          <p:sp>
            <p:nvSpPr>
              <p:cNvPr id="30" name="타원 66"/>
              <p:cNvSpPr/>
              <p:nvPr>
                <p:custDataLst>
                  <p:tags r:id="rId23"/>
                </p:custDataLst>
              </p:nvPr>
            </p:nvSpPr>
            <p:spPr>
              <a:xfrm rot="5400000">
                <a:off x="1862556" y="2141325"/>
                <a:ext cx="129388" cy="130139"/>
              </a:xfrm>
              <a:prstGeom prst="ellipse">
                <a:avLst/>
              </a:prstGeom>
              <a:solidFill>
                <a:srgbClr val="FFFFFF"/>
              </a:solidFill>
              <a:ln w="19050">
                <a:solidFill>
                  <a:srgbClr val="2BC3B5"/>
                </a:solidFill>
              </a:ln>
            </p:spPr>
            <p:style>
              <a:lnRef idx="2">
                <a:srgbClr val="47B6E7">
                  <a:shade val="50000"/>
                </a:srgbClr>
              </a:lnRef>
              <a:fillRef idx="1">
                <a:srgbClr val="47B6E7"/>
              </a:fillRef>
              <a:effectRef idx="0">
                <a:srgbClr val="47B6E7"/>
              </a:effectRef>
              <a:fontRef idx="minor">
                <a:srgbClr val="FFFFFF"/>
              </a:fontRef>
            </p:style>
            <p:txBody>
              <a:bodyPr anchor="ctr">
                <a:normAutofit fontScale="35000" lnSpcReduction="20000"/>
              </a:bodyPr>
              <a:lstStyle/>
              <a:p>
                <a:pPr algn="ctr">
                  <a:spcBef>
                    <a:spcPts val="0"/>
                  </a:spcBef>
                  <a:spcAft>
                    <a:spcPts val="0"/>
                  </a:spcAft>
                  <a:defRPr/>
                </a:pPr>
                <a:endParaRPr kumimoji="0" lang="ko-KR" altLang="en-US" sz="600">
                  <a:sym typeface="Arial" panose="020B0604020202020204" pitchFamily="34" charset="0"/>
                </a:endParaRPr>
              </a:p>
            </p:txBody>
          </p:sp>
        </p:grpSp>
        <p:sp>
          <p:nvSpPr>
            <p:cNvPr id="26" name="标题 1"/>
            <p:cNvSpPr txBox="1"/>
            <p:nvPr>
              <p:custDataLst>
                <p:tags r:id="rId24"/>
              </p:custDataLst>
            </p:nvPr>
          </p:nvSpPr>
          <p:spPr>
            <a:xfrm>
              <a:off x="2631704" y="1276053"/>
              <a:ext cx="4991811" cy="926941"/>
            </a:xfrm>
            <a:prstGeom prst="rect">
              <a:avLst/>
            </a:prstGeom>
            <a:noFill/>
          </p:spPr>
          <p:txBody>
            <a:bodyPr wrap="square" rtlCol="0">
              <a:noAutofit/>
            </a:bodyPr>
            <a:lstStyle>
              <a:defPPr>
                <a:defRPr lang="zh-CN"/>
              </a:defPPr>
              <a:lvl1pPr>
                <a:lnSpc>
                  <a:spcPct val="130000"/>
                </a:lnSpc>
                <a:defRPr sz="1200"/>
              </a:lvl1pPr>
            </a:lstStyle>
            <a:p>
              <a:pPr marL="0" indent="0">
                <a:lnSpc>
                  <a:spcPts val="2580"/>
                </a:lnSpc>
                <a:spcBef>
                  <a:spcPts val="0"/>
                </a:spcBef>
                <a:buNone/>
              </a:pPr>
              <a:r>
                <a:rPr lang="zh-CN" altLang="en-US" sz="1800" b="1">
                  <a:sym typeface="+mn-ea"/>
                </a:rPr>
                <a:t>一些社会歪风邪气充斥着校园，催生了校园欺凌。当前一些网吧、游戏厅等不宜未成年人进入的场所，无视有关规定向未成年人开放，严重损害了教学和谐环境。虽然我国有关青少年问题的法律禁止孩子接触暴力，但实际上没有可操作的限制性规定。在影视文学作品、音像制品、电子游戏中，青少年可以很方便地接触到暴力场面。</a:t>
              </a:r>
              <a:endParaRPr lang="zh-CN" altLang="en-US" sz="1800" b="1"/>
            </a:p>
            <a:p>
              <a:pPr marL="0" indent="0">
                <a:lnSpc>
                  <a:spcPts val="2580"/>
                </a:lnSpc>
                <a:spcBef>
                  <a:spcPts val="0"/>
                </a:spcBef>
                <a:buNone/>
              </a:pPr>
              <a:endParaRPr lang="zh-CN" altLang="en-US" sz="1800" b="1" dirty="0">
                <a:sym typeface="Arial" panose="020B0604020202020204" pitchFamily="34" charset="0"/>
              </a:endParaRPr>
            </a:p>
          </p:txBody>
        </p:sp>
        <p:sp>
          <p:nvSpPr>
            <p:cNvPr id="27" name="标题 1"/>
            <p:cNvSpPr txBox="1"/>
            <p:nvPr>
              <p:custDataLst>
                <p:tags r:id="rId25"/>
              </p:custDataLst>
            </p:nvPr>
          </p:nvSpPr>
          <p:spPr>
            <a:xfrm>
              <a:off x="1224938" y="1755357"/>
              <a:ext cx="1568857" cy="430463"/>
            </a:xfrm>
            <a:prstGeom prst="rect">
              <a:avLst/>
            </a:prstGeom>
            <a:noFill/>
          </p:spPr>
          <p:txBody>
            <a:bodyPr wrap="square" rtlCol="0">
              <a:noAutofit/>
            </a:bodyPr>
            <a:lstStyle>
              <a:defPPr>
                <a:defRPr lang="zh-CN"/>
              </a:defPPr>
              <a:lvl1pPr>
                <a:lnSpc>
                  <a:spcPct val="130000"/>
                </a:lnSpc>
                <a:defRPr sz="1200"/>
              </a:lvl1pPr>
            </a:lstStyle>
            <a:p>
              <a:pPr algn="ctr"/>
              <a:r>
                <a:rPr lang="zh-CN" altLang="en-US" sz="1800">
                  <a:ln>
                    <a:solidFill>
                      <a:schemeClr val="tx1"/>
                    </a:solidFill>
                  </a:ln>
                  <a:solidFill>
                    <a:srgbClr val="00B050"/>
                  </a:solidFill>
                  <a:latin typeface="楷体" panose="02010609060101010101" charset="-122"/>
                  <a:ea typeface="楷体" panose="02010609060101010101" charset="-122"/>
                  <a:cs typeface="楷体" panose="02010609060101010101" charset="-122"/>
                  <a:sym typeface="+mn-ea"/>
                </a:rPr>
                <a:t>3.社会环境方面</a:t>
              </a:r>
              <a:endParaRPr lang="en-US" altLang="zh-CN" sz="1800" dirty="0" smtClean="0">
                <a:solidFill>
                  <a:srgbClr val="2BC3B5"/>
                </a:solidFill>
                <a:latin typeface="Arial" panose="020B0604020202020204" pitchFamily="34" charset="0"/>
                <a:ea typeface="黑体" panose="02010609060101010101" charset="-122"/>
                <a:cs typeface="+mn-ea"/>
                <a:sym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597535" y="1600200"/>
            <a:ext cx="8229600" cy="4525963"/>
          </a:xfrm>
        </p:spPr>
        <p:txBody>
          <a:bodyPr/>
          <a:p>
            <a:pPr marL="0" indent="0">
              <a:buNone/>
            </a:pPr>
            <a:r>
              <a:rPr lang="zh-CN" altLang="en-US" sz="2800" b="1">
                <a:solidFill>
                  <a:srgbClr val="7030A0"/>
                </a:solidFill>
              </a:rPr>
              <a:t>1、同学间发生矛盾时，作为当事人，我们应</a:t>
            </a:r>
            <a:endParaRPr lang="zh-CN" altLang="en-US" sz="2800" b="1">
              <a:solidFill>
                <a:srgbClr val="7030A0"/>
              </a:solidFill>
            </a:endParaRPr>
          </a:p>
          <a:p>
            <a:pPr marL="0" indent="0">
              <a:buNone/>
            </a:pPr>
            <a:r>
              <a:rPr lang="zh-CN" altLang="en-US" sz="2800" b="1">
                <a:solidFill>
                  <a:srgbClr val="7030A0"/>
                </a:solidFill>
              </a:rPr>
              <a:t>      该如何解决？</a:t>
            </a:r>
            <a:endParaRPr lang="zh-CN" altLang="en-US" sz="2800" b="1">
              <a:solidFill>
                <a:srgbClr val="7030A0"/>
              </a:solidFill>
            </a:endParaRPr>
          </a:p>
          <a:p>
            <a:pPr marL="0" indent="0">
              <a:buNone/>
            </a:pPr>
            <a:r>
              <a:rPr lang="zh-CN" altLang="en-US" sz="2800" b="1">
                <a:solidFill>
                  <a:srgbClr val="7030A0"/>
                </a:solidFill>
              </a:rPr>
              <a:t>2、矛盾一时难以解开，如何有效扼制校园欺  </a:t>
            </a:r>
            <a:endParaRPr lang="zh-CN" altLang="en-US" sz="2800" b="1">
              <a:solidFill>
                <a:srgbClr val="7030A0"/>
              </a:solidFill>
            </a:endParaRPr>
          </a:p>
          <a:p>
            <a:pPr marL="0" indent="0">
              <a:buNone/>
            </a:pPr>
            <a:r>
              <a:rPr lang="zh-CN" altLang="en-US" sz="2800" b="1">
                <a:solidFill>
                  <a:srgbClr val="7030A0"/>
                </a:solidFill>
              </a:rPr>
              <a:t>      凌的发生？</a:t>
            </a:r>
            <a:endParaRPr lang="zh-CN" altLang="en-US" sz="2800" b="1">
              <a:solidFill>
                <a:srgbClr val="7030A0"/>
              </a:solidFill>
            </a:endParaRPr>
          </a:p>
          <a:p>
            <a:pPr marL="0" indent="0">
              <a:buNone/>
            </a:pPr>
            <a:r>
              <a:rPr lang="zh-CN" altLang="en-US" sz="2800" b="1">
                <a:solidFill>
                  <a:srgbClr val="7030A0"/>
                </a:solidFill>
              </a:rPr>
              <a:t>3、一旦发生校园欺凌事件，如何应对？</a:t>
            </a:r>
            <a:endParaRPr lang="zh-CN" altLang="en-US" sz="2800" b="1">
              <a:solidFill>
                <a:srgbClr val="7030A0"/>
              </a:solidFill>
            </a:endParaRPr>
          </a:p>
        </p:txBody>
      </p:sp>
      <p:sp>
        <p:nvSpPr>
          <p:cNvPr id="4" name="文本框 3"/>
          <p:cNvSpPr txBox="1"/>
          <p:nvPr/>
        </p:nvSpPr>
        <p:spPr>
          <a:xfrm>
            <a:off x="1156970" y="556895"/>
            <a:ext cx="2189480" cy="1106805"/>
          </a:xfrm>
          <a:prstGeom prst="rect">
            <a:avLst/>
          </a:prstGeom>
          <a:noFill/>
        </p:spPr>
        <p:txBody>
          <a:bodyPr wrap="square" rtlCol="0">
            <a:spAutoFit/>
          </a:bodyPr>
          <a:p>
            <a:r>
              <a:rPr lang="zh-CN" altLang="en-US" sz="66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微软雅黑" panose="020B0503020204020204" charset="-122"/>
                <a:ea typeface="微软雅黑" panose="020B0503020204020204" charset="-122"/>
              </a:rPr>
              <a:t>讨论</a:t>
            </a:r>
            <a:endParaRPr lang="zh-CN" altLang="en-US" sz="66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1" name="内容占位符 3"/>
          <p:cNvPicPr>
            <a:picLocks noGrp="1" noChangeAspect="1"/>
          </p:cNvPicPr>
          <p:nvPr>
            <p:ph idx="1"/>
          </p:nvPr>
        </p:nvPicPr>
        <p:blipFill>
          <a:blip r:embed="rId1"/>
          <a:stretch>
            <a:fillRect/>
          </a:stretch>
        </p:blipFill>
        <p:spPr>
          <a:xfrm>
            <a:off x="41275" y="38100"/>
            <a:ext cx="9056688" cy="68453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descr="微信图片_20190429111440_副本"/>
          <p:cNvPicPr>
            <a:picLocks noChangeAspect="1"/>
          </p:cNvPicPr>
          <p:nvPr>
            <p:ph idx="1"/>
          </p:nvPr>
        </p:nvPicPr>
        <p:blipFill>
          <a:blip r:embed="rId1"/>
          <a:stretch>
            <a:fillRect/>
          </a:stretch>
        </p:blipFill>
        <p:spPr>
          <a:xfrm>
            <a:off x="10795" y="-67945"/>
            <a:ext cx="9103995" cy="69462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168275" y="1506855"/>
            <a:ext cx="8891905" cy="5310505"/>
          </a:xfrm>
        </p:spPr>
        <p:txBody>
          <a:bodyPr/>
          <a:p>
            <a:pPr marL="0" indent="0">
              <a:buNone/>
            </a:pPr>
            <a:r>
              <a:rPr lang="zh-CN" altLang="en-US" sz="5400">
                <a:latin typeface="微软雅黑" panose="020B0503020204020204" charset="-122"/>
                <a:ea typeface="微软雅黑" panose="020B0503020204020204" charset="-122"/>
              </a:rPr>
              <a:t>班主任寄语：</a:t>
            </a:r>
            <a:endParaRPr lang="zh-CN" altLang="en-US"/>
          </a:p>
          <a:p>
            <a:pPr marL="0" indent="0">
              <a:buNone/>
            </a:pPr>
            <a:r>
              <a:rPr lang="zh-CN" altLang="en-US" b="1">
                <a:latin typeface="微软雅黑" panose="020B0503020204020204" charset="-122"/>
                <a:ea typeface="微软雅黑" panose="020B0503020204020204" charset="-122"/>
              </a:rPr>
              <a:t>       我们都生活在一个由亲情、道德、责任、义务等等所交织的密切关系当中。每一个人的现在都与未来相连，每一个人的自身都与家庭相连，每一个人的荣辱都与整体相连。为了个人的成长，为了家庭的幸福，为了这荣辱相伴的整体，让我们行动起来，一起反校园欺凌，建和谐</a:t>
            </a:r>
            <a:r>
              <a:rPr lang="zh-CN" altLang="en-US" b="1">
                <a:latin typeface="微软雅黑" panose="020B0503020204020204" charset="-122"/>
                <a:ea typeface="微软雅黑" panose="020B0503020204020204" charset="-122"/>
              </a:rPr>
              <a:t>校园。</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2371725" y="1020445"/>
            <a:ext cx="5090795" cy="4376420"/>
          </a:xfrm>
        </p:spPr>
        <p:txBody>
          <a:bodyPr/>
          <a:p>
            <a:pPr marL="0" indent="0" algn="l">
              <a:buNone/>
            </a:pPr>
            <a:r>
              <a:rPr lang="zh-CN" altLang="en-US" sz="6000">
                <a:latin typeface="微软雅黑" panose="020B0503020204020204" charset="-122"/>
                <a:ea typeface="微软雅黑" panose="020B0503020204020204" charset="-122"/>
              </a:rPr>
              <a:t>和谐校园</a:t>
            </a:r>
            <a:endParaRPr lang="zh-CN" altLang="en-US" sz="6000">
              <a:latin typeface="微软雅黑" panose="020B0503020204020204" charset="-122"/>
              <a:ea typeface="微软雅黑" panose="020B0503020204020204" charset="-122"/>
            </a:endParaRPr>
          </a:p>
          <a:p>
            <a:pPr marL="0" indent="0" algn="l">
              <a:buNone/>
            </a:pPr>
            <a:r>
              <a:rPr lang="zh-CN" altLang="en-US" sz="6000">
                <a:latin typeface="微软雅黑" panose="020B0503020204020204" charset="-122"/>
                <a:ea typeface="微软雅黑" panose="020B0503020204020204" charset="-122"/>
              </a:rPr>
              <a:t>你我共建；</a:t>
            </a:r>
            <a:endParaRPr lang="zh-CN" altLang="en-US" sz="6000">
              <a:latin typeface="微软雅黑" panose="020B0503020204020204" charset="-122"/>
              <a:ea typeface="微软雅黑" panose="020B0503020204020204" charset="-122"/>
            </a:endParaRPr>
          </a:p>
          <a:p>
            <a:pPr marL="0" indent="0" algn="l">
              <a:buNone/>
            </a:pPr>
            <a:r>
              <a:rPr lang="zh-CN" altLang="en-US" sz="6000">
                <a:latin typeface="微软雅黑" panose="020B0503020204020204" charset="-122"/>
                <a:ea typeface="微软雅黑" panose="020B0503020204020204" charset="-122"/>
              </a:rPr>
              <a:t>平安校园</a:t>
            </a:r>
            <a:endParaRPr lang="zh-CN" altLang="en-US" sz="6000">
              <a:latin typeface="微软雅黑" panose="020B0503020204020204" charset="-122"/>
              <a:ea typeface="微软雅黑" panose="020B0503020204020204" charset="-122"/>
            </a:endParaRPr>
          </a:p>
          <a:p>
            <a:pPr marL="0" indent="0" algn="l">
              <a:buNone/>
            </a:pPr>
            <a:r>
              <a:rPr lang="zh-CN" altLang="en-US" sz="6000">
                <a:latin typeface="微软雅黑" panose="020B0503020204020204" charset="-122"/>
                <a:ea typeface="微软雅黑" panose="020B0503020204020204" charset="-122"/>
              </a:rPr>
              <a:t>你我共享。</a:t>
            </a:r>
            <a:endParaRPr lang="zh-CN" altLang="en-US" sz="60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121285" y="245745"/>
            <a:ext cx="8359775" cy="6216015"/>
          </a:xfrm>
        </p:spPr>
        <p:txBody>
          <a:bodyPr/>
          <a:p>
            <a:endParaRPr lang="zh-CN" altLang="en-US"/>
          </a:p>
        </p:txBody>
      </p:sp>
      <p:sp>
        <p:nvSpPr>
          <p:cNvPr id="4" name="矩形 3"/>
          <p:cNvSpPr/>
          <p:nvPr/>
        </p:nvSpPr>
        <p:spPr>
          <a:xfrm>
            <a:off x="3185160" y="4286250"/>
            <a:ext cx="5295900" cy="1861185"/>
          </a:xfrm>
          <a:prstGeom prst="rect">
            <a:avLst/>
          </a:prstGeom>
          <a:noFill/>
          <a:ln>
            <a:noFill/>
          </a:ln>
        </p:spPr>
        <p:txBody>
          <a:bodyPr wrap="none" rtlCol="0" anchor="t">
            <a:spAutoFit/>
          </a:bodyPr>
          <a:p>
            <a:pPr algn="ctr"/>
            <a:r>
              <a:rPr lang="en-US" altLang="zh-CN" sz="11500" b="1" i="1">
                <a:ln w="22225">
                  <a:solidFill>
                    <a:schemeClr val="accent2"/>
                  </a:solidFill>
                  <a:prstDash val="solid"/>
                </a:ln>
                <a:solidFill>
                  <a:schemeClr val="accent2">
                    <a:lumMod val="40000"/>
                    <a:lumOff val="60000"/>
                  </a:schemeClr>
                </a:solidFill>
                <a:effectLst/>
              </a:rPr>
              <a:t>Thanks</a:t>
            </a:r>
            <a:endParaRPr lang="en-US" altLang="zh-CN" sz="11500" b="1" i="1">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graphicFrame>
        <p:nvGraphicFramePr>
          <p:cNvPr id="4" name="内容占位符 3">
            <a:hlinkClick r:id="" action="ppaction://ole?verb="/>
          </p:cNvPr>
          <p:cNvGraphicFramePr>
            <a:graphicFrameLocks noChangeAspect="1"/>
          </p:cNvGraphicFramePr>
          <p:nvPr>
            <p:ph idx="1"/>
          </p:nvPr>
        </p:nvGraphicFramePr>
        <p:xfrm>
          <a:off x="516255" y="3163570"/>
          <a:ext cx="7896860" cy="2021205"/>
        </p:xfrm>
        <a:graphic>
          <a:graphicData uri="http://schemas.openxmlformats.org/presentationml/2006/ole">
            <mc:AlternateContent xmlns:mc="http://schemas.openxmlformats.org/markup-compatibility/2006">
              <mc:Choice xmlns:v="urn:schemas-microsoft-com:vml" Requires="v">
                <p:oleObj spid="_x0000_s1025" name="" r:id="rId2" imgW="2842260" imgH="457200" progId="Package">
                  <p:embed/>
                </p:oleObj>
              </mc:Choice>
              <mc:Fallback>
                <p:oleObj name="" r:id="rId2" imgW="2842260" imgH="457200" progId="Package">
                  <p:embed/>
                  <p:pic>
                    <p:nvPicPr>
                      <p:cNvPr id="0" name="图片 1024"/>
                      <p:cNvPicPr/>
                      <p:nvPr/>
                    </p:nvPicPr>
                    <p:blipFill>
                      <a:blip r:embed="rId3"/>
                      <a:stretch>
                        <a:fillRect/>
                      </a:stretch>
                    </p:blipFill>
                    <p:spPr>
                      <a:xfrm>
                        <a:off x="516255" y="3163570"/>
                        <a:ext cx="7896860" cy="2021205"/>
                      </a:xfrm>
                      <a:prstGeom prst="rect">
                        <a:avLst/>
                      </a:prstGeom>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3" name="图片 3"/>
          <p:cNvPicPr>
            <a:picLocks noChangeAspect="1"/>
          </p:cNvPicPr>
          <p:nvPr/>
        </p:nvPicPr>
        <p:blipFill>
          <a:blip r:embed="rId1"/>
          <a:stretch>
            <a:fillRect/>
          </a:stretch>
        </p:blipFill>
        <p:spPr>
          <a:xfrm>
            <a:off x="-22225" y="6350"/>
            <a:ext cx="4545330" cy="3131820"/>
          </a:xfrm>
          <a:prstGeom prst="rect">
            <a:avLst/>
          </a:prstGeom>
          <a:noFill/>
          <a:ln w="9525">
            <a:noFill/>
          </a:ln>
        </p:spPr>
      </p:pic>
      <p:pic>
        <p:nvPicPr>
          <p:cNvPr id="3075" name="图片 5"/>
          <p:cNvPicPr>
            <a:picLocks noChangeAspect="1"/>
          </p:cNvPicPr>
          <p:nvPr/>
        </p:nvPicPr>
        <p:blipFill>
          <a:blip r:embed="rId2"/>
          <a:stretch>
            <a:fillRect/>
          </a:stretch>
        </p:blipFill>
        <p:spPr>
          <a:xfrm>
            <a:off x="-20320" y="3138805"/>
            <a:ext cx="4592320" cy="3630930"/>
          </a:xfrm>
          <a:prstGeom prst="rect">
            <a:avLst/>
          </a:prstGeom>
          <a:noFill/>
          <a:ln w="9525">
            <a:noFill/>
          </a:ln>
        </p:spPr>
      </p:pic>
      <p:pic>
        <p:nvPicPr>
          <p:cNvPr id="2" name="图片 1"/>
          <p:cNvPicPr>
            <a:picLocks noChangeAspect="1"/>
          </p:cNvPicPr>
          <p:nvPr/>
        </p:nvPicPr>
        <p:blipFill>
          <a:blip r:embed="rId3"/>
          <a:stretch>
            <a:fillRect/>
          </a:stretch>
        </p:blipFill>
        <p:spPr>
          <a:xfrm>
            <a:off x="4521835" y="6350"/>
            <a:ext cx="4605020" cy="3131820"/>
          </a:xfrm>
          <a:prstGeom prst="rect">
            <a:avLst/>
          </a:prstGeom>
        </p:spPr>
      </p:pic>
      <p:pic>
        <p:nvPicPr>
          <p:cNvPr id="3" name="图片 2"/>
          <p:cNvPicPr>
            <a:picLocks noChangeAspect="1"/>
          </p:cNvPicPr>
          <p:nvPr/>
        </p:nvPicPr>
        <p:blipFill>
          <a:blip r:embed="rId4"/>
          <a:stretch>
            <a:fillRect/>
          </a:stretch>
        </p:blipFill>
        <p:spPr>
          <a:xfrm>
            <a:off x="4572000" y="3138170"/>
            <a:ext cx="4554855" cy="3632200"/>
          </a:xfrm>
          <a:prstGeom prst="rect">
            <a:avLst/>
          </a:prstGeom>
        </p:spPr>
      </p:pic>
      <p:pic>
        <p:nvPicPr>
          <p:cNvPr id="4" name="图片 3"/>
          <p:cNvPicPr>
            <a:picLocks noChangeAspect="1"/>
          </p:cNvPicPr>
          <p:nvPr/>
        </p:nvPicPr>
        <p:blipFill>
          <a:blip r:embed="rId5"/>
          <a:stretch>
            <a:fillRect/>
          </a:stretch>
        </p:blipFill>
        <p:spPr>
          <a:xfrm>
            <a:off x="-135255" y="6350"/>
            <a:ext cx="9413875" cy="6864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additive="base">
                                        <p:cTn id="7" dur="500"/>
                                        <p:tgtEl>
                                          <p:spTgt spid="3073"/>
                                        </p:tgtEl>
                                        <p:attrNameLst>
                                          <p:attrName>ppt_y</p:attrName>
                                        </p:attrNameLst>
                                      </p:cBhvr>
                                      <p:tavLst>
                                        <p:tav tm="0">
                                          <p:val>
                                            <p:strVal val="#ppt_y+#ppt_h*1.125000"/>
                                          </p:val>
                                        </p:tav>
                                        <p:tav tm="100000">
                                          <p:val>
                                            <p:strVal val="#ppt_y"/>
                                          </p:val>
                                        </p:tav>
                                      </p:tavLst>
                                    </p:anim>
                                    <p:animEffect transition="in" filter="wipe(up)">
                                      <p:cBhvr>
                                        <p:cTn id="8" dur="500"/>
                                        <p:tgtEl>
                                          <p:spTgt spid="3073"/>
                                        </p:tgtEl>
                                      </p:cBhvr>
                                    </p:animEffect>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diamond(in)">
                                      <p:cBhvr>
                                        <p:cTn id="13" dur="2000"/>
                                        <p:tgtEl>
                                          <p:spTgt spid="307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plus(in)">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5" name="文本框 4"/>
          <p:cNvSpPr txBox="1"/>
          <p:nvPr/>
        </p:nvSpPr>
        <p:spPr>
          <a:xfrm>
            <a:off x="372110" y="956945"/>
            <a:ext cx="5904230" cy="2553335"/>
          </a:xfrm>
          <a:prstGeom prst="rect">
            <a:avLst/>
          </a:prstGeom>
          <a:noFill/>
        </p:spPr>
        <p:txBody>
          <a:bodyPr wrap="square" rtlCol="0" anchor="t">
            <a:spAutoFit/>
            <a:scene3d>
              <a:camera prst="orthographicFront"/>
              <a:lightRig rig="threePt" dir="t"/>
            </a:scene3d>
          </a:bodyPr>
          <a:p>
            <a:r>
              <a:rPr lang="zh-CN" altLang="en-US" sz="8000" b="1" noProof="1">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rPr>
              <a:t>打黑除恶，你了解多少?</a:t>
            </a:r>
            <a:endParaRPr lang="zh-CN" altLang="en-US" sz="8000" b="1" noProof="1">
              <a:ln w="22225">
                <a:solidFill>
                  <a:schemeClr val="accent2"/>
                </a:solidFill>
                <a:prstDash val="solid"/>
              </a:ln>
              <a:solidFill>
                <a:schemeClr val="accent2">
                  <a:lumMod val="40000"/>
                  <a:lumOff val="60000"/>
                </a:schemeClr>
              </a:solidFill>
            </a:endParaRPr>
          </a:p>
        </p:txBody>
      </p:sp>
      <p:pic>
        <p:nvPicPr>
          <p:cNvPr id="3" name="图片 2"/>
          <p:cNvPicPr>
            <a:picLocks noChangeAspect="1"/>
          </p:cNvPicPr>
          <p:nvPr/>
        </p:nvPicPr>
        <p:blipFill>
          <a:blip r:embed="rId2"/>
          <a:stretch>
            <a:fillRect/>
          </a:stretch>
        </p:blipFill>
        <p:spPr>
          <a:xfrm>
            <a:off x="506095" y="4056380"/>
            <a:ext cx="2275205" cy="1997710"/>
          </a:xfrm>
          <a:prstGeom prst="rect">
            <a:avLst/>
          </a:prstGeom>
        </p:spPr>
      </p:pic>
      <p:pic>
        <p:nvPicPr>
          <p:cNvPr id="6" name="图片 5"/>
          <p:cNvPicPr>
            <a:picLocks noChangeAspect="1"/>
          </p:cNvPicPr>
          <p:nvPr/>
        </p:nvPicPr>
        <p:blipFill>
          <a:blip r:embed="rId3"/>
          <a:stretch>
            <a:fillRect/>
          </a:stretch>
        </p:blipFill>
        <p:spPr>
          <a:xfrm>
            <a:off x="5367655" y="3938905"/>
            <a:ext cx="2376170" cy="21151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1233170" y="739775"/>
            <a:ext cx="6202045" cy="5208905"/>
          </a:xfrm>
        </p:spPr>
        <p:txBody>
          <a:bodyPr/>
          <a:p>
            <a:pPr marL="0" indent="0">
              <a:lnSpc>
                <a:spcPts val="4160"/>
              </a:lnSpc>
              <a:spcBef>
                <a:spcPts val="0"/>
              </a:spcBef>
              <a:buNone/>
            </a:pPr>
            <a:r>
              <a:rPr lang="zh-CN" altLang="en-US" sz="2800" b="1">
                <a:latin typeface="微软雅黑" panose="020B0503020204020204" charset="-122"/>
                <a:ea typeface="微软雅黑" panose="020B0503020204020204" charset="-122"/>
                <a:cs typeface="微软雅黑" panose="020B0503020204020204" charset="-122"/>
              </a:rPr>
              <a:t>党中央，发号召， 全国人民要知道。</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latin typeface="微软雅黑" panose="020B0503020204020204" charset="-122"/>
                <a:ea typeface="微软雅黑" panose="020B0503020204020204" charset="-122"/>
                <a:cs typeface="微软雅黑" panose="020B0503020204020204" charset="-122"/>
              </a:rPr>
              <a:t>安全稳定很重要， 就像空气都需要。</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latin typeface="微软雅黑" panose="020B0503020204020204" charset="-122"/>
                <a:ea typeface="微软雅黑" panose="020B0503020204020204" charset="-122"/>
                <a:cs typeface="微软雅黑" panose="020B0503020204020204" charset="-122"/>
              </a:rPr>
              <a:t>各级会议已召开， 打黑大网已撒开。</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latin typeface="微软雅黑" panose="020B0503020204020204" charset="-122"/>
                <a:ea typeface="微软雅黑" panose="020B0503020204020204" charset="-122"/>
                <a:cs typeface="微软雅黑" panose="020B0503020204020204" charset="-122"/>
              </a:rPr>
              <a:t>打黑除恶要久安， 专项斗争记心间。</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黑恶势力在泛滥， 社会治理已发现。</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四特征，五体现， 各类势力在显现。</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大家一定认真看， 首当其冲打骨干。</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打掉一切保护伞， 政法机关英姿展。</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4160"/>
              </a:lnSpc>
              <a:spcBef>
                <a:spcPts val="0"/>
              </a:spcBef>
              <a:buNone/>
            </a:pPr>
            <a:r>
              <a:rPr lang="zh-CN" altLang="en-US" sz="2800" b="1">
                <a:solidFill>
                  <a:srgbClr val="00B050"/>
                </a:solidFill>
                <a:latin typeface="微软雅黑" panose="020B0503020204020204" charset="-122"/>
                <a:ea typeface="微软雅黑" panose="020B0503020204020204" charset="-122"/>
                <a:cs typeface="微软雅黑" panose="020B0503020204020204" charset="-122"/>
              </a:rPr>
              <a:t>扫黑除恶还治乱， 全国人民尽开颜。</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3360"/>
              </a:lnSpc>
              <a:spcBef>
                <a:spcPts val="0"/>
              </a:spcBef>
              <a:buNone/>
            </a:pPr>
            <a:endParaRPr lang="zh-CN" altLang="en-US" sz="28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616585" y="638810"/>
            <a:ext cx="7416165" cy="6123305"/>
          </a:xfrm>
        </p:spPr>
        <p:txBody>
          <a:bodyPr/>
          <a:p>
            <a:pPr marL="0" indent="0">
              <a:lnSpc>
                <a:spcPts val="4340"/>
              </a:lnSpc>
              <a:spcBef>
                <a:spcPts val="0"/>
              </a:spcBef>
              <a:buNone/>
            </a:pPr>
            <a:r>
              <a:rPr lang="zh-CN" altLang="en-US" b="1">
                <a:solidFill>
                  <a:srgbClr val="00B050"/>
                </a:solidFill>
                <a:latin typeface="微软雅黑" panose="020B0503020204020204" charset="-122"/>
                <a:ea typeface="微软雅黑" panose="020B0503020204020204" charset="-122"/>
                <a:cs typeface="微软雅黑" panose="020B0503020204020204" charset="-122"/>
                <a:sym typeface="+mn-ea"/>
              </a:rPr>
              <a:t>净化环境是目的， 扫黑打黑有区别。</a:t>
            </a:r>
            <a:endParaRPr lang="zh-CN" altLang="en-US" b="1">
              <a:solidFill>
                <a:srgbClr val="00B050"/>
              </a:solidFill>
              <a:latin typeface="微软雅黑" panose="020B0503020204020204" charset="-122"/>
              <a:ea typeface="微软雅黑" panose="020B0503020204020204" charset="-122"/>
              <a:cs typeface="微软雅黑" panose="020B0503020204020204" charset="-122"/>
            </a:endParaRPr>
          </a:p>
          <a:p>
            <a:pPr marL="0" indent="0">
              <a:lnSpc>
                <a:spcPts val="4340"/>
              </a:lnSpc>
              <a:spcBef>
                <a:spcPts val="0"/>
              </a:spcBef>
              <a:buNone/>
            </a:pPr>
            <a:r>
              <a:rPr lang="zh-CN" altLang="en-US" b="1">
                <a:solidFill>
                  <a:srgbClr val="00B050"/>
                </a:solidFill>
                <a:latin typeface="微软雅黑" panose="020B0503020204020204" charset="-122"/>
                <a:ea typeface="微软雅黑" panose="020B0503020204020204" charset="-122"/>
                <a:cs typeface="微软雅黑" panose="020B0503020204020204" charset="-122"/>
                <a:sym typeface="+mn-ea"/>
              </a:rPr>
              <a:t>强迫交易还说对？ 欺行霸市还收费。</a:t>
            </a:r>
            <a:endParaRPr lang="zh-CN" altLang="en-US" b="1">
              <a:solidFill>
                <a:srgbClr val="00B050"/>
              </a:solidFill>
              <a:latin typeface="微软雅黑" panose="020B0503020204020204" charset="-122"/>
              <a:ea typeface="微软雅黑" panose="020B0503020204020204" charset="-122"/>
              <a:cs typeface="微软雅黑" panose="020B0503020204020204" charset="-122"/>
            </a:endParaRPr>
          </a:p>
          <a:p>
            <a:pPr marL="0" indent="0">
              <a:lnSpc>
                <a:spcPts val="4340"/>
              </a:lnSpc>
              <a:spcBef>
                <a:spcPts val="0"/>
              </a:spcBef>
              <a:buNone/>
            </a:pPr>
            <a:r>
              <a:rPr lang="zh-CN" altLang="en-US" b="1">
                <a:solidFill>
                  <a:srgbClr val="00B050"/>
                </a:solidFill>
                <a:latin typeface="微软雅黑" panose="020B0503020204020204" charset="-122"/>
                <a:ea typeface="微软雅黑" panose="020B0503020204020204" charset="-122"/>
                <a:cs typeface="微软雅黑" panose="020B0503020204020204" charset="-122"/>
                <a:sym typeface="+mn-ea"/>
              </a:rPr>
              <a:t>家族势力霸一方， 基层政权受饥荒。</a:t>
            </a:r>
            <a:endParaRPr lang="zh-CN" altLang="en-US">
              <a:latin typeface="微软雅黑" panose="020B0503020204020204" charset="-122"/>
              <a:ea typeface="微软雅黑" panose="020B0503020204020204" charset="-122"/>
              <a:cs typeface="微软雅黑" panose="020B0503020204020204" charset="-122"/>
            </a:endParaRPr>
          </a:p>
          <a:p>
            <a:pPr marL="0" indent="0">
              <a:lnSpc>
                <a:spcPts val="4340"/>
              </a:lnSpc>
              <a:spcBef>
                <a:spcPts val="0"/>
              </a:spcBef>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网络犯罪高利贷， 善良群众受伤害。</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a:p>
            <a:pPr marL="0" indent="0">
              <a:lnSpc>
                <a:spcPts val="4340"/>
              </a:lnSpc>
              <a:spcBef>
                <a:spcPts val="0"/>
              </a:spcBef>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公共场所黄赌毒， 检举揭发你要说。</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a:p>
            <a:pPr marL="0" indent="0">
              <a:lnSpc>
                <a:spcPts val="4340"/>
              </a:lnSpc>
              <a:spcBef>
                <a:spcPts val="0"/>
              </a:spcBef>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专项斗争是三年， 老虎苍蝇要打完。</a:t>
            </a:r>
            <a:endPar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0" indent="0">
              <a:lnSpc>
                <a:spcPts val="4340"/>
              </a:lnSpc>
              <a:spcBef>
                <a:spcPts val="0"/>
              </a:spcBef>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二零一八要治标， 全国人民士气高。</a:t>
            </a:r>
            <a:endParaRPr lang="zh-CN" altLang="en-US">
              <a:latin typeface="微软雅黑" panose="020B0503020204020204" charset="-122"/>
              <a:ea typeface="微软雅黑" panose="020B0503020204020204" charset="-122"/>
              <a:cs typeface="微软雅黑" panose="020B0503020204020204" charset="-122"/>
            </a:endParaRPr>
          </a:p>
          <a:p>
            <a:pPr marL="0" indent="0">
              <a:lnSpc>
                <a:spcPts val="4340"/>
              </a:lnSpc>
              <a:spcBef>
                <a:spcPts val="0"/>
              </a:spcBef>
              <a:buNone/>
            </a:pPr>
            <a:r>
              <a:rPr lang="zh-CN" altLang="en-US" b="1">
                <a:latin typeface="微软雅黑" panose="020B0503020204020204" charset="-122"/>
                <a:ea typeface="微软雅黑" panose="020B0503020204020204" charset="-122"/>
                <a:cs typeface="微软雅黑" panose="020B0503020204020204" charset="-122"/>
                <a:sym typeface="+mn-ea"/>
              </a:rPr>
              <a:t>二零一九要治根， 好的风气再上升。</a:t>
            </a:r>
            <a:endParaRPr lang="zh-CN" altLang="en-US" b="1">
              <a:latin typeface="微软雅黑" panose="020B0503020204020204" charset="-122"/>
              <a:ea typeface="微软雅黑" panose="020B0503020204020204" charset="-122"/>
              <a:cs typeface="微软雅黑" panose="020B0503020204020204" charset="-122"/>
            </a:endParaRPr>
          </a:p>
          <a:p>
            <a:pPr marL="0" indent="0">
              <a:lnSpc>
                <a:spcPts val="4340"/>
              </a:lnSpc>
              <a:spcBef>
                <a:spcPts val="0"/>
              </a:spcBef>
              <a:buNone/>
            </a:pPr>
            <a:r>
              <a:rPr lang="zh-CN" altLang="en-US" b="1">
                <a:latin typeface="微软雅黑" panose="020B0503020204020204" charset="-122"/>
                <a:ea typeface="微软雅黑" panose="020B0503020204020204" charset="-122"/>
                <a:cs typeface="微软雅黑" panose="020B0503020204020204" charset="-122"/>
                <a:sym typeface="+mn-ea"/>
              </a:rPr>
              <a:t>二零二零要治本， 实现目标稳准狠。</a:t>
            </a:r>
            <a:endParaRPr lang="zh-CN" altLang="en-US"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1091565" y="161290"/>
            <a:ext cx="5969635" cy="6067425"/>
          </a:xfrm>
        </p:spPr>
        <p:txBody>
          <a:bodyPr/>
          <a:p>
            <a:pPr marL="0" indent="0">
              <a:lnSpc>
                <a:spcPts val="3460"/>
              </a:lnSpc>
              <a:spcBef>
                <a:spcPts val="0"/>
              </a:spcBef>
              <a:buNone/>
            </a:pPr>
            <a:r>
              <a:rPr lang="zh-CN" altLang="en-US" sz="2800" b="1">
                <a:latin typeface="微软雅黑" panose="020B0503020204020204" charset="-122"/>
                <a:ea typeface="微软雅黑" panose="020B0503020204020204" charset="-122"/>
                <a:cs typeface="微软雅黑" panose="020B0503020204020204" charset="-122"/>
              </a:rPr>
              <a:t>基本原则三句话， 今天还要宣传下。</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b="1">
                <a:solidFill>
                  <a:srgbClr val="00B050"/>
                </a:solidFill>
                <a:latin typeface="微软雅黑" panose="020B0503020204020204" charset="-122"/>
                <a:ea typeface="微软雅黑" panose="020B0503020204020204" charset="-122"/>
                <a:cs typeface="微软雅黑" panose="020B0503020204020204" charset="-122"/>
              </a:rPr>
              <a:t>讲清楚，听明白， 有黑就是要扫黑。</a:t>
            </a:r>
            <a:endParaRPr lang="zh-CN" altLang="en-US" sz="2800" b="1">
              <a:solidFill>
                <a:srgbClr val="00B050"/>
              </a:solidFill>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b="1">
                <a:solidFill>
                  <a:srgbClr val="00B050"/>
                </a:solidFill>
                <a:latin typeface="微软雅黑" panose="020B0503020204020204" charset="-122"/>
                <a:ea typeface="微软雅黑" panose="020B0503020204020204" charset="-122"/>
                <a:cs typeface="微软雅黑" panose="020B0503020204020204" charset="-122"/>
              </a:rPr>
              <a:t>要求严，认真学， 无黑就是要除恶。</a:t>
            </a:r>
            <a:endParaRPr lang="zh-CN" altLang="en-US" sz="2800" b="1">
              <a:solidFill>
                <a:srgbClr val="00B050"/>
              </a:solidFill>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b="1">
                <a:solidFill>
                  <a:srgbClr val="00B050"/>
                </a:solidFill>
                <a:latin typeface="微软雅黑" panose="020B0503020204020204" charset="-122"/>
                <a:ea typeface="微软雅黑" panose="020B0503020204020204" charset="-122"/>
                <a:cs typeface="微软雅黑" panose="020B0503020204020204" charset="-122"/>
              </a:rPr>
              <a:t>社会稳，笑开颜， 无恶就是要治乱。</a:t>
            </a:r>
            <a:endParaRPr lang="zh-CN" altLang="en-US" sz="2800" b="1">
              <a:solidFill>
                <a:srgbClr val="00B050"/>
              </a:solidFill>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b="1">
                <a:solidFill>
                  <a:srgbClr val="00B050"/>
                </a:solidFill>
                <a:latin typeface="微软雅黑" panose="020B0503020204020204" charset="-122"/>
                <a:ea typeface="微软雅黑" panose="020B0503020204020204" charset="-122"/>
                <a:cs typeface="微软雅黑" panose="020B0503020204020204" charset="-122"/>
              </a:rPr>
              <a:t>打掉一切保护伞， 一抓到底不手软。</a:t>
            </a:r>
            <a:endParaRPr lang="zh-CN" altLang="en-US" sz="2800" b="1">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a:latin typeface="微软雅黑" panose="020B0503020204020204" charset="-122"/>
                <a:ea typeface="微软雅黑" panose="020B0503020204020204" charset="-122"/>
                <a:cs typeface="微软雅黑" panose="020B0503020204020204" charset="-122"/>
              </a:rPr>
              <a:t>四个意识要加强， 不让坏人再猖狂。</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a:latin typeface="微软雅黑" panose="020B0503020204020204" charset="-122"/>
                <a:ea typeface="微软雅黑" panose="020B0503020204020204" charset="-122"/>
                <a:cs typeface="微软雅黑" panose="020B0503020204020204" charset="-122"/>
              </a:rPr>
              <a:t>全国上下齐动员， 打黑除恶出重拳。</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a:latin typeface="微软雅黑" panose="020B0503020204020204" charset="-122"/>
                <a:ea typeface="微软雅黑" panose="020B0503020204020204" charset="-122"/>
                <a:cs typeface="微软雅黑" panose="020B0503020204020204" charset="-122"/>
              </a:rPr>
              <a:t>重大决策得民心， 三年斗争除毒根。</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a:latin typeface="微软雅黑" panose="020B0503020204020204" charset="-122"/>
                <a:ea typeface="微软雅黑" panose="020B0503020204020204" charset="-122"/>
                <a:cs typeface="微软雅黑" panose="020B0503020204020204" charset="-122"/>
              </a:rPr>
              <a:t>全国人民一条心， 建设和谐新社会。</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a:latin typeface="微软雅黑" panose="020B0503020204020204" charset="-122"/>
                <a:ea typeface="微软雅黑" panose="020B0503020204020204" charset="-122"/>
                <a:cs typeface="微软雅黑" panose="020B0503020204020204" charset="-122"/>
              </a:rPr>
              <a:t>全国人民一条心， 建设和谐新社会。</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ts val="3960"/>
              </a:lnSpc>
              <a:spcBef>
                <a:spcPts val="0"/>
              </a:spcBef>
              <a:buNone/>
            </a:pPr>
            <a:r>
              <a:rPr lang="zh-CN" altLang="en-US" sz="2800">
                <a:latin typeface="微软雅黑" panose="020B0503020204020204" charset="-122"/>
                <a:ea typeface="微软雅黑" panose="020B0503020204020204" charset="-122"/>
                <a:cs typeface="微软雅黑" panose="020B0503020204020204" charset="-122"/>
              </a:rPr>
              <a:t>建设和谐新社会</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TAG_VERSION" val="1.0"/>
  <p:tag name="KSO_WM_TEMPLATE_CATEGORY" val="diagram"/>
  <p:tag name="KSO_WM_TEMPLATE_INDEX" val="203"/>
  <p:tag name="KSO_WM_UNIT_TYPE" val="l_i"/>
  <p:tag name="KSO_WM_UNIT_INDEX" val="1_1"/>
  <p:tag name="KSO_WM_UNIT_ID" val="259*l_i*1_1"/>
  <p:tag name="KSO_WM_UNIT_CLEAR" val="1"/>
  <p:tag name="KSO_WM_UNIT_LAYERLEVEL" val="1_1"/>
  <p:tag name="KSO_WM_BEAUTIFY_FLAG" val="#wm#"/>
  <p:tag name="KSO_WM_DIAGRAM_GROUP_CODE" val="l1-1"/>
  <p:tag name="KSO_WM_UNIT_LINE_FORE_SCHEMECOLOR_INDEX" val="5"/>
  <p:tag name="KSO_WM_UNIT_LINE_FILL_TYPE" val="2"/>
</p:tagLst>
</file>

<file path=ppt/tags/tag10.xml><?xml version="1.0" encoding="utf-8"?>
<p:tagLst xmlns:p="http://schemas.openxmlformats.org/presentationml/2006/main">
  <p:tag name="KSO_WM_TAG_VERSION" val="1.0"/>
  <p:tag name="KSO_WM_BEAUTIFY_FLAG" val="#wm#"/>
  <p:tag name="KSO_WM_UNIT_TYPE" val="i"/>
  <p:tag name="KSO_WM_UNIT_ID" val="diagram203_4*i*16"/>
  <p:tag name="KSO_WM_TEMPLATE_CATEGORY" val="diagram"/>
  <p:tag name="KSO_WM_TEMPLATE_INDEX" val="203"/>
  <p:tag name="KSO_WM_UNIT_INDEX" val="16"/>
</p:tagLst>
</file>

<file path=ppt/tags/tag11.xml><?xml version="1.0" encoding="utf-8"?>
<p:tagLst xmlns:p="http://schemas.openxmlformats.org/presentationml/2006/main">
  <p:tag name="KSO_WM_TAG_VERSION" val="1.0"/>
  <p:tag name="KSO_WM_TEMPLATE_CATEGORY" val="diagram"/>
  <p:tag name="KSO_WM_TEMPLATE_INDEX" val="203"/>
  <p:tag name="KSO_WM_UNIT_TYPE" val="l_i"/>
  <p:tag name="KSO_WM_UNIT_INDEX" val="1_7"/>
  <p:tag name="KSO_WM_UNIT_ID" val="259*l_i*1_7"/>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2.xml><?xml version="1.0" encoding="utf-8"?>
<p:tagLst xmlns:p="http://schemas.openxmlformats.org/presentationml/2006/main">
  <p:tag name="KSO_WM_TAG_VERSION" val="1.0"/>
  <p:tag name="KSO_WM_TEMPLATE_CATEGORY" val="diagram"/>
  <p:tag name="KSO_WM_TEMPLATE_INDEX" val="203"/>
  <p:tag name="KSO_WM_UNIT_TYPE" val="l_i"/>
  <p:tag name="KSO_WM_UNIT_INDEX" val="1_8"/>
  <p:tag name="KSO_WM_UNIT_ID" val="259*l_i*1_8"/>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TAG_VERSION" val="1.0"/>
  <p:tag name="KSO_WM_TEMPLATE_CATEGORY" val="diagram"/>
  <p:tag name="KSO_WM_TEMPLATE_INDEX" val="203"/>
  <p:tag name="KSO_WM_UNIT_TYPE" val="l_i"/>
  <p:tag name="KSO_WM_UNIT_INDEX" val="1_9"/>
  <p:tag name="KSO_WM_UNIT_ID" val="259*l_i*1_9"/>
  <p:tag name="KSO_WM_UNIT_CLEAR" val="1"/>
  <p:tag name="KSO_WM_UNIT_LAYERLEVEL" val="1_1"/>
  <p:tag name="KSO_WM_BEAUTIFY_FLAG" val="#wm#"/>
  <p:tag name="KSO_WM_DIAGRAM_GROUP_CODE" val="l1-1"/>
  <p:tag name="KSO_WM_UNIT_LINE_FORE_SCHEMECOLOR_INDEX" val="6"/>
  <p:tag name="KSO_WM_UNIT_LINE_FILL_TYPE" val="2"/>
</p:tagLst>
</file>

<file path=ppt/tags/tag14.xml><?xml version="1.0" encoding="utf-8"?>
<p:tagLst xmlns:p="http://schemas.openxmlformats.org/presentationml/2006/main">
  <p:tag name="KSO_WM_TAG_VERSION" val="1.0"/>
  <p:tag name="KSO_WM_TEMPLATE_CATEGORY" val="diagram"/>
  <p:tag name="KSO_WM_TEMPLATE_INDEX" val="203"/>
  <p:tag name="KSO_WM_UNIT_TYPE" val="l_i"/>
  <p:tag name="KSO_WM_UNIT_INDEX" val="1_10"/>
  <p:tag name="KSO_WM_UNIT_ID" val="259*l_i*1_10"/>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5.xml><?xml version="1.0" encoding="utf-8"?>
<p:tagLst xmlns:p="http://schemas.openxmlformats.org/presentationml/2006/main">
  <p:tag name="KSO_WM_TAG_VERSION" val="1.0"/>
  <p:tag name="KSO_WM_TEMPLATE_CATEGORY" val="diagram"/>
  <p:tag name="KSO_WM_TEMPLATE_INDEX" val="203"/>
  <p:tag name="KSO_WM_UNIT_TYPE" val="l_i"/>
  <p:tag name="KSO_WM_UNIT_INDEX" val="1_11"/>
  <p:tag name="KSO_WM_UNIT_ID" val="259*l_i*1_11"/>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6.xml><?xml version="1.0" encoding="utf-8"?>
<p:tagLst xmlns:p="http://schemas.openxmlformats.org/presentationml/2006/main">
  <p:tag name="KSO_WM_TAG_VERSION" val="1.0"/>
  <p:tag name="KSO_WM_TEMPLATE_CATEGORY" val="diagram"/>
  <p:tag name="KSO_WM_TEMPLATE_INDEX" val="203"/>
  <p:tag name="KSO_WM_UNIT_TYPE" val="l_h_f"/>
  <p:tag name="KSO_WM_UNIT_INDEX" val="1_2_1"/>
  <p:tag name="KSO_WM_UNIT_ID" val="259*l_h_f*1_2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Lst>
</file>

<file path=ppt/tags/tag17.xml><?xml version="1.0" encoding="utf-8"?>
<p:tagLst xmlns:p="http://schemas.openxmlformats.org/presentationml/2006/main">
  <p:tag name="KSO_WM_TAG_VERSION" val="1.0"/>
  <p:tag name="KSO_WM_TEMPLATE_CATEGORY" val="diagram"/>
  <p:tag name="KSO_WM_TEMPLATE_INDEX" val="203"/>
  <p:tag name="KSO_WM_UNIT_TYPE" val="l_h_a"/>
  <p:tag name="KSO_WM_UNIT_INDEX" val="1_2_1"/>
  <p:tag name="KSO_WM_UNIT_ID" val="259*l_h_a*1_2_1"/>
  <p:tag name="KSO_WM_UNIT_CLEAR" val="1"/>
  <p:tag name="KSO_WM_UNIT_LAYERLEVEL" val="1_1_1"/>
  <p:tag name="KSO_WM_UNIT_VALUE" val="5"/>
  <p:tag name="KSO_WM_UNIT_HIGHLIGHT" val="0"/>
  <p:tag name="KSO_WM_UNIT_COMPATIBLE" val="0"/>
  <p:tag name="KSO_WM_UNIT_PRESET_TEXT" val="EIUSMOD"/>
  <p:tag name="KSO_WM_BEAUTIFY_FLAG" val="#wm#"/>
  <p:tag name="KSO_WM_DIAGRAM_GROUP_CODE" val="l1-1"/>
  <p:tag name="KSO_WM_UNIT_TEXT_FILL_FORE_SCHEMECOLOR_INDEX" val="6"/>
  <p:tag name="KSO_WM_UNIT_TEXT_FILL_TYPE" val="1"/>
</p:tagLst>
</file>

<file path=ppt/tags/tag18.xml><?xml version="1.0" encoding="utf-8"?>
<p:tagLst xmlns:p="http://schemas.openxmlformats.org/presentationml/2006/main">
  <p:tag name="KSO_WM_TAG_VERSION" val="1.0"/>
  <p:tag name="KSO_WM_BEAUTIFY_FLAG" val="#wm#"/>
  <p:tag name="KSO_WM_UNIT_TYPE" val="i"/>
  <p:tag name="KSO_WM_UNIT_ID" val="diagram203_4*i*31"/>
  <p:tag name="KSO_WM_TEMPLATE_CATEGORY" val="diagram"/>
  <p:tag name="KSO_WM_TEMPLATE_INDEX" val="203"/>
  <p:tag name="KSO_WM_UNIT_INDEX" val="31"/>
</p:tagLst>
</file>

<file path=ppt/tags/tag19.xml><?xml version="1.0" encoding="utf-8"?>
<p:tagLst xmlns:p="http://schemas.openxmlformats.org/presentationml/2006/main">
  <p:tag name="KSO_WM_TAG_VERSION" val="1.0"/>
  <p:tag name="KSO_WM_TEMPLATE_CATEGORY" val="diagram"/>
  <p:tag name="KSO_WM_TEMPLATE_INDEX" val="203"/>
  <p:tag name="KSO_WM_UNIT_TYPE" val="l_i"/>
  <p:tag name="KSO_WM_UNIT_INDEX" val="1_12"/>
  <p:tag name="KSO_WM_UNIT_ID" val="259*l_i*1_12"/>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2.xml><?xml version="1.0" encoding="utf-8"?>
<p:tagLst xmlns:p="http://schemas.openxmlformats.org/presentationml/2006/main">
  <p:tag name="KSO_WM_TAG_VERSION" val="1.0"/>
  <p:tag name="KSO_WM_BEAUTIFY_FLAG" val="#wm#"/>
  <p:tag name="KSO_WM_UNIT_TYPE" val="i"/>
  <p:tag name="KSO_WM_UNIT_ID" val="diagram203_4*i*1"/>
  <p:tag name="KSO_WM_TEMPLATE_CATEGORY" val="diagram"/>
  <p:tag name="KSO_WM_TEMPLATE_INDEX" val="203"/>
  <p:tag name="KSO_WM_UNIT_INDEX" val="1"/>
</p:tagLst>
</file>

<file path=ppt/tags/tag20.xml><?xml version="1.0" encoding="utf-8"?>
<p:tagLst xmlns:p="http://schemas.openxmlformats.org/presentationml/2006/main">
  <p:tag name="KSO_WM_TAG_VERSION" val="1.0"/>
  <p:tag name="KSO_WM_TEMPLATE_CATEGORY" val="diagram"/>
  <p:tag name="KSO_WM_TEMPLATE_INDEX" val="203"/>
  <p:tag name="KSO_WM_UNIT_TYPE" val="l_i"/>
  <p:tag name="KSO_WM_UNIT_INDEX" val="1_13"/>
  <p:tag name="KSO_WM_UNIT_ID" val="259*l_i*1_13"/>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TAG_VERSION" val="1.0"/>
  <p:tag name="KSO_WM_TEMPLATE_CATEGORY" val="diagram"/>
  <p:tag name="KSO_WM_TEMPLATE_INDEX" val="203"/>
  <p:tag name="KSO_WM_UNIT_TYPE" val="l_i"/>
  <p:tag name="KSO_WM_UNIT_INDEX" val="1_14"/>
  <p:tag name="KSO_WM_UNIT_ID" val="259*l_i*1_14"/>
  <p:tag name="KSO_WM_UNIT_CLEAR" val="1"/>
  <p:tag name="KSO_WM_UNIT_LAYERLEVEL" val="1_1"/>
  <p:tag name="KSO_WM_BEAUTIFY_FLAG" val="#wm#"/>
  <p:tag name="KSO_WM_DIAGRAM_GROUP_CODE" val="l1-1"/>
  <p:tag name="KSO_WM_UNIT_LINE_FORE_SCHEMECOLOR_INDEX" val="7"/>
  <p:tag name="KSO_WM_UNIT_LINE_FILL_TYPE" val="2"/>
</p:tagLst>
</file>

<file path=ppt/tags/tag22.xml><?xml version="1.0" encoding="utf-8"?>
<p:tagLst xmlns:p="http://schemas.openxmlformats.org/presentationml/2006/main">
  <p:tag name="KSO_WM_TAG_VERSION" val="1.0"/>
  <p:tag name="KSO_WM_TEMPLATE_CATEGORY" val="diagram"/>
  <p:tag name="KSO_WM_TEMPLATE_INDEX" val="203"/>
  <p:tag name="KSO_WM_UNIT_TYPE" val="l_i"/>
  <p:tag name="KSO_WM_UNIT_INDEX" val="1_15"/>
  <p:tag name="KSO_WM_UNIT_ID" val="259*l_i*1_15"/>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23.xml><?xml version="1.0" encoding="utf-8"?>
<p:tagLst xmlns:p="http://schemas.openxmlformats.org/presentationml/2006/main">
  <p:tag name="KSO_WM_TAG_VERSION" val="1.0"/>
  <p:tag name="KSO_WM_TEMPLATE_CATEGORY" val="diagram"/>
  <p:tag name="KSO_WM_TEMPLATE_INDEX" val="203"/>
  <p:tag name="KSO_WM_UNIT_TYPE" val="l_i"/>
  <p:tag name="KSO_WM_UNIT_INDEX" val="1_16"/>
  <p:tag name="KSO_WM_UNIT_ID" val="259*l_i*1_16"/>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24.xml><?xml version="1.0" encoding="utf-8"?>
<p:tagLst xmlns:p="http://schemas.openxmlformats.org/presentationml/2006/main">
  <p:tag name="KSO_WM_TAG_VERSION" val="1.0"/>
  <p:tag name="KSO_WM_TEMPLATE_CATEGORY" val="diagram"/>
  <p:tag name="KSO_WM_TEMPLATE_INDEX" val="203"/>
  <p:tag name="KSO_WM_UNIT_TYPE" val="l_h_f"/>
  <p:tag name="KSO_WM_UNIT_INDEX" val="1_3_1"/>
  <p:tag name="KSO_WM_UNIT_ID" val="259*l_h_f*1_3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Lst>
</file>

<file path=ppt/tags/tag25.xml><?xml version="1.0" encoding="utf-8"?>
<p:tagLst xmlns:p="http://schemas.openxmlformats.org/presentationml/2006/main">
  <p:tag name="KSO_WM_TAG_VERSION" val="1.0"/>
  <p:tag name="KSO_WM_TEMPLATE_CATEGORY" val="diagram"/>
  <p:tag name="KSO_WM_TEMPLATE_INDEX" val="203"/>
  <p:tag name="KSO_WM_UNIT_TYPE" val="l_h_a"/>
  <p:tag name="KSO_WM_UNIT_INDEX" val="1_3_1"/>
  <p:tag name="KSO_WM_UNIT_ID" val="259*l_h_a*1_3_1"/>
  <p:tag name="KSO_WM_UNIT_CLEAR" val="1"/>
  <p:tag name="KSO_WM_UNIT_LAYERLEVEL" val="1_1_1"/>
  <p:tag name="KSO_WM_UNIT_VALUE" val="5"/>
  <p:tag name="KSO_WM_UNIT_HIGHLIGHT" val="0"/>
  <p:tag name="KSO_WM_UNIT_COMPATIBLE" val="0"/>
  <p:tag name="KSO_WM_UNIT_PRESET_TEXT" val="EIUSMOD"/>
  <p:tag name="KSO_WM_BEAUTIFY_FLAG" val="#wm#"/>
  <p:tag name="KSO_WM_DIAGRAM_GROUP_CODE" val="l1-1"/>
  <p:tag name="KSO_WM_UNIT_TEXT_FILL_FORE_SCHEMECOLOR_INDEX" val="7"/>
  <p:tag name="KSO_WM_UNIT_TEXT_FILL_TYPE" val="1"/>
</p:tagLst>
</file>

<file path=ppt/tags/tag3.xml><?xml version="1.0" encoding="utf-8"?>
<p:tagLst xmlns:p="http://schemas.openxmlformats.org/presentationml/2006/main">
  <p:tag name="KSO_WM_TAG_VERSION" val="1.0"/>
  <p:tag name="KSO_WM_TEMPLATE_CATEGORY" val="diagram"/>
  <p:tag name="KSO_WM_TEMPLATE_INDEX" val="203"/>
  <p:tag name="KSO_WM_UNIT_TYPE" val="l_i"/>
  <p:tag name="KSO_WM_UNIT_INDEX" val="1_2"/>
  <p:tag name="KSO_WM_UNIT_ID" val="259*l_i*1_2"/>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4.xml><?xml version="1.0" encoding="utf-8"?>
<p:tagLst xmlns:p="http://schemas.openxmlformats.org/presentationml/2006/main">
  <p:tag name="KSO_WM_TAG_VERSION" val="1.0"/>
  <p:tag name="KSO_WM_TEMPLATE_CATEGORY" val="diagram"/>
  <p:tag name="KSO_WM_TEMPLATE_INDEX" val="203"/>
  <p:tag name="KSO_WM_UNIT_TYPE" val="l_i"/>
  <p:tag name="KSO_WM_UNIT_INDEX" val="1_3"/>
  <p:tag name="KSO_WM_UNIT_ID" val="259*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5.xml><?xml version="1.0" encoding="utf-8"?>
<p:tagLst xmlns:p="http://schemas.openxmlformats.org/presentationml/2006/main">
  <p:tag name="KSO_WM_TAG_VERSION" val="1.0"/>
  <p:tag name="KSO_WM_TEMPLATE_CATEGORY" val="diagram"/>
  <p:tag name="KSO_WM_TEMPLATE_INDEX" val="203"/>
  <p:tag name="KSO_WM_UNIT_TYPE" val="l_i"/>
  <p:tag name="KSO_WM_UNIT_INDEX" val="1_4"/>
  <p:tag name="KSO_WM_UNIT_ID" val="259*l_i*1_4"/>
  <p:tag name="KSO_WM_UNIT_CLEAR" val="1"/>
  <p:tag name="KSO_WM_UNIT_LAYERLEVEL" val="1_1"/>
  <p:tag name="KSO_WM_BEAUTIFY_FLAG" val="#wm#"/>
  <p:tag name="KSO_WM_DIAGRAM_GROUP_CODE" val="l1-1"/>
  <p:tag name="KSO_WM_UNIT_LINE_FORE_SCHEMECOLOR_INDEX" val="5"/>
  <p:tag name="KSO_WM_UNIT_LINE_FILL_TYPE" val="2"/>
</p:tagLst>
</file>

<file path=ppt/tags/tag6.xml><?xml version="1.0" encoding="utf-8"?>
<p:tagLst xmlns:p="http://schemas.openxmlformats.org/presentationml/2006/main">
  <p:tag name="KSO_WM_TAG_VERSION" val="1.0"/>
  <p:tag name="KSO_WM_TEMPLATE_CATEGORY" val="diagram"/>
  <p:tag name="KSO_WM_TEMPLATE_INDEX" val="203"/>
  <p:tag name="KSO_WM_UNIT_TYPE" val="l_i"/>
  <p:tag name="KSO_WM_UNIT_INDEX" val="1_5"/>
  <p:tag name="KSO_WM_UNIT_ID" val="259*l_i*1_5"/>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xml><?xml version="1.0" encoding="utf-8"?>
<p:tagLst xmlns:p="http://schemas.openxmlformats.org/presentationml/2006/main">
  <p:tag name="KSO_WM_TAG_VERSION" val="1.0"/>
  <p:tag name="KSO_WM_TEMPLATE_CATEGORY" val="diagram"/>
  <p:tag name="KSO_WM_TEMPLATE_INDEX" val="203"/>
  <p:tag name="KSO_WM_UNIT_TYPE" val="l_i"/>
  <p:tag name="KSO_WM_UNIT_INDEX" val="1_6"/>
  <p:tag name="KSO_WM_UNIT_ID" val="259*l_i*1_6"/>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8.xml><?xml version="1.0" encoding="utf-8"?>
<p:tagLst xmlns:p="http://schemas.openxmlformats.org/presentationml/2006/main">
  <p:tag name="KSO_WM_TAG_VERSION" val="1.0"/>
  <p:tag name="KSO_WM_TEMPLATE_CATEGORY" val="diagram"/>
  <p:tag name="KSO_WM_TEMPLATE_INDEX" val="203"/>
  <p:tag name="KSO_WM_UNIT_TYPE" val="l_h_f"/>
  <p:tag name="KSO_WM_UNIT_INDEX" val="1_1_1"/>
  <p:tag name="KSO_WM_UNIT_ID" val="259*l_h_f*1_1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Lst>
</file>

<file path=ppt/tags/tag9.xml><?xml version="1.0" encoding="utf-8"?>
<p:tagLst xmlns:p="http://schemas.openxmlformats.org/presentationml/2006/main">
  <p:tag name="KSO_WM_TAG_VERSION" val="1.0"/>
  <p:tag name="KSO_WM_TEMPLATE_CATEGORY" val="diagram"/>
  <p:tag name="KSO_WM_TEMPLATE_INDEX" val="203"/>
  <p:tag name="KSO_WM_UNIT_TYPE" val="l_h_a"/>
  <p:tag name="KSO_WM_UNIT_INDEX" val="1_1_1"/>
  <p:tag name="KSO_WM_UNIT_ID" val="259*l_h_a*1_1_1"/>
  <p:tag name="KSO_WM_UNIT_CLEAR" val="1"/>
  <p:tag name="KSO_WM_UNIT_LAYERLEVEL" val="1_1_1"/>
  <p:tag name="KSO_WM_UNIT_VALUE" val="5"/>
  <p:tag name="KSO_WM_UNIT_HIGHLIGHT" val="0"/>
  <p:tag name="KSO_WM_UNIT_COMPATIBLE" val="0"/>
  <p:tag name="KSO_WM_UNIT_PRESET_TEXT" val="EIUSMOD"/>
  <p:tag name="KSO_WM_BEAUTIFY_FLAG" val="#wm#"/>
  <p:tag name="KSO_WM_DIAGRAM_GROUP_CODE" val="l1-1"/>
  <p:tag name="KSO_WM_UNIT_TEXT_FILL_FORE_SCHEMECOLOR_INDEX" val="5"/>
  <p:tag name="KSO_WM_UNIT_TEXT_FILL_TYPE"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2431</Words>
  <Application>WPS 演示</Application>
  <PresentationFormat/>
  <Paragraphs>134</Paragraphs>
  <Slides>32</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3</vt:i4>
      </vt:variant>
      <vt:variant>
        <vt:lpstr>幻灯片标题</vt:lpstr>
      </vt:variant>
      <vt:variant>
        <vt:i4>32</vt:i4>
      </vt:variant>
    </vt:vector>
  </HeadingPairs>
  <TitlesOfParts>
    <vt:vector size="46" baseType="lpstr">
      <vt:lpstr>Arial</vt:lpstr>
      <vt:lpstr>宋体</vt:lpstr>
      <vt:lpstr>Wingdings</vt:lpstr>
      <vt:lpstr>微软雅黑</vt:lpstr>
      <vt:lpstr>Arial Unicode MS</vt:lpstr>
      <vt:lpstr>Calibri</vt:lpstr>
      <vt:lpstr>楷体</vt:lpstr>
      <vt:lpstr>仿宋</vt:lpstr>
      <vt:lpstr>微软雅黑 Light</vt:lpstr>
      <vt:lpstr>黑体</vt:lpstr>
      <vt:lpstr>默认设计模板</vt:lpstr>
      <vt:lpstr>Package</vt:lpstr>
      <vt:lpstr>Equation.KSEE3</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思考：校园欺凌对被欺凌者会产生怎样的                    影响？</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connie</dc:creator>
  <cp:lastModifiedBy>徐涛</cp:lastModifiedBy>
  <cp:revision>17</cp:revision>
  <dcterms:created xsi:type="dcterms:W3CDTF">2019-04-25T12:39:00Z</dcterms:created>
  <dcterms:modified xsi:type="dcterms:W3CDTF">2019-04-29T14:41:18Z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2052-11.1.0.8661</vt:lpwstr>
  </property>
</Properties>
</file>