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76" r:id="rId6"/>
    <p:sldId id="298" r:id="rId7"/>
    <p:sldId id="285" r:id="rId8"/>
    <p:sldId id="284" r:id="rId9"/>
    <p:sldId id="278" r:id="rId10"/>
    <p:sldId id="280" r:id="rId11"/>
    <p:sldId id="279" r:id="rId12"/>
    <p:sldId id="282" r:id="rId13"/>
    <p:sldId id="263" r:id="rId14"/>
    <p:sldId id="293" r:id="rId15"/>
    <p:sldId id="294" r:id="rId16"/>
    <p:sldId id="266" r:id="rId17"/>
    <p:sldId id="295" r:id="rId18"/>
    <p:sldId id="291" r:id="rId19"/>
    <p:sldId id="299" r:id="rId20"/>
    <p:sldId id="270" r:id="rId21"/>
    <p:sldId id="271" r:id="rId22"/>
    <p:sldId id="269" r:id="rId23"/>
    <p:sldId id="273" r:id="rId24"/>
    <p:sldId id="274" r:id="rId25"/>
    <p:sldId id="292" r:id="rId26"/>
    <p:sldId id="301" r:id="rId27"/>
    <p:sldId id="286" r:id="rId28"/>
    <p:sldId id="287" r:id="rId29"/>
    <p:sldId id="289" r:id="rId30"/>
    <p:sldId id="290" r:id="rId31"/>
    <p:sldId id="288" r:id="rId32"/>
    <p:sldId id="256" r:id="rId33"/>
    <p:sldId id="275" r:id="rId34"/>
    <p:sldId id="265" r:id="rId35"/>
    <p:sldId id="272" r:id="rId36"/>
    <p:sldId id="264" r:id="rId37"/>
    <p:sldId id="300" r:id="rId38"/>
    <p:sldId id="281" r:id="rId39"/>
    <p:sldId id="296" r:id="rId40"/>
    <p:sldId id="277" r:id="rId41"/>
    <p:sldId id="297" r:id="rId42"/>
    <p:sldId id="267" r:id="rId43"/>
    <p:sldId id="268" r:id="rId44"/>
    <p:sldId id="258" r:id="rId45"/>
    <p:sldId id="283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730C8-EBAE-4726-A239-FA741A79B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E7F804-8E2A-42D6-B257-EF810BC29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11EA81-44A0-4349-8AB5-616886C0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752AAE-33B3-474E-8B67-1AFA19C1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E9108-80ED-4E6C-A743-7AA4CA84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5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EA77A-A3E9-4AC9-86EE-FD36CDDC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C62B71-B27B-43C9-9CB8-0735C95B8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8858E-526C-4D33-90C5-7B206A20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AB690A-5562-4153-A3A9-2311E759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A235C3-AC22-44FC-856B-371B7B67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43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11C3B7-05AF-46C0-9A4F-35476604E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61C038-C0D4-4F37-A7AC-9AF4CD9A3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4013C-32EB-4D22-B71D-21CB8A9F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16B34-B69D-4528-A409-1D348AE3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1BCFFE-5ADB-483B-A2CB-ADE129A3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74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F5517-C65B-4AF9-ADE4-F871337F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22C841-7B71-48D8-85A7-85D5B853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44AF7-EE9F-4669-A226-40EE12DE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65A5-AC20-47CD-B785-3B91380B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576BD2-1EA5-42F5-9E62-B7A1ED32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55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C5812-EA5C-43A7-AC59-4291850B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FB1189-AD38-4516-B0FA-9CB7F90C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EEDF1-C800-4F4A-AA38-8849FC54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D7C5E1-734C-47BA-8EA4-490F274E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4D84B-54BC-4901-A7E6-D68B14C9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04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0AE54B-F6BA-49D5-ADF8-A39F34D9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7F23B8-0481-4316-95C0-0A298E21E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DC8B6D-86CF-412B-A561-9522B88BE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2436F9-46C7-4B36-BFC9-9AFEC583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0A2F9-5071-4887-B918-50ED571D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0BEDF2-17DA-4180-9BA6-F7FA240E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24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51202-179B-4979-A4FA-06E4DA1A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D32589-9D57-4350-A719-8E9DAAC1D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EBD93D-2FF6-4D94-82D0-ACDB961EF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057CA3-0370-4745-A0F3-FF037D379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F6E6ED-5DEF-4499-AA48-8C9BAA61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E5BE48-DD73-40B6-ADB5-DAC72EE8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92FD30-A893-4EC3-A43F-6D3B6FC4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17E17A4-D2EA-4F04-90A3-311C39D8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5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A4055-7595-45F9-86E3-CE0DF974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E108E9-27AA-4F20-94BE-656809B9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428895-96AA-4051-A340-C270A37F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331B34-8BEE-486F-9284-6E7BD0B1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7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69CDCF3-6E31-44BA-8A86-D33D87F3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B9311F7-C3FD-4B8D-ABF5-779CEBBE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8925D8-6076-4365-8085-D5993C9E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6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4EF2BE-FE5E-4B6A-A90B-94A83051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D3C6E6-DCBC-4976-997F-A0B2DE432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1DDD7C-7C5D-40C9-833F-A96D260D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0321E5-06AD-4C13-9E11-32563D80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952898-8582-4CD7-A2E7-F7896124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176561-264C-48D3-9A6C-F7BC7269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C086D-E74B-4A5D-BEC4-E30FDD36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AEE476-3AC9-4F8E-9985-38592562A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6B33EA-EAE6-4B6E-9244-6ED826BA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20F28E-F63E-4421-A0AE-F154BBBC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EF0B10-4595-48A8-9DDE-CBCE4069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6F2E7-90F9-476C-9974-62B2289F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33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5255EBF-D68A-4940-B1F3-36F69480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555510-1090-43B5-AEAA-15192956B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FEC2EA-4DB9-407B-8B4A-DF378A773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F883-446E-437F-AFA4-5E012B79E63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ED48A6-E779-442C-B491-15C0310BC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B0EEA-C93B-483D-88D9-C7BC4189C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14DB-458A-43D4-9848-62F9C937A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50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E:\&#23567;&#26679;\&#20154;&#25945;&#29983;&#29289;&#24517;&#20462;&#19968;&#25945;&#24072;&#20070;\G34.T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7D065-DF3B-4558-9841-C40BCD2A2CE8}"/>
              </a:ext>
            </a:extLst>
          </p:cNvPr>
          <p:cNvSpPr txBox="1">
            <a:spLocks/>
          </p:cNvSpPr>
          <p:nvPr/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资料一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24AEDE-0871-4908-AAD2-CE04AEAC237E}"/>
              </a:ext>
            </a:extLst>
          </p:cNvPr>
          <p:cNvSpPr txBox="1">
            <a:spLocks/>
          </p:cNvSpPr>
          <p:nvPr/>
        </p:nvSpPr>
        <p:spPr>
          <a:xfrm>
            <a:off x="669882" y="1296000"/>
            <a:ext cx="10852237" cy="50413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科学家用显微注射器将一种叫做伊红的物质注入变形虫体内，伊红很快扩散到整个细胞，却不能逸出细胞。这说明了什么？</a:t>
            </a:r>
          </a:p>
        </p:txBody>
      </p:sp>
      <p:pic>
        <p:nvPicPr>
          <p:cNvPr id="4" name="Picture 8" descr="证明细胞膜存在的实验1">
            <a:extLst>
              <a:ext uri="{FF2B5EF4-FFF2-40B4-BE49-F238E27FC236}">
                <a16:creationId xmlns:a16="http://schemas.microsoft.com/office/drawing/2014/main" id="{8624B37C-A9F1-4716-A584-0FAF1561E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890" y="2982087"/>
            <a:ext cx="2859752" cy="23850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9" descr="http://jwc.jxnu.edu.cn/filepath/2008-1/29/29102247yiz4.bmp">
            <a:extLst>
              <a:ext uri="{FF2B5EF4-FFF2-40B4-BE49-F238E27FC236}">
                <a16:creationId xmlns:a16="http://schemas.microsoft.com/office/drawing/2014/main" id="{3B1F482B-EEE7-4124-9077-00E66B65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358" y="2982088"/>
            <a:ext cx="3323495" cy="23850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353AF1-9ADC-4EBB-B905-E26CCB403DF7}"/>
              </a:ext>
            </a:extLst>
          </p:cNvPr>
          <p:cNvSpPr txBox="1"/>
          <p:nvPr/>
        </p:nvSpPr>
        <p:spPr>
          <a:xfrm>
            <a:off x="234542" y="5583132"/>
            <a:ext cx="12071758" cy="62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细胞作为一个完整的系统，它有边界。动物细胞边界为细胞膜</a:t>
            </a:r>
          </a:p>
        </p:txBody>
      </p:sp>
    </p:spTree>
    <p:extLst>
      <p:ext uri="{BB962C8B-B14F-4D97-AF65-F5344CB8AC3E}">
        <p14:creationId xmlns:p14="http://schemas.microsoft.com/office/powerpoint/2010/main" val="19957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8CE5D91-89BC-4835-9C7D-F5D32116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601663"/>
            <a:ext cx="57594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膜接触传递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D2B0C726-C1F5-4D0B-9D3D-8FDC8289C597}"/>
              </a:ext>
            </a:extLst>
          </p:cNvPr>
          <p:cNvGrpSpPr>
            <a:grpSpLocks/>
          </p:cNvGrpSpPr>
          <p:nvPr/>
        </p:nvGrpSpPr>
        <p:grpSpPr bwMode="auto">
          <a:xfrm>
            <a:off x="2046288" y="1557337"/>
            <a:ext cx="8208962" cy="3743325"/>
            <a:chOff x="431" y="1117"/>
            <a:chExt cx="5171" cy="2358"/>
          </a:xfrm>
        </p:grpSpPr>
        <p:pic>
          <p:nvPicPr>
            <p:cNvPr id="4" name="Picture 10" descr="Fig_15">
              <a:extLst>
                <a:ext uri="{FF2B5EF4-FFF2-40B4-BE49-F238E27FC236}">
                  <a16:creationId xmlns:a16="http://schemas.microsoft.com/office/drawing/2014/main" id="{31A5817A-2B87-46F1-8327-0D4F22209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" t="16196" r="2486" b="4570"/>
            <a:stretch>
              <a:fillRect/>
            </a:stretch>
          </p:blipFill>
          <p:spPr bwMode="auto">
            <a:xfrm>
              <a:off x="431" y="1117"/>
              <a:ext cx="5171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F1D8633D-F98D-4EBC-869B-64430D357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1211"/>
              <a:ext cx="177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发出信号的细胞</a:t>
              </a: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C7E4C5FE-2755-41A4-AC30-3CD35C55E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" y="1259"/>
              <a:ext cx="177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       </a:t>
              </a:r>
              <a:r>
                <a:rPr lang="zh-CN" altLang="en-US" sz="2800" b="1">
                  <a:latin typeface="Times New Roman" panose="02020603050405020304" pitchFamily="18" charset="0"/>
                </a:rPr>
                <a:t>靶细胞</a:t>
              </a: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3DB51719-E99C-415B-92BF-A67F8EE49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" y="2651"/>
              <a:ext cx="2304" cy="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  </a:t>
              </a:r>
              <a:r>
                <a:rPr lang="zh-CN" altLang="en-US" sz="2800" b="1">
                  <a:latin typeface="Times New Roman" panose="02020603050405020304" pitchFamily="18" charset="0"/>
                </a:rPr>
                <a:t>与膜结合的信号分子</a:t>
              </a:r>
            </a:p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Text Box 16">
            <a:extLst>
              <a:ext uri="{FF2B5EF4-FFF2-40B4-BE49-F238E27FC236}">
                <a16:creationId xmlns:a16="http://schemas.microsoft.com/office/drawing/2014/main" id="{0451E2C2-B636-434D-B1DC-A2C71E535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992687"/>
            <a:ext cx="854158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相邻两个细胞的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细胞膜接触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，信息从一个细胞传递给另一个细胞。</a:t>
            </a:r>
          </a:p>
        </p:txBody>
      </p:sp>
    </p:spTree>
    <p:extLst>
      <p:ext uri="{BB962C8B-B14F-4D97-AF65-F5344CB8AC3E}">
        <p14:creationId xmlns:p14="http://schemas.microsoft.com/office/powerpoint/2010/main" val="35640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E1E3422-8B28-484C-83E8-69CB5F22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1962150"/>
            <a:ext cx="30480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相邻两个细胞之间形成通道，携带信息的物质通过通道进入另一个细胞。例如，高等植物细胞之间通过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胞间连丝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相互连接，也有信息交流的作用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32B7D2-6EA3-41DE-AADD-4E9DE105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431800"/>
            <a:ext cx="5111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通道传递</a:t>
            </a:r>
          </a:p>
        </p:txBody>
      </p:sp>
      <p:pic>
        <p:nvPicPr>
          <p:cNvPr id="4" name="Picture 5" descr="1106">
            <a:extLst>
              <a:ext uri="{FF2B5EF4-FFF2-40B4-BE49-F238E27FC236}">
                <a16:creationId xmlns:a16="http://schemas.microsoft.com/office/drawing/2014/main" id="{B72F6CA7-D989-4398-9423-BA1D537FB49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817688"/>
            <a:ext cx="4210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91FC313-9158-4628-A73E-6C3599EEB17C}"/>
              </a:ext>
            </a:extLst>
          </p:cNvPr>
          <p:cNvSpPr txBox="1">
            <a:spLocks noChangeArrowheads="1"/>
          </p:cNvSpPr>
          <p:nvPr/>
        </p:nvSpPr>
        <p:spPr>
          <a:xfrm>
            <a:off x="1773238" y="2379799"/>
            <a:ext cx="9950448" cy="2962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1 </a:t>
            </a: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将细胞与外界环境分隔开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4000" b="1" dirty="0">
              <a:solidFill>
                <a:srgbClr val="00009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2 </a:t>
            </a: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控制物质进出细胞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       相对性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3600" b="1" dirty="0">
              <a:solidFill>
                <a:srgbClr val="02020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3 </a:t>
            </a: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进行细胞间的信息交流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353B5327-C3AB-4B44-8848-8446C4E7E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49" y="4114800"/>
            <a:ext cx="99332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BE13A3B-6577-41BB-97E0-D19DA691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49" y="3860800"/>
            <a:ext cx="3476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srgbClr val="FF0000"/>
                </a:solidFill>
                <a:latin typeface="Verdana" panose="020B0604030504040204" pitchFamily="34" charset="0"/>
              </a:rPr>
              <a:t>选择透过性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9063223-E3EF-4F75-BFD2-BA7690FF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274" y="948590"/>
            <a:ext cx="9761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dirty="0">
                <a:solidFill>
                  <a:srgbClr val="993300"/>
                </a:solidFill>
                <a:ea typeface="华文行楷" panose="02010800040101010101" pitchFamily="2" charset="-122"/>
              </a:rPr>
              <a:t>三、</a:t>
            </a:r>
            <a:r>
              <a:rPr lang="zh-CN" altLang="en-US" sz="4800" dirty="0">
                <a:solidFill>
                  <a:srgbClr val="993300"/>
                </a:solidFill>
                <a:ea typeface="华文行楷" panose="02010800040101010101" pitchFamily="2" charset="-122"/>
                <a:sym typeface="宋体" panose="02010600030101010101" pitchFamily="2" charset="-122"/>
              </a:rPr>
              <a:t>细胞膜的功能 </a:t>
            </a:r>
            <a:endParaRPr lang="zh-CN" altLang="en-US" sz="4800" dirty="0">
              <a:solidFill>
                <a:srgbClr val="993300"/>
              </a:solidFill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09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404359EB-61D2-4D05-8762-77F5CA69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938" y="2286727"/>
            <a:ext cx="8352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dirty="0">
                <a:solidFill>
                  <a:srgbClr val="993300"/>
                </a:solidFill>
                <a:ea typeface="华文行楷" panose="02010800040101010101" pitchFamily="2" charset="-122"/>
              </a:rPr>
              <a:t>二、</a:t>
            </a:r>
            <a:r>
              <a:rPr lang="zh-CN" altLang="en-US" sz="4800" dirty="0">
                <a:solidFill>
                  <a:srgbClr val="993300"/>
                </a:solidFill>
                <a:ea typeface="华文行楷" panose="02010800040101010101" pitchFamily="2" charset="-122"/>
                <a:sym typeface="宋体" panose="02010600030101010101" pitchFamily="2" charset="-122"/>
              </a:rPr>
              <a:t>探究制备细胞膜的方法</a:t>
            </a:r>
            <a:endParaRPr lang="zh-CN" altLang="en-US" sz="4800" dirty="0">
              <a:solidFill>
                <a:srgbClr val="993300"/>
              </a:solidFill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8260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_38161">
            <a:extLst>
              <a:ext uri="{FF2B5EF4-FFF2-40B4-BE49-F238E27FC236}">
                <a16:creationId xmlns:a16="http://schemas.microsoft.com/office/drawing/2014/main" id="{90E6183A-4E1C-4884-9197-B6E4993C8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8" y="3206621"/>
            <a:ext cx="3354403" cy="23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2B541DBC-1ADD-4A7D-84DF-0A074487226A}"/>
              </a:ext>
            </a:extLst>
          </p:cNvPr>
          <p:cNvSpPr txBox="1"/>
          <p:nvPr/>
        </p:nvSpPr>
        <p:spPr>
          <a:xfrm>
            <a:off x="1085619" y="6010731"/>
            <a:ext cx="26981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人口腔上皮细胞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62D246-3E3B-477D-BB19-56F4EA7C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25" y="3206621"/>
            <a:ext cx="3024030" cy="23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CB081C78-6C25-45F7-ABF2-FB66EBF91018}"/>
              </a:ext>
            </a:extLst>
          </p:cNvPr>
          <p:cNvSpPr txBox="1"/>
          <p:nvPr/>
        </p:nvSpPr>
        <p:spPr>
          <a:xfrm>
            <a:off x="9271218" y="5962848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肌肉细胞</a:t>
            </a:r>
          </a:p>
        </p:txBody>
      </p:sp>
      <p:pic>
        <p:nvPicPr>
          <p:cNvPr id="10" name="Picture 6" descr="神经细胞">
            <a:extLst>
              <a:ext uri="{FF2B5EF4-FFF2-40B4-BE49-F238E27FC236}">
                <a16:creationId xmlns:a16="http://schemas.microsoft.com/office/drawing/2014/main" id="{12CF2133-EAE8-46B2-985B-8FA316FA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08" y="2946201"/>
            <a:ext cx="3095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F122A229-6C7C-4937-ADC4-41DBA8BB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345" y="5827514"/>
            <a:ext cx="24368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4000" b="1" dirty="0"/>
              <a:t>神经细胞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51504B7-4CFD-47FE-AA19-A03444E6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3"/>
          <a:stretch>
            <a:fillRect/>
          </a:stretch>
        </p:blipFill>
        <p:spPr bwMode="auto">
          <a:xfrm>
            <a:off x="697981" y="209739"/>
            <a:ext cx="2600325" cy="27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24BCE366-086D-453B-90E0-D291C3276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594" y="1113118"/>
            <a:ext cx="5794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r>
              <a:rPr lang="zh-CN" altLang="zh-HK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植物细胞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9880727D-6796-4403-8658-6322FD743F07}"/>
              </a:ext>
            </a:extLst>
          </p:cNvPr>
          <p:cNvGrpSpPr>
            <a:grpSpLocks/>
          </p:cNvGrpSpPr>
          <p:nvPr/>
        </p:nvGrpSpPr>
        <p:grpSpPr bwMode="auto">
          <a:xfrm>
            <a:off x="4381500" y="388807"/>
            <a:ext cx="4732734" cy="2708276"/>
            <a:chOff x="0" y="0"/>
            <a:chExt cx="5190974" cy="3085438"/>
          </a:xfrm>
        </p:grpSpPr>
        <p:pic>
          <p:nvPicPr>
            <p:cNvPr id="15" name="Picture 2" descr="6721t02-023">
              <a:extLst>
                <a:ext uri="{FF2B5EF4-FFF2-40B4-BE49-F238E27FC236}">
                  <a16:creationId xmlns:a16="http://schemas.microsoft.com/office/drawing/2014/main" id="{CB430C1C-4A2A-438E-ABE4-79DCEEB96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" t="8524" r="4848" b="3738"/>
            <a:stretch>
              <a:fillRect/>
            </a:stretch>
          </p:blipFill>
          <p:spPr bwMode="auto">
            <a:xfrm>
              <a:off x="0" y="0"/>
              <a:ext cx="4868154" cy="294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椭圆 1">
              <a:extLst>
                <a:ext uri="{FF2B5EF4-FFF2-40B4-BE49-F238E27FC236}">
                  <a16:creationId xmlns:a16="http://schemas.microsoft.com/office/drawing/2014/main" id="{24C21BB9-62E4-40D4-819D-568CB860B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741" y="2725755"/>
              <a:ext cx="761233" cy="35968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entury Schoolbook" panose="02040604050505020304" pitchFamily="18" charset="0"/>
              </a:endParaRPr>
            </a:p>
          </p:txBody>
        </p:sp>
      </p:grpSp>
      <p:pic>
        <p:nvPicPr>
          <p:cNvPr id="17" name="Picture 11" descr="2-1[1]">
            <a:extLst>
              <a:ext uri="{FF2B5EF4-FFF2-40B4-BE49-F238E27FC236}">
                <a16:creationId xmlns:a16="http://schemas.microsoft.com/office/drawing/2014/main" id="{1B024D8E-8735-4251-97BB-4C1C6C52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33" b="25436"/>
          <a:stretch>
            <a:fillRect/>
          </a:stretch>
        </p:blipFill>
        <p:spPr bwMode="auto">
          <a:xfrm>
            <a:off x="9284219" y="371819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:a16="http://schemas.microsoft.com/office/drawing/2014/main" id="{34836510-1826-46DF-92CD-459A3B53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014" y="2196592"/>
            <a:ext cx="219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/>
              <a:t>红细胞</a:t>
            </a:r>
          </a:p>
        </p:txBody>
      </p:sp>
    </p:spTree>
    <p:extLst>
      <p:ext uri="{BB962C8B-B14F-4D97-AF65-F5344CB8AC3E}">
        <p14:creationId xmlns:p14="http://schemas.microsoft.com/office/powerpoint/2010/main" val="150877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106AFD8-DA6F-4CEC-BEB4-AF3BD51C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49" y="1392008"/>
            <a:ext cx="5040312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哺乳动物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成熟</a:t>
            </a:r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的红细胞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10EEAD3-BF3B-488A-81AE-E55C36AA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2" y="2397948"/>
            <a:ext cx="8359776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u="sng" dirty="0">
                <a:solidFill>
                  <a:srgbClr val="0D0D0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原因：</a:t>
            </a:r>
          </a:p>
          <a:p>
            <a:r>
              <a:rPr lang="zh-CN" altLang="en-US" sz="3200" b="1" dirty="0">
                <a:solidFill>
                  <a:srgbClr val="0D0D0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①无细胞壁。   </a:t>
            </a:r>
          </a:p>
          <a:p>
            <a:r>
              <a:rPr lang="zh-CN" altLang="en-US" sz="3200" b="1" dirty="0">
                <a:solidFill>
                  <a:srgbClr val="0D0D0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②无细胞核和众多的细胞器，易制得纯净的细胞膜；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8E87AE1-7C37-44BA-925B-19FF2529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7" y="648977"/>
            <a:ext cx="1452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dirty="0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取材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8B8874-C098-435E-839F-D1423BC2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497" y="4681297"/>
            <a:ext cx="8794750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3366FF"/>
                </a:solidFill>
                <a:ea typeface="仿宋_GB2312" pitchFamily="49" charset="-122"/>
              </a:rPr>
              <a:t>取材是取哺乳动物的成熟红细胞，而不能取鸡血细胞，因为鸡血细胞含有细胞核及多种细胞器。</a:t>
            </a:r>
          </a:p>
        </p:txBody>
      </p:sp>
      <p:pic>
        <p:nvPicPr>
          <p:cNvPr id="8" name="Picture 11" descr="2-1[1]">
            <a:extLst>
              <a:ext uri="{FF2B5EF4-FFF2-40B4-BE49-F238E27FC236}">
                <a16:creationId xmlns:a16="http://schemas.microsoft.com/office/drawing/2014/main" id="{7382A3AE-A3B9-4E8A-8C91-83AF8CBE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33" b="25436"/>
          <a:stretch>
            <a:fillRect/>
          </a:stretch>
        </p:blipFill>
        <p:spPr bwMode="auto">
          <a:xfrm>
            <a:off x="9263347" y="323077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3F305FE8-606E-450D-9447-A51115AEB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757" y="2176702"/>
            <a:ext cx="219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/>
              <a:t>红细胞</a:t>
            </a:r>
          </a:p>
        </p:txBody>
      </p:sp>
    </p:spTree>
    <p:extLst>
      <p:ext uri="{BB962C8B-B14F-4D97-AF65-F5344CB8AC3E}">
        <p14:creationId xmlns:p14="http://schemas.microsoft.com/office/powerpoint/2010/main" val="866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DDA43D52-0DE1-46B2-AB9A-A0C8A7CA5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1568450"/>
            <a:ext cx="2879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Tahoma" panose="020B0604030504040204" pitchFamily="34" charset="0"/>
              </a:rPr>
              <a:t>① 选材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9EE1ABC-D37C-4DD7-84E4-6A6CF8FF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2453482"/>
            <a:ext cx="331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Tahoma" panose="020B0604030504040204" pitchFamily="34" charset="0"/>
              </a:rPr>
              <a:t>② 方法原理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EEDFE4D9-0C5C-4A76-8653-72449DD2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68" y="4763137"/>
            <a:ext cx="6789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CC"/>
                </a:solidFill>
                <a:latin typeface="华文隶书" pitchFamily="2" charset="-122"/>
                <a:ea typeface="黑体" panose="02010609060101010101" pitchFamily="49" charset="-122"/>
              </a:rPr>
              <a:t>⒉用镊子把细胞膜剥下来，可以吗？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5CA545A-0217-492F-A726-6AA9BD4DA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68" y="5717808"/>
            <a:ext cx="3843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CC"/>
                </a:solidFill>
                <a:latin typeface="华文隶书" pitchFamily="2" charset="-122"/>
                <a:ea typeface="黑体" panose="02010609060101010101" pitchFamily="49" charset="-122"/>
              </a:rPr>
              <a:t>⒊可用什么办法？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87128DF-6CDB-42D3-9354-52AE720D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68" y="3315623"/>
            <a:ext cx="6404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0000CC"/>
                </a:solidFill>
                <a:latin typeface="华文隶书" pitchFamily="2" charset="-122"/>
                <a:ea typeface="黑体" panose="02010609060101010101" pitchFamily="49" charset="-122"/>
              </a:rPr>
              <a:t>⒈用针扎破红细胞，让细胞内物质流出来而得细胞膜，可以吗？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C860F8EB-900D-4241-AF82-AC11C983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1568450"/>
            <a:ext cx="4586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ea typeface="华文新魏" panose="02010800040101010101" pitchFamily="2" charset="-122"/>
              </a:rPr>
              <a:t>哺乳动物成熟红细胞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FA1E2073-58AB-443F-8747-66375103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550069"/>
            <a:ext cx="7488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993300"/>
                </a:solidFill>
                <a:ea typeface="华文行楷" panose="02010800040101010101" pitchFamily="2" charset="-122"/>
              </a:rPr>
              <a:t>二、</a:t>
            </a:r>
            <a:r>
              <a:rPr lang="zh-CN" altLang="en-US" sz="4000" dirty="0">
                <a:solidFill>
                  <a:srgbClr val="993300"/>
                </a:solidFill>
                <a:ea typeface="华文行楷" panose="02010800040101010101" pitchFamily="2" charset="-122"/>
                <a:sym typeface="宋体" panose="02010600030101010101" pitchFamily="2" charset="-122"/>
              </a:rPr>
              <a:t>探究制备细胞膜的方法</a:t>
            </a:r>
            <a:endParaRPr lang="zh-CN" altLang="en-US" sz="4000" dirty="0">
              <a:solidFill>
                <a:srgbClr val="993300"/>
              </a:solidFill>
              <a:ea typeface="华文行楷" panose="02010800040101010101" pitchFamily="2" charset="-122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772C3D52-0646-4EE3-A5F2-C406B113D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2492486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ea typeface="华文新魏" panose="02010800040101010101" pitchFamily="2" charset="-122"/>
              </a:rPr>
              <a:t>红细胞吸水胀破</a:t>
            </a:r>
          </a:p>
        </p:txBody>
      </p:sp>
      <p:pic>
        <p:nvPicPr>
          <p:cNvPr id="17" name="Picture 9" descr="200711611812">
            <a:extLst>
              <a:ext uri="{FF2B5EF4-FFF2-40B4-BE49-F238E27FC236}">
                <a16:creationId xmlns:a16="http://schemas.microsoft.com/office/drawing/2014/main" id="{BF7D8D81-659B-4457-990C-9E1BBE8F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18" y="3177821"/>
            <a:ext cx="42418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F9B393-A8EB-43C4-942B-CC5C28E0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t="81108"/>
          <a:stretch>
            <a:fillRect/>
          </a:stretch>
        </p:blipFill>
        <p:spPr bwMode="auto">
          <a:xfrm>
            <a:off x="3394075" y="5046662"/>
            <a:ext cx="7523162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FBFFF33-4E6D-470F-9990-364AF42D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70"/>
          <a:stretch>
            <a:fillRect/>
          </a:stretch>
        </p:blipFill>
        <p:spPr bwMode="auto">
          <a:xfrm>
            <a:off x="1736725" y="1228725"/>
            <a:ext cx="15128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7708BE4-CA3F-4593-9184-4DC9E251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44200" b="84309"/>
          <a:stretch>
            <a:fillRect/>
          </a:stretch>
        </p:blipFill>
        <p:spPr bwMode="auto">
          <a:xfrm>
            <a:off x="3538538" y="1157288"/>
            <a:ext cx="3024187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09AB3D0-D36B-43FB-AF17-9F62C586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t="36632" b="51601"/>
          <a:stretch>
            <a:fillRect/>
          </a:stretch>
        </p:blipFill>
        <p:spPr bwMode="auto">
          <a:xfrm>
            <a:off x="3249613" y="2974976"/>
            <a:ext cx="7272338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80A51A75-B0E0-40AA-A76D-37951622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325" y="3109120"/>
            <a:ext cx="1344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增大　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59E4DD-334E-4721-9CBF-44DEE538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5046662"/>
            <a:ext cx="2416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内容物流出　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D3989A2-CB1D-4112-97FE-46FD76050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09576"/>
            <a:ext cx="10369550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00"/>
                </a:solidFill>
              </a:rPr>
              <a:t>实验原理：哺乳动物成熟的红细胞吸水胀破。</a:t>
            </a:r>
          </a:p>
        </p:txBody>
      </p:sp>
    </p:spTree>
    <p:extLst>
      <p:ext uri="{BB962C8B-B14F-4D97-AF65-F5344CB8AC3E}">
        <p14:creationId xmlns:p14="http://schemas.microsoft.com/office/powerpoint/2010/main" val="38178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79B0DC-A6D7-46B3-A2F5-A8CCF969223F}"/>
              </a:ext>
            </a:extLst>
          </p:cNvPr>
          <p:cNvSpPr txBox="1">
            <a:spLocks noChangeArrowheads="1"/>
          </p:cNvSpPr>
          <p:nvPr/>
        </p:nvSpPr>
        <p:spPr>
          <a:xfrm>
            <a:off x="2028825" y="369888"/>
            <a:ext cx="7467600" cy="1143000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200">
                <a:solidFill>
                  <a:srgbClr val="8703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1" charset="-122"/>
              </a:rPr>
              <a:t>高倍镜下获取细胞膜</a:t>
            </a:r>
          </a:p>
        </p:txBody>
      </p:sp>
      <p:pic>
        <p:nvPicPr>
          <p:cNvPr id="3" name="Picture 4" descr="pic_233943">
            <a:extLst>
              <a:ext uri="{FF2B5EF4-FFF2-40B4-BE49-F238E27FC236}">
                <a16:creationId xmlns:a16="http://schemas.microsoft.com/office/drawing/2014/main" id="{452F6D3C-3C17-4CED-AE84-14AE6AFF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/>
          <a:stretch>
            <a:fillRect/>
          </a:stretch>
        </p:blipFill>
        <p:spPr>
          <a:xfrm>
            <a:off x="5803901" y="1795462"/>
            <a:ext cx="4213225" cy="3990975"/>
          </a:xfrm>
          <a:prstGeom prst="rect">
            <a:avLst/>
          </a:prstGeom>
        </p:spPr>
      </p:pic>
      <p:pic>
        <p:nvPicPr>
          <p:cNvPr id="4" name="Picture 5" descr="pic_233942">
            <a:extLst>
              <a:ext uri="{FF2B5EF4-FFF2-40B4-BE49-F238E27FC236}">
                <a16:creationId xmlns:a16="http://schemas.microsoft.com/office/drawing/2014/main" id="{17D9701C-9505-4026-B7BD-9A485488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/>
          <a:stretch>
            <a:fillRect/>
          </a:stretch>
        </p:blipFill>
        <p:spPr bwMode="auto">
          <a:xfrm>
            <a:off x="1812925" y="1802606"/>
            <a:ext cx="4044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8EADA5D-E2B5-4C20-B52B-4D3BBAA41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037138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人正常红细胞的光镜照片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051090E-7EAB-482A-B764-3210A0F3E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5037138"/>
            <a:ext cx="445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人部分红细胞已涨破的光镜照片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4E9C4703-F406-4930-881C-779F91B4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811588"/>
            <a:ext cx="1943100" cy="288925"/>
          </a:xfrm>
          <a:prstGeom prst="rightArrow">
            <a:avLst>
              <a:gd name="adj1" fmla="val 50000"/>
              <a:gd name="adj2" fmla="val 1681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53FA7CD2-3F13-47E7-86B6-96F80C834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330835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结果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00F6D897-5BCF-4ECB-9B00-97AC1D99E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5839619"/>
            <a:ext cx="7404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ahoma" panose="020B0604030504040204" pitchFamily="34" charset="0"/>
              </a:rPr>
              <a:t>置于清水中，红细胞吸水破裂流出细胞内容物，</a:t>
            </a:r>
          </a:p>
          <a:p>
            <a:pPr eaLnBrk="1" hangingPunct="1"/>
            <a:r>
              <a:rPr lang="zh-CN" altLang="en-US" sz="2800" b="1" dirty="0">
                <a:latin typeface="Tahoma" panose="020B0604030504040204" pitchFamily="34" charset="0"/>
              </a:rPr>
              <a:t>剩余细胞膜，称</a:t>
            </a:r>
            <a:r>
              <a:rPr lang="zh-CN" altLang="en-US" sz="2800" b="1" dirty="0"/>
              <a:t>“</a:t>
            </a:r>
            <a:r>
              <a:rPr lang="zh-CN" altLang="en-US" sz="2800" b="1" dirty="0">
                <a:latin typeface="Tahoma" panose="020B0604030504040204" pitchFamily="34" charset="0"/>
              </a:rPr>
              <a:t>血影</a:t>
            </a:r>
            <a:r>
              <a:rPr lang="zh-CN" altLang="en-US" sz="2800" b="1" dirty="0"/>
              <a:t>”</a:t>
            </a:r>
            <a:endParaRPr lang="zh-CN" altLang="en-US" sz="2800" b="1" dirty="0">
              <a:latin typeface="Tahoma" panose="020B0604030504040204" pitchFamily="34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5067A1F-1386-456E-8DB5-24195DE7B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3668713"/>
            <a:ext cx="431800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5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EC562E4-01DE-45B8-AB85-A1A7252F2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863" y="696496"/>
            <a:ext cx="960280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思考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如何从混合液中分离出纯度较高的细胞膜？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2D37763-E9D7-4D5A-99B7-738060F8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749" y="2851484"/>
            <a:ext cx="8919411" cy="255454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细胞破裂后细胞内物质流出，细胞膜和细胞质中的其他结构质量不一样，可以采用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不同转速离心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的方法将细胞膜与其他物质分开，得到较纯的细胞膜。</a:t>
            </a:r>
            <a:endParaRPr kumimoji="1" lang="zh-CN" altLang="en-US" sz="40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7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>
            <a:extLst>
              <a:ext uri="{FF2B5EF4-FFF2-40B4-BE49-F238E27FC236}">
                <a16:creationId xmlns:a16="http://schemas.microsoft.com/office/drawing/2014/main" id="{746E1592-7A15-46FB-8A54-D4A5E05B8B62}"/>
              </a:ext>
            </a:extLst>
          </p:cNvPr>
          <p:cNvGrpSpPr/>
          <p:nvPr/>
        </p:nvGrpSpPr>
        <p:grpSpPr>
          <a:xfrm>
            <a:off x="7315200" y="252248"/>
            <a:ext cx="4047021" cy="4175373"/>
            <a:chOff x="3660" y="2024"/>
            <a:chExt cx="2100" cy="2617"/>
          </a:xfrm>
        </p:grpSpPr>
        <p:pic>
          <p:nvPicPr>
            <p:cNvPr id="4" name="Picture 7" descr="2-2">
              <a:extLst>
                <a:ext uri="{FF2B5EF4-FFF2-40B4-BE49-F238E27FC236}">
                  <a16:creationId xmlns:a16="http://schemas.microsoft.com/office/drawing/2014/main" id="{3254348A-DFE9-4D5C-91DB-27BE67CAB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684"/>
            <a:stretch>
              <a:fillRect/>
            </a:stretch>
          </p:blipFill>
          <p:spPr>
            <a:xfrm>
              <a:off x="3660" y="2024"/>
              <a:ext cx="2100" cy="20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CF0726C1-4FD2-4D2C-92D8-0C9E96B9B48E}"/>
                </a:ext>
              </a:extLst>
            </p:cNvPr>
            <p:cNvSpPr txBox="1"/>
            <p:nvPr/>
          </p:nvSpPr>
          <p:spPr>
            <a:xfrm>
              <a:off x="4098" y="4206"/>
              <a:ext cx="1347" cy="4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208397" tIns="104198" rIns="208397" bIns="104198">
              <a:spAutoFit/>
            </a:bodyPr>
            <a:lstStyle/>
            <a:p>
              <a:pPr lvl="0" defTabSz="1564005" eaLnBrk="1" hangingPunct="1">
                <a:spcBef>
                  <a:spcPct val="50000"/>
                </a:spcBef>
              </a:pPr>
              <a:r>
                <a:rPr lang="zh-CN" altLang="en-US" sz="3600" b="1" dirty="0">
                  <a:latin typeface="Arial" panose="020B0604020202020204" pitchFamily="34" charset="0"/>
                  <a:ea typeface="宋体" panose="02010600030101010101" pitchFamily="2" charset="-122"/>
                </a:rPr>
                <a:t>动物细胞</a:t>
              </a:r>
            </a:p>
          </p:txBody>
        </p:sp>
      </p:grpSp>
      <p:grpSp>
        <p:nvGrpSpPr>
          <p:cNvPr id="6" name="Group 13">
            <a:extLst>
              <a:ext uri="{FF2B5EF4-FFF2-40B4-BE49-F238E27FC236}">
                <a16:creationId xmlns:a16="http://schemas.microsoft.com/office/drawing/2014/main" id="{EC8A163B-D168-4316-8C88-ED6F936AE342}"/>
              </a:ext>
            </a:extLst>
          </p:cNvPr>
          <p:cNvGrpSpPr/>
          <p:nvPr/>
        </p:nvGrpSpPr>
        <p:grpSpPr>
          <a:xfrm>
            <a:off x="829779" y="162539"/>
            <a:ext cx="3742221" cy="3571048"/>
            <a:chOff x="3424" y="246"/>
            <a:chExt cx="2208" cy="2427"/>
          </a:xfrm>
        </p:grpSpPr>
        <p:pic>
          <p:nvPicPr>
            <p:cNvPr id="7" name="Picture 9" descr="pic_38108">
              <a:extLst>
                <a:ext uri="{FF2B5EF4-FFF2-40B4-BE49-F238E27FC236}">
                  <a16:creationId xmlns:a16="http://schemas.microsoft.com/office/drawing/2014/main" id="{4ACAEA08-FB0C-4330-8DDD-7C42D7C9E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12000" contrast="30000"/>
            </a:blip>
            <a:srcRect t="5008" b="3368"/>
            <a:stretch>
              <a:fillRect/>
            </a:stretch>
          </p:blipFill>
          <p:spPr>
            <a:xfrm>
              <a:off x="3424" y="246"/>
              <a:ext cx="2208" cy="16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E1AE5A93-671D-4591-895E-654D0C854A2D}"/>
                </a:ext>
              </a:extLst>
            </p:cNvPr>
            <p:cNvSpPr txBox="1"/>
            <p:nvPr/>
          </p:nvSpPr>
          <p:spPr>
            <a:xfrm>
              <a:off x="3609" y="2101"/>
              <a:ext cx="1696" cy="5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208397" tIns="104198" rIns="208397" bIns="104198">
              <a:spAutoFit/>
            </a:bodyPr>
            <a:lstStyle/>
            <a:p>
              <a:pPr lvl="0" defTabSz="1564005" eaLnBrk="1" hangingPunct="1">
                <a:spcBef>
                  <a:spcPct val="50000"/>
                </a:spcBef>
              </a:pPr>
              <a:r>
                <a:rPr lang="zh-CN" altLang="en-US" sz="3600" b="1" dirty="0">
                  <a:latin typeface="Arial" panose="020B0604020202020204" pitchFamily="34" charset="0"/>
                  <a:ea typeface="宋体" panose="02010600030101010101" pitchFamily="2" charset="-122"/>
                </a:rPr>
                <a:t>植物细胞</a:t>
              </a:r>
            </a:p>
          </p:txBody>
        </p:sp>
      </p:grpSp>
      <p:pic>
        <p:nvPicPr>
          <p:cNvPr id="9" name="Picture 6" descr="6721t02-023">
            <a:extLst>
              <a:ext uri="{FF2B5EF4-FFF2-40B4-BE49-F238E27FC236}">
                <a16:creationId xmlns:a16="http://schemas.microsoft.com/office/drawing/2014/main" id="{5197387B-4776-4E93-AF33-37AA45EC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0084" y="3522144"/>
            <a:ext cx="4966637" cy="311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7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4273">
            <a:extLst>
              <a:ext uri="{FF2B5EF4-FFF2-40B4-BE49-F238E27FC236}">
                <a16:creationId xmlns:a16="http://schemas.microsoft.com/office/drawing/2014/main" id="{6B176D2A-6A93-4C90-A32D-1747027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546099"/>
            <a:ext cx="85693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b="1" dirty="0">
                <a:ea typeface="楷体_GB2312" pitchFamily="49" charset="-122"/>
              </a:rPr>
              <a:t>        细胞破裂后细胞内物质流出，细胞膜和细胞质中的其他结构</a:t>
            </a:r>
            <a:r>
              <a:rPr lang="zh-CN" altLang="en-US" sz="3200" b="1" dirty="0">
                <a:solidFill>
                  <a:schemeClr val="accent2"/>
                </a:solidFill>
                <a:ea typeface="楷体_GB2312" pitchFamily="49" charset="-122"/>
              </a:rPr>
              <a:t>质量不一样</a:t>
            </a:r>
            <a:r>
              <a:rPr lang="zh-CN" altLang="en-US" sz="3200" b="1" dirty="0">
                <a:ea typeface="楷体_GB2312" pitchFamily="49" charset="-122"/>
              </a:rPr>
              <a:t>，可以采用</a:t>
            </a:r>
            <a:r>
              <a:rPr lang="zh-CN" altLang="en-US" sz="3200" b="1" dirty="0">
                <a:solidFill>
                  <a:schemeClr val="accent2"/>
                </a:solidFill>
                <a:ea typeface="楷体_GB2312" pitchFamily="49" charset="-122"/>
              </a:rPr>
              <a:t>不同转速离心</a:t>
            </a:r>
            <a:r>
              <a:rPr lang="zh-CN" altLang="en-US" sz="3200" b="1" dirty="0">
                <a:ea typeface="楷体_GB2312" pitchFamily="49" charset="-122"/>
              </a:rPr>
              <a:t>的方法将细胞膜与其他物质分开，得到较纯的细胞膜。</a:t>
            </a:r>
            <a:endParaRPr lang="zh-CN" altLang="en-US" sz="3200" dirty="0">
              <a:ea typeface="楷体_GB2312" pitchFamily="49" charset="-122"/>
            </a:endParaRPr>
          </a:p>
        </p:txBody>
      </p:sp>
      <p:pic>
        <p:nvPicPr>
          <p:cNvPr id="5" name="图片 4" descr="633778248744418750">
            <a:extLst>
              <a:ext uri="{FF2B5EF4-FFF2-40B4-BE49-F238E27FC236}">
                <a16:creationId xmlns:a16="http://schemas.microsoft.com/office/drawing/2014/main" id="{0AF20A5B-0BA2-4C27-842A-35C23CCD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27" y="2124077"/>
            <a:ext cx="38179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3C0EE2-D332-446C-BF58-F6750E9A8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t="2680" r="26895" b="1855"/>
          <a:stretch/>
        </p:blipFill>
        <p:spPr bwMode="auto">
          <a:xfrm>
            <a:off x="540708" y="3104363"/>
            <a:ext cx="5647700" cy="23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787181321785_2_conew1">
            <a:extLst>
              <a:ext uri="{FF2B5EF4-FFF2-40B4-BE49-F238E27FC236}">
                <a16:creationId xmlns:a16="http://schemas.microsoft.com/office/drawing/2014/main" id="{039059F0-C308-4BBA-AB5A-C7CC7BE1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22613"/>
            <a:ext cx="40671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b3db58cfef66">
            <a:extLst>
              <a:ext uri="{FF2B5EF4-FFF2-40B4-BE49-F238E27FC236}">
                <a16:creationId xmlns:a16="http://schemas.microsoft.com/office/drawing/2014/main" id="{DB3CAB05-0ED3-45E8-ACB2-1528EEB1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825">
            <a:off x="1962150" y="819150"/>
            <a:ext cx="56038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b3db58cfef66">
            <a:extLst>
              <a:ext uri="{FF2B5EF4-FFF2-40B4-BE49-F238E27FC236}">
                <a16:creationId xmlns:a16="http://schemas.microsoft.com/office/drawing/2014/main" id="{D0598205-B2FA-4917-B4C5-12FF2411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153">
            <a:off x="2538413" y="242888"/>
            <a:ext cx="8747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EB724694-9F5D-4F46-95FE-73011ACD5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305" y="1904131"/>
            <a:ext cx="80205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 dirty="0">
                <a:ea typeface="黑体" panose="02010609060101010101" pitchFamily="49" charset="-122"/>
              </a:rPr>
              <a:t>细胞膜的成分是什么？</a:t>
            </a:r>
          </a:p>
        </p:txBody>
      </p:sp>
    </p:spTree>
    <p:extLst>
      <p:ext uri="{BB962C8B-B14F-4D97-AF65-F5344CB8AC3E}">
        <p14:creationId xmlns:p14="http://schemas.microsoft.com/office/powerpoint/2010/main" val="30174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BA4FABF-815B-4C25-8068-290E7BFE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685800"/>
            <a:ext cx="8915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①1859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年，欧文顿选用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500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多种化学物质对动物细胞膜的通透性进行了上万次的研究。发现凡是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易溶于脂质的物质，也容易穿过膜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，反之，不容易溶于脂质的物质，也不容易穿过膜。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DA917A-4FE0-44A7-8859-F384FDE7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038600"/>
            <a:ext cx="88392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你从以上实验能得出什么结论？并说明理由。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36979E89-CA56-4A93-BB5F-1B225B103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5791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细胞膜的组成成分中含有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脂质</a:t>
            </a:r>
          </a:p>
        </p:txBody>
      </p:sp>
    </p:spTree>
    <p:extLst>
      <p:ext uri="{BB962C8B-B14F-4D97-AF65-F5344CB8AC3E}">
        <p14:creationId xmlns:p14="http://schemas.microsoft.com/office/powerpoint/2010/main" val="33005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4E52BC-173C-40F1-B3AD-08CFD4A1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295650"/>
            <a:ext cx="7516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你从以上实验中能得出什么结论？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18F4DB1-242B-4A33-A551-0198ADF23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704850"/>
            <a:ext cx="8763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科学家对细胞膜化学成分深层分析发现，细胞膜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会被蛋白酶分解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。（提示：酶具有专一性。蛋白酶只能对蛋白质水解起催化作用）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3E7218B-9432-4FAF-AA9E-74D654BC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23122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18" charset="0"/>
                <a:ea typeface="楷体_GB2312" pitchFamily="49" charset="-122"/>
              </a:rPr>
              <a:t>细胞膜的组成成分中还含有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蛋白质</a:t>
            </a:r>
          </a:p>
        </p:txBody>
      </p:sp>
    </p:spTree>
    <p:extLst>
      <p:ext uri="{BB962C8B-B14F-4D97-AF65-F5344CB8AC3E}">
        <p14:creationId xmlns:p14="http://schemas.microsoft.com/office/powerpoint/2010/main" val="35920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DA7C4036-9B36-4221-95BC-AA12482DF7AE}"/>
              </a:ext>
            </a:extLst>
          </p:cNvPr>
          <p:cNvSpPr>
            <a:spLocks/>
          </p:cNvSpPr>
          <p:nvPr/>
        </p:nvSpPr>
        <p:spPr bwMode="auto">
          <a:xfrm>
            <a:off x="2253749" y="2879625"/>
            <a:ext cx="310314" cy="2159000"/>
          </a:xfrm>
          <a:prstGeom prst="leftBrace">
            <a:avLst>
              <a:gd name="adj1" fmla="val 62236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D0D2519-66BD-4301-85DE-1A8E9A09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299" y="1007963"/>
            <a:ext cx="5568599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ea typeface="黑体" panose="02010609060101010101" pitchFamily="49" charset="-122"/>
              </a:rPr>
              <a:t>二、细胞膜的成分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4B2FDF9-DC1F-4AFB-96FC-18AF6050E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681" y="3941663"/>
            <a:ext cx="629152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糖类（约</a:t>
            </a:r>
            <a:r>
              <a:rPr lang="en-US" altLang="zh-CN" sz="36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2%</a:t>
            </a:r>
            <a:r>
              <a:rPr lang="en-US" altLang="zh-CN" sz="3600" b="1" dirty="0">
                <a:ea typeface="华文行楷" panose="02010800040101010101" pitchFamily="2" charset="-122"/>
                <a:sym typeface="Arial" panose="020B0604020202020204" pitchFamily="34" charset="0"/>
              </a:rPr>
              <a:t>—</a:t>
            </a:r>
            <a:r>
              <a:rPr lang="en-US" altLang="zh-CN" sz="36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10%</a:t>
            </a:r>
            <a:r>
              <a:rPr lang="zh-CN" altLang="en-US" sz="36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）可与蛋白质或脂质结合形成糖脂或糖蛋白</a:t>
            </a:r>
          </a:p>
        </p:txBody>
      </p:sp>
      <p:grpSp>
        <p:nvGrpSpPr>
          <p:cNvPr id="13" name="组合 20492">
            <a:extLst>
              <a:ext uri="{FF2B5EF4-FFF2-40B4-BE49-F238E27FC236}">
                <a16:creationId xmlns:a16="http://schemas.microsoft.com/office/drawing/2014/main" id="{23487C8A-8E07-414A-A74B-9DC589E663B1}"/>
              </a:ext>
            </a:extLst>
          </p:cNvPr>
          <p:cNvGrpSpPr>
            <a:grpSpLocks/>
          </p:cNvGrpSpPr>
          <p:nvPr/>
        </p:nvGrpSpPr>
        <p:grpSpPr bwMode="auto">
          <a:xfrm>
            <a:off x="1294899" y="2038250"/>
            <a:ext cx="10780850" cy="3640138"/>
            <a:chOff x="144" y="768"/>
            <a:chExt cx="6323" cy="2293"/>
          </a:xfrm>
        </p:grpSpPr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721D5C74-3A76-4D9C-AF76-1DBC1E8E4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814"/>
              <a:ext cx="500" cy="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>
                  <a:ea typeface="华文行楷" panose="02010800040101010101" pitchFamily="2" charset="-122"/>
                </a:rPr>
                <a:t>细胞膜的成分</a:t>
              </a: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D936AB16-E270-4C95-92B2-4CA4529EC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" y="768"/>
              <a:ext cx="428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脂质（约</a:t>
              </a:r>
              <a:r>
                <a:rPr lang="en-US" altLang="zh-CN" sz="4000" b="1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50% ,</a:t>
              </a:r>
              <a:r>
                <a:rPr lang="zh-CN" altLang="en-US" sz="4000" b="1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磷脂</a:t>
              </a:r>
              <a:r>
                <a:rPr lang="zh-CN" altLang="en-US" sz="4000" b="1">
                  <a:solidFill>
                    <a:srgbClr val="FF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最丰富</a:t>
              </a:r>
              <a:r>
                <a:rPr lang="zh-CN" altLang="en-US" sz="4000" b="1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 ）</a:t>
              </a:r>
              <a:endParaRPr lang="en-US" altLang="zh-CN" sz="4000" b="1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5C0530FD-F8EB-495D-859A-47F1E762C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" y="1449"/>
              <a:ext cx="319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000" b="1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蛋白质 </a:t>
              </a:r>
              <a:r>
                <a:rPr lang="en-US" altLang="zh-CN" sz="4000" b="1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(</a:t>
              </a:r>
              <a:r>
                <a:rPr lang="zh-CN" altLang="en-US" sz="4000" b="1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约</a:t>
              </a:r>
              <a:r>
                <a:rPr lang="en-US" altLang="zh-CN" sz="4000" b="1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40%)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38C45385-3942-4825-B193-0E50F92D4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" y="1086"/>
              <a:ext cx="16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主要成分</a:t>
              </a:r>
              <a:r>
                <a:rPr lang="zh-CN" altLang="en-US" sz="4000" b="1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：</a:t>
              </a:r>
            </a:p>
          </p:txBody>
        </p:sp>
      </p:grpSp>
      <p:sp>
        <p:nvSpPr>
          <p:cNvPr id="18" name="Text Box 10">
            <a:extLst>
              <a:ext uri="{FF2B5EF4-FFF2-40B4-BE49-F238E27FC236}">
                <a16:creationId xmlns:a16="http://schemas.microsoft.com/office/drawing/2014/main" id="{0EACCBA8-03F1-4A29-BF9B-078D9BACE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663" y="4000400"/>
            <a:ext cx="270586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其他成分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BA74C4B7-52EC-4F16-A2C3-12AB6EAF6A03}"/>
              </a:ext>
            </a:extLst>
          </p:cNvPr>
          <p:cNvSpPr>
            <a:spLocks/>
          </p:cNvSpPr>
          <p:nvPr/>
        </p:nvSpPr>
        <p:spPr bwMode="auto">
          <a:xfrm>
            <a:off x="4558798" y="2447825"/>
            <a:ext cx="231883" cy="1079500"/>
          </a:xfrm>
          <a:prstGeom prst="leftBrace">
            <a:avLst>
              <a:gd name="adj1" fmla="val 4164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/>
      <p:bldP spid="18" grpId="0" bldLvl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_234928">
            <a:extLst>
              <a:ext uri="{FF2B5EF4-FFF2-40B4-BE49-F238E27FC236}">
                <a16:creationId xmlns:a16="http://schemas.microsoft.com/office/drawing/2014/main" id="{F5694BA6-2B8F-4025-AE4E-A9EFB3EB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96" y="191568"/>
            <a:ext cx="7451504" cy="522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DC561FCF-2E6B-45EA-8AD3-BE06A34B9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5334000"/>
            <a:ext cx="982092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注意：功能越复杂的细胞膜，</a:t>
            </a:r>
            <a:r>
              <a:rPr lang="zh-CN" altLang="en-US" sz="3600" b="1" dirty="0">
                <a:solidFill>
                  <a:schemeClr val="accent2"/>
                </a:solidFill>
                <a:ea typeface="黑体" panose="02010609060101010101" pitchFamily="49" charset="-122"/>
              </a:rPr>
              <a:t>蛋白质</a:t>
            </a:r>
            <a:r>
              <a:rPr lang="zh-CN" altLang="en-US" sz="3600" b="1" dirty="0">
                <a:solidFill>
                  <a:srgbClr val="FF0000"/>
                </a:solidFill>
              </a:rPr>
              <a:t>的种类和数量越多。</a:t>
            </a:r>
          </a:p>
        </p:txBody>
      </p:sp>
    </p:spTree>
    <p:extLst>
      <p:ext uri="{BB962C8B-B14F-4D97-AF65-F5344CB8AC3E}">
        <p14:creationId xmlns:p14="http://schemas.microsoft.com/office/powerpoint/2010/main" val="55311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77C6A3E-80FC-4B9C-B7DF-97F6FE5F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953" y="1343828"/>
            <a:ext cx="99420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癌细胞的恶性增殖和转移与癌细胞膜成分的改变有关。细胞癌变后，细胞膜成分改变，产生甲胎蛋白、癌胚抗原等物质。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FCDAE9-7D8B-4BD9-AC3D-0FF8B043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r="-526"/>
          <a:stretch>
            <a:fillRect/>
          </a:stretch>
        </p:blipFill>
        <p:spPr bwMode="auto">
          <a:xfrm>
            <a:off x="2030246" y="2476156"/>
            <a:ext cx="727392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1EA6CAF0-9416-4759-98D4-E9A0B554D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18" y="457721"/>
            <a:ext cx="7850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与生活中的联系：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9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C997400-7A0A-4073-A469-D7A341E93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803275"/>
            <a:ext cx="84407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科学家常用哺乳动物红细胞做材料来研究细胞膜的组成，是因为：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哺乳动物红细胞容易获得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B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哺乳动物红细胞在水中容易涨破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哺乳动物成熟的红细胞没有核膜、线粒体膜等膜结构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D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哺乳动物红细胞的细胞膜在光学显微镜下容易观察到</a:t>
            </a:r>
          </a:p>
        </p:txBody>
      </p:sp>
      <p:pic>
        <p:nvPicPr>
          <p:cNvPr id="3" name="Picture 8" descr="200611211324867885">
            <a:extLst>
              <a:ext uri="{FF2B5EF4-FFF2-40B4-BE49-F238E27FC236}">
                <a16:creationId xmlns:a16="http://schemas.microsoft.com/office/drawing/2014/main" id="{755F26A4-CE71-4519-963F-D81BC9A1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467100"/>
            <a:ext cx="82442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6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50AF05A-DB95-4FE0-9B9E-79EF5CB8D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1123950"/>
            <a:ext cx="74866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组成细胞膜的主要成分是：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磷脂、蛋白质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B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糖脂、糖蛋白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脂质、蛋白质、无机盐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D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磷脂、蛋白质、核酸</a:t>
            </a:r>
          </a:p>
        </p:txBody>
      </p:sp>
      <p:pic>
        <p:nvPicPr>
          <p:cNvPr id="3" name="Picture 7" descr="200611211324867885">
            <a:extLst>
              <a:ext uri="{FF2B5EF4-FFF2-40B4-BE49-F238E27FC236}">
                <a16:creationId xmlns:a16="http://schemas.microsoft.com/office/drawing/2014/main" id="{DB729F44-BD1F-44FE-88A3-4FB46F94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885950"/>
            <a:ext cx="82354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43EC216-8D07-47B3-859F-95556DAC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49" y="1038225"/>
            <a:ext cx="1102042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下列哪一项不属于细胞膜的功能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控制物质进出细胞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B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将胰岛细胞形成的胰岛素，分泌到胰岛细胞外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C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提高细胞内化学反应的速率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D 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</a:rPr>
              <a:t>作为系统的边界，维持细胞内环境的稳定</a:t>
            </a:r>
          </a:p>
        </p:txBody>
      </p:sp>
      <p:pic>
        <p:nvPicPr>
          <p:cNvPr id="3" name="Picture 7" descr="200611211324867885">
            <a:extLst>
              <a:ext uri="{FF2B5EF4-FFF2-40B4-BE49-F238E27FC236}">
                <a16:creationId xmlns:a16="http://schemas.microsoft.com/office/drawing/2014/main" id="{C7BD3F2F-3406-4D75-B886-3A99ADA7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3848100"/>
            <a:ext cx="105656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7F584F-80B8-4896-A941-B0ECE48EA1B3}"/>
              </a:ext>
            </a:extLst>
          </p:cNvPr>
          <p:cNvSpPr txBox="1">
            <a:spLocks/>
          </p:cNvSpPr>
          <p:nvPr/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资料二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966BF6-8AFD-4EDC-BD76-349EE09909CD}"/>
              </a:ext>
            </a:extLst>
          </p:cNvPr>
          <p:cNvSpPr txBox="1">
            <a:spLocks/>
          </p:cNvSpPr>
          <p:nvPr/>
        </p:nvSpPr>
        <p:spPr>
          <a:xfrm>
            <a:off x="669882" y="1296000"/>
            <a:ext cx="10852237" cy="50413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+mj-ea"/>
              </a:rPr>
              <a:t>将新鲜的苔藓植物叶片，放入其中加入少量红墨水的质量浓度为</a:t>
            </a:r>
            <a:r>
              <a:rPr lang="en-US" altLang="zh-CN" b="1" dirty="0">
                <a:latin typeface="+mj-ea"/>
              </a:rPr>
              <a:t>0.3g/mL</a:t>
            </a:r>
            <a:r>
              <a:rPr lang="zh-CN" altLang="en-US" b="1" dirty="0">
                <a:latin typeface="+mj-ea"/>
              </a:rPr>
              <a:t>的蔗糖溶液中，在显微镜下观察，发现苔藓叶肉细胞细胞壁与细胞膜之间呈现红色，细胞内为绿色，为什么？</a:t>
            </a:r>
            <a:endParaRPr lang="en-US" altLang="zh-CN" b="1" dirty="0">
              <a:latin typeface="+mj-ea"/>
            </a:endParaRPr>
          </a:p>
        </p:txBody>
      </p:sp>
      <p:pic>
        <p:nvPicPr>
          <p:cNvPr id="4" name="图片 22530">
            <a:extLst>
              <a:ext uri="{FF2B5EF4-FFF2-40B4-BE49-F238E27FC236}">
                <a16:creationId xmlns:a16="http://schemas.microsoft.com/office/drawing/2014/main" id="{A34AD493-B01A-4996-A530-DE7FCD2C5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18"/>
          <a:stretch>
            <a:fillRect/>
          </a:stretch>
        </p:blipFill>
        <p:spPr>
          <a:xfrm>
            <a:off x="2254278" y="2895600"/>
            <a:ext cx="3376955" cy="3530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6637823B-5E02-470E-934B-F4BDE9693FFE}"/>
              </a:ext>
            </a:extLst>
          </p:cNvPr>
          <p:cNvGrpSpPr/>
          <p:nvPr/>
        </p:nvGrpSpPr>
        <p:grpSpPr>
          <a:xfrm>
            <a:off x="1257301" y="2771775"/>
            <a:ext cx="1138900" cy="3781580"/>
            <a:chOff x="1940" y="3553"/>
            <a:chExt cx="1987" cy="6896"/>
          </a:xfrm>
        </p:grpSpPr>
        <p:sp>
          <p:nvSpPr>
            <p:cNvPr id="6" name="竖卷形 3">
              <a:extLst>
                <a:ext uri="{FF2B5EF4-FFF2-40B4-BE49-F238E27FC236}">
                  <a16:creationId xmlns:a16="http://schemas.microsoft.com/office/drawing/2014/main" id="{27C0517A-42F0-47EA-8868-32F2AEE27104}"/>
                </a:ext>
              </a:extLst>
            </p:cNvPr>
            <p:cNvSpPr/>
            <p:nvPr/>
          </p:nvSpPr>
          <p:spPr>
            <a:xfrm>
              <a:off x="1940" y="3553"/>
              <a:ext cx="1987" cy="6896"/>
            </a:xfrm>
            <a:prstGeom prst="verticalScroll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0851665-30D9-4102-9B77-B05DA1085EC1}"/>
                </a:ext>
              </a:extLst>
            </p:cNvPr>
            <p:cNvSpPr txBox="1"/>
            <p:nvPr/>
          </p:nvSpPr>
          <p:spPr>
            <a:xfrm>
              <a:off x="2527" y="3901"/>
              <a:ext cx="812" cy="61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植物细胞边界为细胞膜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38F2E19-DF54-48BA-8A90-79EB1312EFDA}"/>
              </a:ext>
            </a:extLst>
          </p:cNvPr>
          <p:cNvGrpSpPr/>
          <p:nvPr/>
        </p:nvGrpSpPr>
        <p:grpSpPr>
          <a:xfrm>
            <a:off x="6426298" y="4120097"/>
            <a:ext cx="3797300" cy="1081405"/>
            <a:chOff x="11312" y="3615"/>
            <a:chExt cx="5980" cy="1703"/>
          </a:xfrm>
        </p:grpSpPr>
        <p:sp>
          <p:nvSpPr>
            <p:cNvPr id="10" name="双波形 9">
              <a:extLst>
                <a:ext uri="{FF2B5EF4-FFF2-40B4-BE49-F238E27FC236}">
                  <a16:creationId xmlns:a16="http://schemas.microsoft.com/office/drawing/2014/main" id="{12F21B25-35BB-4A50-8D7C-BA95F4E11AC6}"/>
                </a:ext>
              </a:extLst>
            </p:cNvPr>
            <p:cNvSpPr/>
            <p:nvPr/>
          </p:nvSpPr>
          <p:spPr>
            <a:xfrm>
              <a:off x="11312" y="3615"/>
              <a:ext cx="5980" cy="1703"/>
            </a:xfrm>
            <a:prstGeom prst="doubleWav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23CA951-B0FB-4421-8EDA-138CFEF64A84}"/>
                </a:ext>
              </a:extLst>
            </p:cNvPr>
            <p:cNvSpPr txBox="1"/>
            <p:nvPr/>
          </p:nvSpPr>
          <p:spPr>
            <a:xfrm>
              <a:off x="11537" y="3977"/>
              <a:ext cx="557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/>
                <a:t>细胞壁具有全透性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4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9394">
            <a:extLst>
              <a:ext uri="{FF2B5EF4-FFF2-40B4-BE49-F238E27FC236}">
                <a16:creationId xmlns:a16="http://schemas.microsoft.com/office/drawing/2014/main" id="{DA305EFF-F8D4-4F23-8F49-E16CF0F3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7" y="742950"/>
            <a:ext cx="938212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99"/>
                </a:solidFill>
              </a:rPr>
              <a:t>4</a:t>
            </a:r>
            <a:r>
              <a:rPr lang="en-US" altLang="zh-CN" sz="3200" b="1" dirty="0"/>
              <a:t>.</a:t>
            </a:r>
            <a:r>
              <a:rPr lang="zh-CN" altLang="en-US" sz="3200" b="1" dirty="0"/>
              <a:t>最能代表细胞膜基本化学成分的一组化学元素是（          ）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zh-CN" sz="3200" b="1" dirty="0"/>
              <a:t>C、H、O、N              B. C、H、O、N、P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C. C、H、O、P                D. </a:t>
            </a:r>
            <a:r>
              <a:rPr lang="en-US" altLang="zh-CN" sz="3200" b="1" dirty="0" err="1"/>
              <a:t>C、H、O、Mg</a:t>
            </a:r>
            <a:r>
              <a:rPr lang="zh-CN" altLang="en-US" sz="3200" b="1" dirty="0"/>
              <a:t>、</a:t>
            </a:r>
            <a:r>
              <a:rPr lang="en-US" altLang="zh-CN" sz="3200" b="1" dirty="0"/>
              <a:t>Fe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99"/>
                </a:solidFill>
              </a:rPr>
              <a:t>5</a:t>
            </a:r>
            <a:r>
              <a:rPr lang="en-US" altLang="zh-CN" sz="3200" b="1" dirty="0"/>
              <a:t>.</a:t>
            </a:r>
            <a:r>
              <a:rPr lang="zh-CN" altLang="en-US" sz="3200" b="1" dirty="0"/>
              <a:t>细胞膜的功能是（            ）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A.</a:t>
            </a:r>
            <a:r>
              <a:rPr lang="zh-CN" altLang="en-US" sz="3200" b="1" dirty="0"/>
              <a:t>保护和支持作用          </a:t>
            </a:r>
            <a:r>
              <a:rPr lang="en-US" altLang="zh-CN" sz="3200" b="1" dirty="0"/>
              <a:t>B.</a:t>
            </a:r>
            <a:r>
              <a:rPr lang="zh-CN" altLang="en-US" sz="3200" b="1" dirty="0"/>
              <a:t>保护和分泌作用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C.</a:t>
            </a:r>
            <a:r>
              <a:rPr lang="zh-CN" altLang="en-US" sz="3200" b="1" dirty="0"/>
              <a:t>保护和吸收              </a:t>
            </a:r>
            <a:r>
              <a:rPr lang="en-US" altLang="zh-CN" sz="3200" b="1" dirty="0"/>
              <a:t>D.</a:t>
            </a:r>
            <a:r>
              <a:rPr lang="zh-CN" altLang="en-US" sz="3200" b="1" dirty="0"/>
              <a:t>保护和物质交换作用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BFDCA8-704C-4367-AA19-B6AF0B13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108585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303CD7-4453-4778-97CD-E50A9E1DA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147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614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769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BAE5EE-3547-4257-8F91-8A7FB99F2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0F616-1ECC-4A68-923D-F55CCADF7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379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D4B14C-F1E8-44DE-BFB3-73C1351AF113}"/>
              </a:ext>
            </a:extLst>
          </p:cNvPr>
          <p:cNvSpPr txBox="1">
            <a:spLocks noChangeArrowheads="1"/>
          </p:cNvSpPr>
          <p:nvPr/>
        </p:nvSpPr>
        <p:spPr>
          <a:xfrm>
            <a:off x="2084388" y="785813"/>
            <a:ext cx="67691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CC"/>
              </a:buClr>
              <a:buFontTx/>
              <a:buNone/>
            </a:pPr>
            <a:r>
              <a:rPr lang="en-US" altLang="zh-CN" sz="43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3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、进行细胞间的信息交流</a:t>
            </a:r>
          </a:p>
        </p:txBody>
      </p:sp>
      <p:pic>
        <p:nvPicPr>
          <p:cNvPr id="3" name="Picture 4" descr="20040816015613158">
            <a:extLst>
              <a:ext uri="{FF2B5EF4-FFF2-40B4-BE49-F238E27FC236}">
                <a16:creationId xmlns:a16="http://schemas.microsoft.com/office/drawing/2014/main" id="{5389E321-95F9-4510-9BC2-1224C5C2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758950"/>
            <a:ext cx="42672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FEECBE0-9AD7-46CE-85D5-E1D7435F6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8" y="2181225"/>
            <a:ext cx="3816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ea typeface="黑体" panose="02010609060101010101" pitchFamily="49" charset="-122"/>
              </a:rPr>
              <a:t>      </a:t>
            </a:r>
            <a:r>
              <a:rPr lang="zh-CN" altLang="en-US" sz="2800" b="1">
                <a:ea typeface="黑体" panose="02010609060101010101" pitchFamily="49" charset="-122"/>
              </a:rPr>
              <a:t>你知道蚂蚁之间是怎样交流的吗？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6D2C842-60F3-4917-94D3-BFF101F2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2335213"/>
            <a:ext cx="237648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细胞表面存在很多激素受体，可以接受激素的信号。</a:t>
            </a:r>
          </a:p>
        </p:txBody>
      </p:sp>
      <p:pic>
        <p:nvPicPr>
          <p:cNvPr id="6" name="Picture 8" descr="fd0ffac5f203498b38db4918">
            <a:extLst>
              <a:ext uri="{FF2B5EF4-FFF2-40B4-BE49-F238E27FC236}">
                <a16:creationId xmlns:a16="http://schemas.microsoft.com/office/drawing/2014/main" id="{CB21AC9D-6B3A-4D7D-A323-C94463BD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87513"/>
            <a:ext cx="3600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005b334fde10787d0a2d3b1">
            <a:extLst>
              <a:ext uri="{FF2B5EF4-FFF2-40B4-BE49-F238E27FC236}">
                <a16:creationId xmlns:a16="http://schemas.microsoft.com/office/drawing/2014/main" id="{DB384F6A-C4D3-4697-8BCF-0E045BB8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7" r="18582"/>
          <a:stretch>
            <a:fillRect/>
          </a:stretch>
        </p:blipFill>
        <p:spPr bwMode="auto">
          <a:xfrm>
            <a:off x="6188075" y="3919538"/>
            <a:ext cx="28797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D82DDF9-AB95-4C74-8E12-7B3244905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69" y="590550"/>
            <a:ext cx="10177462" cy="17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14" tIns="57607" rIns="115214" bIns="5760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3600" b="1">
                <a:ea typeface="宋体" panose="02010600030101010101" pitchFamily="2" charset="-122"/>
              </a:rPr>
              <a:t>在发育成熟过程中，哺乳动物红细胞的核逐渐退化，并从细胞中排出，为能携带氧的血红蛋白腾出空间。人的红细胞只能存活１２０天左右。</a:t>
            </a:r>
          </a:p>
        </p:txBody>
      </p:sp>
      <p:pic>
        <p:nvPicPr>
          <p:cNvPr id="3" name="Picture 4" descr="2011030514313677666">
            <a:extLst>
              <a:ext uri="{FF2B5EF4-FFF2-40B4-BE49-F238E27FC236}">
                <a16:creationId xmlns:a16="http://schemas.microsoft.com/office/drawing/2014/main" id="{E6379FDB-3A38-4B19-A289-77AA6574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19" y="2491249"/>
            <a:ext cx="4224337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0153">
            <a:extLst>
              <a:ext uri="{FF2B5EF4-FFF2-40B4-BE49-F238E27FC236}">
                <a16:creationId xmlns:a16="http://schemas.microsoft.com/office/drawing/2014/main" id="{1F7189F8-78B3-4C47-95A6-F78E98F5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19135" r="27344" b="35027"/>
          <a:stretch>
            <a:fillRect/>
          </a:stretch>
        </p:blipFill>
        <p:spPr bwMode="auto">
          <a:xfrm>
            <a:off x="1690688" y="596106"/>
            <a:ext cx="83534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FAC6246-DC7A-4961-B2C1-BD1B8EA28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96106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隶书" pitchFamily="49" charset="-122"/>
                <a:ea typeface="隶书" pitchFamily="49" charset="-122"/>
              </a:rPr>
              <a:t>回到</a:t>
            </a:r>
            <a:r>
              <a:rPr lang="en-US" altLang="zh-CN" sz="5400" b="1">
                <a:latin typeface="隶书" pitchFamily="49" charset="-122"/>
                <a:ea typeface="隶书" pitchFamily="49" charset="-122"/>
              </a:rPr>
              <a:t>156</a:t>
            </a:r>
            <a:r>
              <a:rPr lang="zh-CN" altLang="en-US" sz="5400" b="1">
                <a:latin typeface="隶书" pitchFamily="49" charset="-122"/>
                <a:ea typeface="隶书" pitchFamily="49" charset="-122"/>
              </a:rPr>
              <a:t>年前</a:t>
            </a:r>
            <a:r>
              <a:rPr lang="en-US" altLang="zh-CN" sz="5400" b="1">
                <a:latin typeface="黑体" panose="02010609060101010101" pitchFamily="49" charset="-122"/>
                <a:ea typeface="隶书" pitchFamily="49" charset="-122"/>
              </a:rPr>
              <a:t>……</a:t>
            </a:r>
            <a:endParaRPr lang="en-US" altLang="zh-CN" sz="5400" b="1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E2F781A-BEA9-4FB7-896C-9255972D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324894"/>
            <a:ext cx="78501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FF0000"/>
                </a:solidFill>
                <a:ea typeface="黑体" panose="02010609060101010101" pitchFamily="49" charset="-122"/>
              </a:rPr>
              <a:t>重温 科学家对细胞膜成分的探索历程</a:t>
            </a:r>
          </a:p>
        </p:txBody>
      </p:sp>
    </p:spTree>
    <p:extLst>
      <p:ext uri="{BB962C8B-B14F-4D97-AF65-F5344CB8AC3E}">
        <p14:creationId xmlns:p14="http://schemas.microsoft.com/office/powerpoint/2010/main" val="2064673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red cell1">
            <a:extLst>
              <a:ext uri="{FF2B5EF4-FFF2-40B4-BE49-F238E27FC236}">
                <a16:creationId xmlns:a16="http://schemas.microsoft.com/office/drawing/2014/main" id="{596EBD02-1222-48A8-97B0-8DB0DA7DF8C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9" y="246857"/>
            <a:ext cx="5262563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20081128195644-622725117">
            <a:extLst>
              <a:ext uri="{FF2B5EF4-FFF2-40B4-BE49-F238E27FC236}">
                <a16:creationId xmlns:a16="http://schemas.microsoft.com/office/drawing/2014/main" id="{A064474F-FA34-4020-84E2-1BAD461D6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" y="246857"/>
            <a:ext cx="5081587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932910B5-203C-4FF7-9657-6D409FB3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" y="5328444"/>
            <a:ext cx="48990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14" tIns="57607" rIns="115214" bIns="5760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/>
              <a:t>动物细胞的细胞核和其他复杂结构也有膜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9AB3318-45DF-4A42-B851-7C2D1E043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4" y="5417344"/>
            <a:ext cx="38115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14" tIns="57607" rIns="115214" bIns="5760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/>
              <a:t>人和哺乳动物成熟的红细胞</a:t>
            </a:r>
          </a:p>
        </p:txBody>
      </p:sp>
    </p:spTree>
    <p:extLst>
      <p:ext uri="{BB962C8B-B14F-4D97-AF65-F5344CB8AC3E}">
        <p14:creationId xmlns:p14="http://schemas.microsoft.com/office/powerpoint/2010/main" val="596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B9B31DCD-8298-42E7-8015-3B4BAF3B2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16" y="1198679"/>
            <a:ext cx="211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、选材：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B5253DB1-582F-4038-88DD-702BD40C4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466" y="1198679"/>
            <a:ext cx="614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哺乳动物成熟红细胞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BB054E7-206B-41FB-816B-55C8638AC988}"/>
              </a:ext>
            </a:extLst>
          </p:cNvPr>
          <p:cNvGrpSpPr>
            <a:grpSpLocks/>
          </p:cNvGrpSpPr>
          <p:nvPr/>
        </p:nvGrpSpPr>
        <p:grpSpPr bwMode="auto">
          <a:xfrm>
            <a:off x="2685716" y="2057517"/>
            <a:ext cx="7508875" cy="1217612"/>
            <a:chOff x="1880" y="2982"/>
            <a:chExt cx="11825" cy="1918"/>
          </a:xfrm>
        </p:grpSpPr>
        <p:sp>
          <p:nvSpPr>
            <p:cNvPr id="5" name="圆角矩形标注 2">
              <a:extLst>
                <a:ext uri="{FF2B5EF4-FFF2-40B4-BE49-F238E27FC236}">
                  <a16:creationId xmlns:a16="http://schemas.microsoft.com/office/drawing/2014/main" id="{B732B01D-B241-4AF2-9F7F-012B39FCA777}"/>
                </a:ext>
              </a:extLst>
            </p:cNvPr>
            <p:cNvSpPr/>
            <p:nvPr/>
          </p:nvSpPr>
          <p:spPr>
            <a:xfrm>
              <a:off x="1880" y="2982"/>
              <a:ext cx="11405" cy="1918"/>
            </a:xfrm>
            <a:prstGeom prst="wedgeRoundRectCallout">
              <a:avLst>
                <a:gd name="adj1" fmla="val -7220"/>
                <a:gd name="adj2" fmla="val -72836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6" name="文本框 1">
              <a:extLst>
                <a:ext uri="{FF2B5EF4-FFF2-40B4-BE49-F238E27FC236}">
                  <a16:creationId xmlns:a16="http://schemas.microsoft.com/office/drawing/2014/main" id="{48A57220-91C4-4E04-AEEE-BF2BFFD15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" y="3012"/>
              <a:ext cx="11642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原因：没有细胞壁；</a:t>
              </a:r>
            </a:p>
            <a:p>
              <a:r>
                <a:rPr lang="zh-CN" altLang="en-US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      没有细胞核与众多细胞器</a:t>
              </a:r>
            </a:p>
          </p:txBody>
        </p:sp>
      </p:grpSp>
      <p:sp>
        <p:nvSpPr>
          <p:cNvPr id="7" name="文本框 2">
            <a:extLst>
              <a:ext uri="{FF2B5EF4-FFF2-40B4-BE49-F238E27FC236}">
                <a16:creationId xmlns:a16="http://schemas.microsoft.com/office/drawing/2014/main" id="{7B705895-2B80-4B38-BFFB-D411EC5C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16" y="3476742"/>
            <a:ext cx="3676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、实验原理：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8EA275-36DA-43FE-8B4F-831B4211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404" y="3476742"/>
            <a:ext cx="215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吸水涨破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A3B673-C046-4A15-9C9A-ED6B6EC5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954" y="460492"/>
            <a:ext cx="416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en-US" sz="4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制备</a:t>
            </a:r>
            <a:r>
              <a:rPr lang="zh-CN" altLang="en-US" sz="4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细胞膜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DF62D8-945E-4F78-8F59-A81302344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291" y="3476742"/>
            <a:ext cx="26701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、离心</a:t>
            </a:r>
          </a:p>
        </p:txBody>
      </p:sp>
      <p:pic>
        <p:nvPicPr>
          <p:cNvPr id="11" name="图片 20486" descr="红细胞变形">
            <a:extLst>
              <a:ext uri="{FF2B5EF4-FFF2-40B4-BE49-F238E27FC236}">
                <a16:creationId xmlns:a16="http://schemas.microsoft.com/office/drawing/2014/main" id="{B5093E07-D8CB-470B-93DB-91600464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91" y="4291129"/>
            <a:ext cx="78168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4CD7C67-E870-4812-9C19-857DBA7C29CB}"/>
              </a:ext>
            </a:extLst>
          </p:cNvPr>
          <p:cNvGrpSpPr>
            <a:grpSpLocks/>
          </p:cNvGrpSpPr>
          <p:nvPr/>
        </p:nvGrpSpPr>
        <p:grpSpPr bwMode="auto">
          <a:xfrm>
            <a:off x="1939591" y="4265729"/>
            <a:ext cx="8148638" cy="2279650"/>
            <a:chOff x="1134" y="6191"/>
            <a:chExt cx="12833" cy="3592"/>
          </a:xfrm>
        </p:grpSpPr>
        <p:pic>
          <p:nvPicPr>
            <p:cNvPr id="13" name="图片 121863" descr="centrifuge3">
              <a:extLst>
                <a:ext uri="{FF2B5EF4-FFF2-40B4-BE49-F238E27FC236}">
                  <a16:creationId xmlns:a16="http://schemas.microsoft.com/office/drawing/2014/main" id="{1CB137EB-4406-4239-9FFA-6A95E33FB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83"/>
            <a:stretch>
              <a:fillRect/>
            </a:stretch>
          </p:blipFill>
          <p:spPr bwMode="auto">
            <a:xfrm>
              <a:off x="1134" y="6191"/>
              <a:ext cx="2967" cy="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21864" descr="image022">
              <a:extLst>
                <a:ext uri="{FF2B5EF4-FFF2-40B4-BE49-F238E27FC236}">
                  <a16:creationId xmlns:a16="http://schemas.microsoft.com/office/drawing/2014/main" id="{848ED83A-3B46-40FC-9FCD-A37BB2732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" y="6231"/>
              <a:ext cx="9866" cy="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5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E1623943-1F30-4C1D-9EDC-3242F781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582612"/>
            <a:ext cx="59039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膜接触传递</a:t>
            </a:r>
          </a:p>
        </p:txBody>
      </p:sp>
      <p:pic>
        <p:nvPicPr>
          <p:cNvPr id="3" name="Picture 17" descr="精子的头已经钻进去">
            <a:extLst>
              <a:ext uri="{FF2B5EF4-FFF2-40B4-BE49-F238E27FC236}">
                <a16:creationId xmlns:a16="http://schemas.microsoft.com/office/drawing/2014/main" id="{C8A121EA-B607-441B-9DBD-8E0E1369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/>
          <a:stretch>
            <a:fillRect/>
          </a:stretch>
        </p:blipFill>
        <p:spPr bwMode="auto">
          <a:xfrm>
            <a:off x="6021388" y="2011363"/>
            <a:ext cx="3960812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人的生长3">
            <a:extLst>
              <a:ext uri="{FF2B5EF4-FFF2-40B4-BE49-F238E27FC236}">
                <a16:creationId xmlns:a16="http://schemas.microsoft.com/office/drawing/2014/main" id="{7E37C3DA-9E77-406E-9A33-F49897CF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12950"/>
            <a:ext cx="38750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A41C10ED-98E6-42E6-907C-5378FECAF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5756275"/>
            <a:ext cx="5184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ea typeface="黑体" panose="02010609060101010101" pitchFamily="49" charset="-122"/>
              </a:rPr>
              <a:t>精子和卵细胞之间的识别和结合</a:t>
            </a:r>
          </a:p>
        </p:txBody>
      </p:sp>
    </p:spTree>
    <p:extLst>
      <p:ext uri="{BB962C8B-B14F-4D97-AF65-F5344CB8AC3E}">
        <p14:creationId xmlns:p14="http://schemas.microsoft.com/office/powerpoint/2010/main" val="3122797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45E6AAD4-B1DD-4E55-BC90-720B1E732952}"/>
              </a:ext>
            </a:extLst>
          </p:cNvPr>
          <p:cNvSpPr txBox="1">
            <a:spLocks noGrp="1"/>
          </p:cNvSpPr>
          <p:nvPr/>
        </p:nvSpPr>
        <p:spPr bwMode="auto">
          <a:xfrm>
            <a:off x="9110663" y="5991225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066CFB80-30CA-4733-88A9-B04B2C14A38C}" type="slidenum"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39</a:t>
            </a:fld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66BF3D5-C1FB-4E5B-B7CD-E4975780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r="3831" b="19579"/>
          <a:stretch>
            <a:fillRect/>
          </a:stretch>
        </p:blipFill>
        <p:spPr bwMode="auto">
          <a:xfrm>
            <a:off x="2733675" y="1677262"/>
            <a:ext cx="7734300" cy="470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88482A1-C0B8-4A34-9F7C-FD29C89C0984}"/>
              </a:ext>
            </a:extLst>
          </p:cNvPr>
          <p:cNvSpPr txBox="1"/>
          <p:nvPr/>
        </p:nvSpPr>
        <p:spPr>
          <a:xfrm>
            <a:off x="2891632" y="3448051"/>
            <a:ext cx="1085850" cy="388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700" dirty="0">
                <a:solidFill>
                  <a:srgbClr val="000000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生理盐水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2A19628-4B87-4482-814C-E842620845DD}"/>
              </a:ext>
            </a:extLst>
          </p:cNvPr>
          <p:cNvSpPr txBox="1"/>
          <p:nvPr/>
        </p:nvSpPr>
        <p:spPr>
          <a:xfrm>
            <a:off x="7969250" y="3448050"/>
            <a:ext cx="977900" cy="388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700" dirty="0">
                <a:solidFill>
                  <a:srgbClr val="000000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10%</a:t>
            </a:r>
            <a:r>
              <a:rPr lang="zh-CN" altLang="en-US" sz="1700" dirty="0">
                <a:solidFill>
                  <a:srgbClr val="000000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盐水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3C160A7-06EE-45B9-8DA5-CA08C1AE44DD}"/>
              </a:ext>
            </a:extLst>
          </p:cNvPr>
          <p:cNvSpPr txBox="1"/>
          <p:nvPr/>
        </p:nvSpPr>
        <p:spPr>
          <a:xfrm>
            <a:off x="5375275" y="3481387"/>
            <a:ext cx="869950" cy="388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700" dirty="0">
                <a:solidFill>
                  <a:srgbClr val="000000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蒸馏水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93AF736-0CC7-4BD6-9F63-D833EF7DC04C}"/>
              </a:ext>
            </a:extLst>
          </p:cNvPr>
          <p:cNvSpPr txBox="1"/>
          <p:nvPr/>
        </p:nvSpPr>
        <p:spPr>
          <a:xfrm>
            <a:off x="713979" y="3876458"/>
            <a:ext cx="264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0.9%NaCl</a:t>
            </a:r>
            <a:r>
              <a:rPr lang="zh-CN" altLang="en-US" sz="2400" b="1" dirty="0">
                <a:solidFill>
                  <a:srgbClr val="FF0000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溶液）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B2609C-7E2D-4B01-8E4C-3AF98E065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346075"/>
            <a:ext cx="8713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实验原理：</a:t>
            </a:r>
            <a:r>
              <a:rPr lang="zh-CN" altLang="en-US" sz="2800" b="1" dirty="0"/>
              <a:t>细胞内的物质具有一定的浓度</a:t>
            </a:r>
            <a:r>
              <a:rPr lang="zh-CN" altLang="en-US" sz="2800" b="1" dirty="0">
                <a:ea typeface="KaiTi_GB2312" panose="02010609030101010101" pitchFamily="49" charset="-122"/>
              </a:rPr>
              <a:t>。把细胞放入清水中，细胞由于吸水而涨破，除去细胞内的其他物质，得到细胞膜。</a:t>
            </a:r>
          </a:p>
        </p:txBody>
      </p:sp>
    </p:spTree>
    <p:extLst>
      <p:ext uri="{BB962C8B-B14F-4D97-AF65-F5344CB8AC3E}">
        <p14:creationId xmlns:p14="http://schemas.microsoft.com/office/powerpoint/2010/main" val="15461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00E1B24-E076-416E-85ED-41121FE90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4" y="2324100"/>
            <a:ext cx="900112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第一节  细胞膜</a:t>
            </a:r>
            <a:r>
              <a:rPr lang="en-US" altLang="zh-CN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华文新魏" pitchFamily="2" charset="-122"/>
              </a:rPr>
              <a:t>—</a:t>
            </a:r>
            <a:r>
              <a:rPr lang="zh-CN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系统的边界</a:t>
            </a:r>
            <a:b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宋体" pitchFamily="49" charset="-122"/>
                <a:ea typeface="新宋体" pitchFamily="49" charset="-122"/>
              </a:rPr>
            </a:b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宋体" pitchFamily="49" charset="-122"/>
              <a:ea typeface="新宋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543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E147791-D7B6-4C75-AA4A-1512C456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557213"/>
            <a:ext cx="462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控制物质进出细胞</a:t>
            </a:r>
          </a:p>
        </p:txBody>
      </p:sp>
      <p:sp>
        <p:nvSpPr>
          <p:cNvPr id="3" name="矩形 62">
            <a:extLst>
              <a:ext uri="{FF2B5EF4-FFF2-40B4-BE49-F238E27FC236}">
                <a16:creationId xmlns:a16="http://schemas.microsoft.com/office/drawing/2014/main" id="{D486A5F1-BD3F-48A6-94A0-7CB94CF0F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1635690"/>
            <a:ext cx="67500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科研上鉴别死细胞和活细胞，常用“染色排除法”。例如，用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台盼蓝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染色，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死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的动物细胞会被染成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蓝色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活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的动物细胞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不着色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，从而判断细胞是否死亡。你能解释“染色排除法”的原理吗？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431769DA-8BAC-4B0A-9030-222283E2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81" b="28122"/>
          <a:stretch>
            <a:fillRect/>
          </a:stretch>
        </p:blipFill>
        <p:spPr bwMode="auto">
          <a:xfrm>
            <a:off x="7831137" y="401638"/>
            <a:ext cx="3610891" cy="348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65D1FDD-A8B1-44CB-80C7-0A972CEC9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4413250"/>
            <a:ext cx="7854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活的细胞能够控制物质进入细胞，也就是细胞膜具有控制物质进出细胞的功能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而死细胞不具有该功能。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3B6C913-9F18-4968-A881-0FE0A54FB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7" y="5870575"/>
            <a:ext cx="2667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Verdana" panose="020B0604030504040204" pitchFamily="34" charset="0"/>
              </a:rPr>
              <a:t>选择透过性</a:t>
            </a:r>
          </a:p>
        </p:txBody>
      </p:sp>
    </p:spTree>
    <p:extLst>
      <p:ext uri="{BB962C8B-B14F-4D97-AF65-F5344CB8AC3E}">
        <p14:creationId xmlns:p14="http://schemas.microsoft.com/office/powerpoint/2010/main" val="16881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F16F6D-B818-477F-9B43-01D9016AE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5" y="0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2007042514574460988">
            <a:extLst>
              <a:ext uri="{FF2B5EF4-FFF2-40B4-BE49-F238E27FC236}">
                <a16:creationId xmlns:a16="http://schemas.microsoft.com/office/drawing/2014/main" id="{47EE571B-B2B4-4242-98FD-78EB96C6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85" y="26670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988269">
            <a:extLst>
              <a:ext uri="{FF2B5EF4-FFF2-40B4-BE49-F238E27FC236}">
                <a16:creationId xmlns:a16="http://schemas.microsoft.com/office/drawing/2014/main" id="{601FA281-9DB5-4B1E-84E8-91F02132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85" y="2708275"/>
            <a:ext cx="53340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20060331193236641">
            <a:extLst>
              <a:ext uri="{FF2B5EF4-FFF2-40B4-BE49-F238E27FC236}">
                <a16:creationId xmlns:a16="http://schemas.microsoft.com/office/drawing/2014/main" id="{A70CD3E1-E341-421A-9D74-08318CA6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85" y="2667000"/>
            <a:ext cx="533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AD7D134-F0F4-4493-990F-6A0A8660B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29" y="419100"/>
            <a:ext cx="7850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与生活中的联系：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1E2CBA0-5CBC-44A6-97A2-1471884D3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1053622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癌细胞的恶性增殖和转移与癌细胞膜成分的改变有关。有的产生甲胎蛋白、癌胚抗原等物质。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96E3608-CBA7-47FB-ADCE-429B2C21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85" y="2040998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</a:t>
            </a: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容易引发癌症的因素有哪些？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65FD56B-CDF4-413F-B25F-B24CCC13F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635" y="31384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CC0000"/>
                </a:solidFill>
                <a:ea typeface="楷体_GB2312" pitchFamily="49" charset="-122"/>
              </a:rPr>
              <a:t>烧烤食物</a:t>
            </a:r>
            <a:r>
              <a:rPr lang="zh-CN" altLang="en-US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E59B702-CA92-4336-975C-3753C1868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285" y="39766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ea typeface="楷体_GB2312" pitchFamily="49" charset="-122"/>
              </a:rPr>
              <a:t>油炸食物</a:t>
            </a:r>
            <a:r>
              <a:rPr lang="zh-CN" altLang="en-US" b="1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11" name="Picture 15" descr="209853">
            <a:extLst>
              <a:ext uri="{FF2B5EF4-FFF2-40B4-BE49-F238E27FC236}">
                <a16:creationId xmlns:a16="http://schemas.microsoft.com/office/drawing/2014/main" id="{B99119B1-96E3-468E-8F6D-C2BD24F7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85" y="2714625"/>
            <a:ext cx="5562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36A841B1-76E8-4E20-8CC3-6034E3D8A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285" y="5638800"/>
            <a:ext cx="132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CC0000"/>
                </a:solidFill>
                <a:ea typeface="楷体_GB2312" pitchFamily="49" charset="-122"/>
              </a:rPr>
              <a:t> </a:t>
            </a:r>
            <a:r>
              <a:rPr lang="zh-CN" altLang="en-US" sz="2800" b="1">
                <a:solidFill>
                  <a:srgbClr val="CC0000"/>
                </a:solidFill>
                <a:ea typeface="楷体_GB2312" pitchFamily="49" charset="-122"/>
              </a:rPr>
              <a:t>吸  烟</a:t>
            </a:r>
            <a:r>
              <a:rPr lang="zh-CN" altLang="en-US" b="1">
                <a:solidFill>
                  <a:srgbClr val="CC0000"/>
                </a:solidFill>
              </a:rPr>
              <a:t>  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26A7D556-5BC1-4516-98E1-8A02AE4F9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285" y="48006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ea typeface="楷体_GB2312" pitchFamily="49" charset="-122"/>
              </a:rPr>
              <a:t>霉变食物</a:t>
            </a:r>
            <a:r>
              <a:rPr lang="zh-CN" altLang="en-US" b="1">
                <a:solidFill>
                  <a:srgbClr val="CC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4900711-52F1-4BE8-AB17-909BC63260E1}"/>
              </a:ext>
            </a:extLst>
          </p:cNvPr>
          <p:cNvGrpSpPr>
            <a:grpSpLocks/>
          </p:cNvGrpSpPr>
          <p:nvPr/>
        </p:nvGrpSpPr>
        <p:grpSpPr bwMode="auto">
          <a:xfrm>
            <a:off x="703516" y="197042"/>
            <a:ext cx="4067175" cy="2517775"/>
            <a:chOff x="0" y="346"/>
            <a:chExt cx="2562" cy="1940"/>
          </a:xfrm>
        </p:grpSpPr>
        <p:pic>
          <p:nvPicPr>
            <p:cNvPr id="3" name="Picture 5" descr="red cell1">
              <a:extLst>
                <a:ext uri="{FF2B5EF4-FFF2-40B4-BE49-F238E27FC236}">
                  <a16:creationId xmlns:a16="http://schemas.microsoft.com/office/drawing/2014/main" id="{2F403275-7F35-4C3E-B034-956ED5243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6"/>
              <a:ext cx="256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62E0D7D7-9E28-4F3C-B2FC-E842A119F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932"/>
              <a:ext cx="1134" cy="354"/>
            </a:xfrm>
            <a:prstGeom prst="rect">
              <a:avLst/>
            </a:prstGeom>
            <a:solidFill>
              <a:srgbClr val="333333">
                <a:alpha val="50999"/>
              </a:srgb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华文隶书" pitchFamily="2" charset="-122"/>
                </a:rPr>
                <a:t>等渗状态</a:t>
              </a:r>
            </a:p>
          </p:txBody>
        </p:sp>
      </p:grpSp>
      <p:sp>
        <p:nvSpPr>
          <p:cNvPr id="5" name="Text Box 9">
            <a:extLst>
              <a:ext uri="{FF2B5EF4-FFF2-40B4-BE49-F238E27FC236}">
                <a16:creationId xmlns:a16="http://schemas.microsoft.com/office/drawing/2014/main" id="{0D9F9951-1B85-456F-B70D-CAD8914A3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2509838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3E2B23C4-434A-44F7-822D-29C1537A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61" y="2714817"/>
            <a:ext cx="5446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将红细胞置于</a:t>
            </a:r>
            <a:r>
              <a:rPr lang="en-US" altLang="zh-CN" sz="2800" b="1" dirty="0">
                <a:latin typeface="Times New Roman" panose="02020603050405020304" pitchFamily="18" charset="0"/>
              </a:rPr>
              <a:t>0.9%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的生理盐水中，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红细胞保持正常形态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8D06A1C0-B427-431A-B665-88F14EC52A93}"/>
              </a:ext>
            </a:extLst>
          </p:cNvPr>
          <p:cNvGrpSpPr>
            <a:grpSpLocks/>
          </p:cNvGrpSpPr>
          <p:nvPr/>
        </p:nvGrpSpPr>
        <p:grpSpPr bwMode="auto">
          <a:xfrm>
            <a:off x="6088063" y="279399"/>
            <a:ext cx="4370387" cy="2953915"/>
            <a:chOff x="3334" y="618"/>
            <a:chExt cx="2426" cy="1749"/>
          </a:xfrm>
        </p:grpSpPr>
        <p:pic>
          <p:nvPicPr>
            <p:cNvPr id="8" name="Picture 13" descr="red cell3">
              <a:extLst>
                <a:ext uri="{FF2B5EF4-FFF2-40B4-BE49-F238E27FC236}">
                  <a16:creationId xmlns:a16="http://schemas.microsoft.com/office/drawing/2014/main" id="{31922035-1C83-4EE0-9D04-0790E1D50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618"/>
              <a:ext cx="2426" cy="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2901C598-44D9-4BA3-9849-8EC61D57D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" y="2060"/>
              <a:ext cx="1133" cy="307"/>
            </a:xfrm>
            <a:prstGeom prst="rect">
              <a:avLst/>
            </a:prstGeom>
            <a:solidFill>
              <a:srgbClr val="333333">
                <a:alpha val="50999"/>
              </a:srgb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华文隶书" pitchFamily="2" charset="-122"/>
                </a:rPr>
                <a:t>高渗状态</a:t>
              </a:r>
            </a:p>
          </p:txBody>
        </p:sp>
      </p:grpSp>
      <p:sp>
        <p:nvSpPr>
          <p:cNvPr id="10" name="Text Box 15">
            <a:extLst>
              <a:ext uri="{FF2B5EF4-FFF2-40B4-BE49-F238E27FC236}">
                <a16:creationId xmlns:a16="http://schemas.microsoft.com/office/drawing/2014/main" id="{54A0CA12-EF23-4839-A2F4-D5EC0378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011" y="3420925"/>
            <a:ext cx="5870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Tahoma" panose="020B0604030504040204" pitchFamily="34" charset="0"/>
              </a:rPr>
              <a:t>将红细胞置于</a:t>
            </a:r>
            <a:r>
              <a:rPr lang="en-US" altLang="zh-CN" sz="3200" b="1" dirty="0">
                <a:latin typeface="Tahoma" panose="020B0604030504040204" pitchFamily="34" charset="0"/>
              </a:rPr>
              <a:t>&gt;0.9%</a:t>
            </a:r>
            <a:r>
              <a:rPr lang="zh-CN" altLang="en-US" sz="3200" b="1" dirty="0">
                <a:latin typeface="Tahoma" panose="020B0604030504040204" pitchFamily="34" charset="0"/>
              </a:rPr>
              <a:t>的生理盐水中，红细胞渗透失水而皱缩</a:t>
            </a: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2765A520-673E-4B5B-86EE-3067834B1F98}"/>
              </a:ext>
            </a:extLst>
          </p:cNvPr>
          <p:cNvGrpSpPr>
            <a:grpSpLocks/>
          </p:cNvGrpSpPr>
          <p:nvPr/>
        </p:nvGrpSpPr>
        <p:grpSpPr bwMode="auto">
          <a:xfrm>
            <a:off x="786274" y="3668924"/>
            <a:ext cx="4201522" cy="2791669"/>
            <a:chOff x="2416" y="2406"/>
            <a:chExt cx="2204" cy="1787"/>
          </a:xfrm>
        </p:grpSpPr>
        <p:pic>
          <p:nvPicPr>
            <p:cNvPr id="12" name="Picture 17" descr="red cell2">
              <a:hlinkClick r:id="rId4" action="ppaction://hlinksldjump"/>
              <a:extLst>
                <a:ext uri="{FF2B5EF4-FFF2-40B4-BE49-F238E27FC236}">
                  <a16:creationId xmlns:a16="http://schemas.microsoft.com/office/drawing/2014/main" id="{0E029B78-4BB5-4046-8CBE-EDCF0A92B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2406"/>
              <a:ext cx="2204" cy="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3DA08B27-CE55-476E-9641-0188E7292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8" y="3874"/>
              <a:ext cx="1138" cy="319"/>
            </a:xfrm>
            <a:prstGeom prst="rect">
              <a:avLst/>
            </a:prstGeom>
            <a:solidFill>
              <a:srgbClr val="333333">
                <a:alpha val="50999"/>
              </a:srgbClr>
            </a:solidFill>
            <a:ln>
              <a:noFill/>
            </a:ln>
            <a:effectLst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华文隶书" pitchFamily="2" charset="-122"/>
                </a:rPr>
                <a:t>低渗状态</a:t>
              </a:r>
            </a:p>
          </p:txBody>
        </p:sp>
      </p:grpSp>
      <p:sp>
        <p:nvSpPr>
          <p:cNvPr id="14" name="Text Box 19">
            <a:extLst>
              <a:ext uri="{FF2B5EF4-FFF2-40B4-BE49-F238E27FC236}">
                <a16:creationId xmlns:a16="http://schemas.microsoft.com/office/drawing/2014/main" id="{0112463E-F54A-45A1-9A54-B208CB16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15" y="5383375"/>
            <a:ext cx="54468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Tahoma" panose="020B0604030504040204" pitchFamily="34" charset="0"/>
              </a:rPr>
              <a:t>将红细胞置于</a:t>
            </a:r>
            <a:r>
              <a:rPr lang="en-US" altLang="zh-CN" sz="3200" b="1" dirty="0">
                <a:latin typeface="Tahoma" panose="020B0604030504040204" pitchFamily="34" charset="0"/>
              </a:rPr>
              <a:t>&lt;0.9%</a:t>
            </a:r>
            <a:r>
              <a:rPr lang="zh-CN" altLang="en-US" sz="3200" b="1" dirty="0">
                <a:latin typeface="Tahoma" panose="020B0604030504040204" pitchFamily="34" charset="0"/>
              </a:rPr>
              <a:t>的</a:t>
            </a:r>
            <a:r>
              <a:rPr lang="zh-CN" altLang="en-US" sz="3200" b="1" dirty="0">
                <a:latin typeface="Times New Roman" panose="02020603050405020304" pitchFamily="18" charset="0"/>
              </a:rPr>
              <a:t>生理盐水</a:t>
            </a:r>
            <a:r>
              <a:rPr lang="zh-CN" altLang="en-US" sz="3200" b="1" dirty="0">
                <a:latin typeface="Tahoma" panose="020B0604030504040204" pitchFamily="34" charset="0"/>
              </a:rPr>
              <a:t>中，红细胞吸水膨胀</a:t>
            </a:r>
          </a:p>
        </p:txBody>
      </p:sp>
    </p:spTree>
    <p:extLst>
      <p:ext uri="{BB962C8B-B14F-4D97-AF65-F5344CB8AC3E}">
        <p14:creationId xmlns:p14="http://schemas.microsoft.com/office/powerpoint/2010/main" val="30286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7B9B972E-4FAE-49B6-A66E-2E0FFD84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46075"/>
            <a:ext cx="10369550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14" tIns="57607" rIns="115214" bIns="57607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00"/>
                </a:solidFill>
              </a:rPr>
              <a:t>实验原理：哺乳动物成熟的红细胞吸水胀破。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91717E-2A96-41CE-A6BB-7A50845E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595563"/>
            <a:ext cx="8596312" cy="34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89C89CDF-D1A7-4A46-9BAE-44006A11B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144588"/>
            <a:ext cx="1450975" cy="145097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5214" tIns="57607" rIns="115214" bIns="57607"/>
          <a:lstStyle>
            <a:lvl1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/>
              <a:t>吸水膨胀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AEE6C33-F84B-4DF0-B145-227BC7D72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1236663"/>
            <a:ext cx="1903412" cy="1450975"/>
          </a:xfrm>
          <a:prstGeom prst="wedgeRoundRectCallout">
            <a:avLst>
              <a:gd name="adj1" fmla="val -44958"/>
              <a:gd name="adj2" fmla="val 69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5214" tIns="57607" rIns="115214" bIns="57607"/>
          <a:lstStyle>
            <a:lvl1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defTabSz="1152525"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/>
              <a:t>过度吸水胀破</a:t>
            </a:r>
          </a:p>
        </p:txBody>
      </p:sp>
    </p:spTree>
    <p:extLst>
      <p:ext uri="{BB962C8B-B14F-4D97-AF65-F5344CB8AC3E}">
        <p14:creationId xmlns:p14="http://schemas.microsoft.com/office/powerpoint/2010/main" val="38241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Users\Dell\Desktop\ng090814959.jpg">
            <a:extLst>
              <a:ext uri="{FF2B5EF4-FFF2-40B4-BE49-F238E27FC236}">
                <a16:creationId xmlns:a16="http://schemas.microsoft.com/office/drawing/2014/main" id="{6857F3D1-415C-4FDB-AEEC-34A3D32A9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01" y="1138954"/>
            <a:ext cx="4653010" cy="38371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FE20D1-623E-4D9F-9F4C-3CE5E5AF9445}"/>
              </a:ext>
            </a:extLst>
          </p:cNvPr>
          <p:cNvSpPr txBox="1"/>
          <p:nvPr/>
        </p:nvSpPr>
        <p:spPr>
          <a:xfrm>
            <a:off x="3003523" y="582675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国界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EAAC875D-F590-4342-BE46-D83557854420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3606945" y="5541526"/>
            <a:ext cx="1872" cy="285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04D795E-F41C-47B4-A876-FE2818798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12" y="1413452"/>
            <a:ext cx="2450375" cy="403109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8ED6F1E-BBE3-4F18-BEE9-03D685A2AD69}"/>
              </a:ext>
            </a:extLst>
          </p:cNvPr>
          <p:cNvSpPr txBox="1"/>
          <p:nvPr/>
        </p:nvSpPr>
        <p:spPr>
          <a:xfrm>
            <a:off x="7956163" y="5826752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皮肤和粘膜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024D478-B9B1-4D75-BA7D-D54F812C7E0F}"/>
              </a:ext>
            </a:extLst>
          </p:cNvPr>
          <p:cNvCxnSpPr/>
          <p:nvPr/>
        </p:nvCxnSpPr>
        <p:spPr>
          <a:xfrm flipH="1" flipV="1">
            <a:off x="9339988" y="5541526"/>
            <a:ext cx="1872" cy="285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85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8435DAB-59B8-476D-B2F0-FB3FD35EAF20}"/>
              </a:ext>
            </a:extLst>
          </p:cNvPr>
          <p:cNvSpPr txBox="1">
            <a:spLocks noChangeArrowheads="1"/>
          </p:cNvSpPr>
          <p:nvPr/>
        </p:nvSpPr>
        <p:spPr>
          <a:xfrm>
            <a:off x="666750" y="439161"/>
            <a:ext cx="7197090" cy="1007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0000CC"/>
                </a:solidFill>
                <a:ea typeface="黑体" panose="02010609060101010101" pitchFamily="49" charset="-122"/>
              </a:rPr>
              <a:t>一、细胞膜的功能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D5E761-7021-4A44-9B60-9F62E298DD1F}"/>
              </a:ext>
            </a:extLst>
          </p:cNvPr>
          <p:cNvSpPr txBox="1">
            <a:spLocks noChangeArrowheads="1"/>
          </p:cNvSpPr>
          <p:nvPr/>
        </p:nvSpPr>
        <p:spPr>
          <a:xfrm>
            <a:off x="1024890" y="1679868"/>
            <a:ext cx="68389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Tx/>
              <a:buNone/>
            </a:pPr>
            <a:r>
              <a:rPr lang="en-US" altLang="zh-CN" sz="4000" b="1" dirty="0"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ea typeface="黑体" panose="02010609060101010101" pitchFamily="49" charset="-122"/>
              </a:rPr>
              <a:t>、将细胞与外界环境分隔开</a:t>
            </a:r>
          </a:p>
        </p:txBody>
      </p:sp>
      <p:pic>
        <p:nvPicPr>
          <p:cNvPr id="4" name="Picture 14" descr="earth">
            <a:extLst>
              <a:ext uri="{FF2B5EF4-FFF2-40B4-BE49-F238E27FC236}">
                <a16:creationId xmlns:a16="http://schemas.microsoft.com/office/drawing/2014/main" id="{9697D668-552E-4D4D-8286-5275265F5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19375"/>
            <a:ext cx="46482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B361A7FF-0EFF-463D-BDA6-64A7B988D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252" y="5834064"/>
            <a:ext cx="2656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3200" b="1" dirty="0">
                <a:ea typeface="黑体" panose="02010609060101010101" pitchFamily="49" charset="-122"/>
              </a:rPr>
              <a:t>原始地球环境</a:t>
            </a: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E040036C-5CB9-427B-BCEA-4A69A2ED5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858" y="3064277"/>
            <a:ext cx="47656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膜的出现是生命起源过程中至关重要的阶段。</a:t>
            </a:r>
          </a:p>
        </p:txBody>
      </p:sp>
    </p:spTree>
    <p:extLst>
      <p:ext uri="{BB962C8B-B14F-4D97-AF65-F5344CB8AC3E}">
        <p14:creationId xmlns:p14="http://schemas.microsoft.com/office/powerpoint/2010/main" val="16630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3FAC38F-C197-4C24-A6D5-23468C615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65697"/>
            <a:ext cx="7620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zh-CN" altLang="en-US" sz="28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80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8D5CA94-2E03-4E64-A8FA-14BEFB0D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89497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D3988C0-00F1-458F-83B6-58C9ED9C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56097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ea typeface="楷体_GB2312" pitchFamily="49" charset="-122"/>
              </a:rPr>
              <a:t>  </a:t>
            </a:r>
            <a:r>
              <a:rPr lang="zh-CN" altLang="en-US" sz="4000" b="1" dirty="0">
                <a:ea typeface="楷体_GB2312" pitchFamily="49" charset="-122"/>
              </a:rPr>
              <a:t>用凉水洗红苋菜，水不变红；煮苋菜，菜汁却是红色的</a:t>
            </a:r>
            <a:r>
              <a:rPr lang="en-US" altLang="zh-CN" sz="4000" b="1" dirty="0">
                <a:ea typeface="楷体_GB2312" pitchFamily="49" charset="-122"/>
              </a:rPr>
              <a:t>,</a:t>
            </a:r>
            <a:r>
              <a:rPr lang="zh-CN" altLang="en-US" sz="4000" b="1" dirty="0">
                <a:ea typeface="楷体_GB2312" pitchFamily="49" charset="-122"/>
              </a:rPr>
              <a:t>这是怎么回事？</a:t>
            </a:r>
            <a:endParaRPr lang="en-US" altLang="zh-CN" sz="4000" b="1" dirty="0">
              <a:ea typeface="楷体_GB2312" pitchFamily="49" charset="-122"/>
            </a:endParaRPr>
          </a:p>
        </p:txBody>
      </p:sp>
      <p:sp>
        <p:nvSpPr>
          <p:cNvPr id="5" name="WordArt 5">
            <a:extLst>
              <a:ext uri="{FF2B5EF4-FFF2-40B4-BE49-F238E27FC236}">
                <a16:creationId xmlns:a16="http://schemas.microsoft.com/office/drawing/2014/main" id="{8F38428E-7A80-4C0D-922C-98CEF4A8883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90688" y="-71053"/>
            <a:ext cx="2286000" cy="1231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zh-CN" altLang="en-US" sz="7200" b="1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思 考</a:t>
            </a:r>
          </a:p>
        </p:txBody>
      </p:sp>
      <p:pic>
        <p:nvPicPr>
          <p:cNvPr id="6" name="Picture 6" descr="282287_691026">
            <a:extLst>
              <a:ext uri="{FF2B5EF4-FFF2-40B4-BE49-F238E27FC236}">
                <a16:creationId xmlns:a16="http://schemas.microsoft.com/office/drawing/2014/main" id="{BA8D1658-EF3F-4459-8CBA-AF6A58A8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53135"/>
            <a:ext cx="37496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1245053578-8460067864">
            <a:extLst>
              <a:ext uri="{FF2B5EF4-FFF2-40B4-BE49-F238E27FC236}">
                <a16:creationId xmlns:a16="http://schemas.microsoft.com/office/drawing/2014/main" id="{4A3AE482-8637-44B5-BB75-2DF463C3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54722"/>
            <a:ext cx="4822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41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90F01B97-8760-4177-AA1E-8ACDE9039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2409825"/>
            <a:ext cx="1996052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690740BF-610F-4698-8CCA-5B3DEF9A3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095625"/>
            <a:ext cx="453648" cy="8382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161F695D-A800-4D9E-BA08-C9B17C53C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099" y="2028825"/>
            <a:ext cx="1891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7D80B8C-03DE-49BA-AAB0-20D5C018E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41" y="1543705"/>
            <a:ext cx="1937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</a:rPr>
              <a:t>营养物质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8B89CA95-C389-4555-9463-75CCD858F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099" y="3400425"/>
            <a:ext cx="117948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95DEC5A4-686A-4F09-9117-61AC494D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3113088"/>
            <a:ext cx="1289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</a:rPr>
              <a:t>废物</a:t>
            </a: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CAAE520B-0C68-4890-91D6-6ADFFB825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699" y="3476625"/>
            <a:ext cx="127021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F408613-CB81-4305-AC8D-008D9B2D4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3255963"/>
            <a:ext cx="1338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</a:rPr>
              <a:t>分泌物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115B5664-EE3A-40C4-A124-FDE86EA87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34099" y="4238625"/>
            <a:ext cx="1891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39A2D7B0-3B79-471D-96E0-1D8543361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381625"/>
            <a:ext cx="2367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</a:rPr>
              <a:t>病毒，病菌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62E4056-BC63-43B4-A0A4-05CBDD2E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04825"/>
            <a:ext cx="815340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功能</a:t>
            </a:r>
            <a:r>
              <a:rPr lang="en-US" altLang="zh-CN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：控制物质进出细胞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7B8CD761-5DE0-4935-9CC6-AA887680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915025"/>
            <a:ext cx="567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体现了细胞膜的选择透过性</a:t>
            </a:r>
          </a:p>
        </p:txBody>
      </p:sp>
    </p:spTree>
    <p:extLst>
      <p:ext uri="{BB962C8B-B14F-4D97-AF65-F5344CB8AC3E}">
        <p14:creationId xmlns:p14="http://schemas.microsoft.com/office/powerpoint/2010/main" val="4253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59509C0-220F-4C90-A6BE-C64C295C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2085975"/>
            <a:ext cx="611187" cy="4121150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细胞间信息的交流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CE82F4D-88AE-4618-9EA3-CACCF6C75D5A}"/>
              </a:ext>
            </a:extLst>
          </p:cNvPr>
          <p:cNvSpPr>
            <a:spLocks/>
          </p:cNvSpPr>
          <p:nvPr/>
        </p:nvSpPr>
        <p:spPr bwMode="auto">
          <a:xfrm>
            <a:off x="3019425" y="2162175"/>
            <a:ext cx="685800" cy="3048000"/>
          </a:xfrm>
          <a:prstGeom prst="leftBrace">
            <a:avLst>
              <a:gd name="adj1" fmla="val 37016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17D4287-D50B-4507-BB87-E40CBFDF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2162175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物质传递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05CD899-DD00-47B0-A4F4-5002ABA35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3457575"/>
            <a:ext cx="6096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接触传递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    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eaLnBrk="1" hangingPunct="1"/>
            <a:endParaRPr lang="zh-CN" alt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80FE470-AB54-4CBB-AE8C-B296C4815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600575"/>
            <a:ext cx="506095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通道传递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eaLnBrk="1" hangingPunct="1"/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163A09DC-0F47-4653-A175-AF967FB59CB0}"/>
              </a:ext>
            </a:extLst>
          </p:cNvPr>
          <p:cNvGrpSpPr>
            <a:grpSpLocks/>
          </p:cNvGrpSpPr>
          <p:nvPr/>
        </p:nvGrpSpPr>
        <p:grpSpPr bwMode="auto">
          <a:xfrm>
            <a:off x="1043840" y="481012"/>
            <a:ext cx="8534400" cy="1295400"/>
            <a:chOff x="23" y="1448"/>
            <a:chExt cx="5760" cy="1587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79F2DB98-B66F-471B-9E15-BAF1F3858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1448"/>
              <a:ext cx="5760" cy="158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7548F26E-FC06-43C0-95AC-F2ADFC3D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913"/>
              <a:ext cx="5348" cy="9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4400" b="1">
                  <a:solidFill>
                    <a:srgbClr val="F93F2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功能</a:t>
              </a:r>
              <a:r>
                <a:rPr lang="en-US" altLang="zh-CN" sz="4400" b="1">
                  <a:solidFill>
                    <a:srgbClr val="F93F2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zh-CN" altLang="en-US" sz="4400" b="1">
                  <a:solidFill>
                    <a:srgbClr val="F93F2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：进行细胞间信息的交流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3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D23C73A-C676-493B-A22E-E0777905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66700"/>
            <a:ext cx="4608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rgbClr val="0000CC"/>
                </a:solidFill>
                <a:ea typeface="黑体" panose="02010609060101010101" pitchFamily="49" charset="-122"/>
              </a:rPr>
              <a:t>分泌化学物质传递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E68FB91-9D32-4518-89B3-E40320D6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9" y="968375"/>
            <a:ext cx="8153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靶细胞：接受信号的细胞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受体：靶细胞膜上与信号特异性结合的位点</a:t>
            </a:r>
          </a:p>
        </p:txBody>
      </p:sp>
      <p:pic>
        <p:nvPicPr>
          <p:cNvPr id="5" name="ShockwaveFlash1">
            <a:extLst>
              <a:ext uri="{FF2B5EF4-FFF2-40B4-BE49-F238E27FC236}">
                <a16:creationId xmlns:a16="http://schemas.microsoft.com/office/drawing/2014/main" id="{C7E00767-9CF7-44AD-909A-D54CA2399A4E}"/>
              </a:ext>
            </a:extLst>
          </p:cNvPr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8" y="2133600"/>
            <a:ext cx="7740647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1448</Words>
  <Application>Microsoft Office PowerPoint</Application>
  <PresentationFormat>宽屏</PresentationFormat>
  <Paragraphs>167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7" baseType="lpstr">
      <vt:lpstr>等线</vt:lpstr>
      <vt:lpstr>等线 Light</vt:lpstr>
      <vt:lpstr>黑体</vt:lpstr>
      <vt:lpstr>华文行楷</vt:lpstr>
      <vt:lpstr>华文楷体</vt:lpstr>
      <vt:lpstr>华文隶书</vt:lpstr>
      <vt:lpstr>华文新魏</vt:lpstr>
      <vt:lpstr>华文中宋</vt:lpstr>
      <vt:lpstr>楷体</vt:lpstr>
      <vt:lpstr>楷体_GB2312</vt:lpstr>
      <vt:lpstr>楷体_GB2312</vt:lpstr>
      <vt:lpstr>隶书</vt:lpstr>
      <vt:lpstr>宋体</vt:lpstr>
      <vt:lpstr>微软雅黑</vt:lpstr>
      <vt:lpstr>新宋体</vt:lpstr>
      <vt:lpstr>Arial</vt:lpstr>
      <vt:lpstr>Century Schoolbook</vt:lpstr>
      <vt:lpstr>Tahoma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付 洁</dc:creator>
  <cp:lastModifiedBy>付 洁</cp:lastModifiedBy>
  <cp:revision>57</cp:revision>
  <dcterms:created xsi:type="dcterms:W3CDTF">2019-09-25T11:54:39Z</dcterms:created>
  <dcterms:modified xsi:type="dcterms:W3CDTF">2019-10-12T01:59:47Z</dcterms:modified>
</cp:coreProperties>
</file>