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5" r:id="rId1"/>
  </p:sldMasterIdLst>
  <p:notesMasterIdLst>
    <p:notesMasterId r:id="rId44"/>
  </p:notesMasterIdLst>
  <p:handoutMasterIdLst>
    <p:handoutMasterId r:id="rId45"/>
  </p:handoutMasterIdLst>
  <p:sldIdLst>
    <p:sldId id="440" r:id="rId2"/>
    <p:sldId id="512" r:id="rId3"/>
    <p:sldId id="462" r:id="rId4"/>
    <p:sldId id="497" r:id="rId5"/>
    <p:sldId id="465" r:id="rId6"/>
    <p:sldId id="458" r:id="rId7"/>
    <p:sldId id="500" r:id="rId8"/>
    <p:sldId id="501" r:id="rId9"/>
    <p:sldId id="515" r:id="rId10"/>
    <p:sldId id="523" r:id="rId11"/>
    <p:sldId id="514" r:id="rId12"/>
    <p:sldId id="520" r:id="rId13"/>
    <p:sldId id="522" r:id="rId14"/>
    <p:sldId id="517" r:id="rId15"/>
    <p:sldId id="525" r:id="rId16"/>
    <p:sldId id="524" r:id="rId17"/>
    <p:sldId id="519" r:id="rId18"/>
    <p:sldId id="527" r:id="rId19"/>
    <p:sldId id="528" r:id="rId20"/>
    <p:sldId id="534" r:id="rId21"/>
    <p:sldId id="531" r:id="rId22"/>
    <p:sldId id="532" r:id="rId23"/>
    <p:sldId id="548" r:id="rId24"/>
    <p:sldId id="546" r:id="rId25"/>
    <p:sldId id="530" r:id="rId26"/>
    <p:sldId id="547" r:id="rId27"/>
    <p:sldId id="536" r:id="rId28"/>
    <p:sldId id="535" r:id="rId29"/>
    <p:sldId id="537" r:id="rId30"/>
    <p:sldId id="538" r:id="rId31"/>
    <p:sldId id="539" r:id="rId32"/>
    <p:sldId id="540" r:id="rId33"/>
    <p:sldId id="541" r:id="rId34"/>
    <p:sldId id="542" r:id="rId35"/>
    <p:sldId id="543" r:id="rId36"/>
    <p:sldId id="545" r:id="rId37"/>
    <p:sldId id="544" r:id="rId38"/>
    <p:sldId id="550" r:id="rId39"/>
    <p:sldId id="551" r:id="rId40"/>
    <p:sldId id="549" r:id="rId41"/>
    <p:sldId id="552" r:id="rId42"/>
    <p:sldId id="495" r:id="rId43"/>
  </p:sldIdLst>
  <p:sldSz cx="9144000" cy="5143500" type="screen16x9"/>
  <p:notesSz cx="6858000" cy="9144000"/>
  <p:embeddedFontLst>
    <p:embeddedFont>
      <p:font typeface="Lucida Sans Unicode" pitchFamily="34" charset="0"/>
      <p:regular r:id="rId46"/>
    </p:embeddedFont>
    <p:embeddedFont>
      <p:font typeface="黑体" pitchFamily="49" charset="-122"/>
      <p:regular r:id="rId47"/>
    </p:embeddedFont>
    <p:embeddedFont>
      <p:font typeface="微软雅黑" pitchFamily="34" charset="-122"/>
      <p:regular r:id="rId48"/>
      <p:bold r:id="rId49"/>
    </p:embeddedFont>
    <p:embeddedFont>
      <p:font typeface="맑은 고딕" pitchFamily="34" charset="-127"/>
      <p:regular r:id="rId50"/>
      <p:bold r:id="rId51"/>
    </p:embeddedFont>
    <p:embeddedFont>
      <p:font typeface="Wingdings 3" pitchFamily="18" charset="2"/>
      <p:regular r:id="rId52"/>
    </p:embeddedFont>
    <p:embeddedFont>
      <p:font typeface="Agency FB" pitchFamily="34" charset="0"/>
      <p:regular r:id="rId53"/>
      <p:bold r:id="rId54"/>
    </p:embeddedFont>
    <p:embeddedFont>
      <p:font typeface="Verdana" pitchFamily="34" charset="0"/>
      <p:regular r:id="rId55"/>
      <p:bold r:id="rId56"/>
      <p:italic r:id="rId57"/>
      <p:boldItalic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Wingdings 2" pitchFamily="18" charset="2"/>
      <p:regular r:id="rId63"/>
    </p:embeddedFont>
  </p:embeddedFontLst>
  <p:custDataLst>
    <p:tags r:id="rId6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00FF"/>
    <a:srgbClr val="019E97"/>
    <a:srgbClr val="00787A"/>
    <a:srgbClr val="333333"/>
    <a:srgbClr val="1EA6BB"/>
    <a:srgbClr val="C2D8DC"/>
    <a:srgbClr val="78A48C"/>
    <a:srgbClr val="7B8C8B"/>
    <a:srgbClr val="7B8989"/>
    <a:srgbClr val="F2F0E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>
        <p:scale>
          <a:sx n="66" d="100"/>
          <a:sy n="66" d="100"/>
        </p:scale>
        <p:origin x="-1644" y="-5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027EFA-29CC-A246-980C-45E8B32190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505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26775-678E-40B5-9929-933B8E300A03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1751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44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75658" y="1188499"/>
            <a:ext cx="6792684" cy="1329053"/>
          </a:xfrm>
        </p:spPr>
        <p:txBody>
          <a:bodyPr anchor="b">
            <a:normAutofit/>
          </a:bodyPr>
          <a:lstStyle>
            <a:lvl1pPr algn="ctr">
              <a:defRPr sz="2700" baseline="0"/>
            </a:lvl1pPr>
          </a:lstStyle>
          <a:p>
            <a:r>
              <a:rPr lang="en-US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5658" y="2859937"/>
            <a:ext cx="6792684" cy="124182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275"/>
              </a:lnSpc>
              <a:spcBef>
                <a:spcPts val="0"/>
              </a:spcBef>
              <a:buNone/>
              <a:defRPr sz="975">
                <a:solidFill>
                  <a:schemeClr val="tx2">
                    <a:alpha val="4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4402570" y="2681259"/>
            <a:ext cx="33886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2230" y="4589369"/>
            <a:ext cx="2802467" cy="368301"/>
          </a:xfrm>
        </p:spPr>
        <p:txBody>
          <a:bodyPr/>
          <a:lstStyle>
            <a:lvl1pPr algn="l">
              <a:defRPr sz="675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Converting your business from Good to Great.</a:t>
            </a:r>
          </a:p>
        </p:txBody>
      </p:sp>
      <p:grpSp>
        <p:nvGrpSpPr>
          <p:cNvPr id="4" name="Group 27"/>
          <p:cNvGrpSpPr/>
          <p:nvPr userDrawn="1"/>
        </p:nvGrpSpPr>
        <p:grpSpPr>
          <a:xfrm>
            <a:off x="1591" y="1013937"/>
            <a:ext cx="1247775" cy="2159794"/>
            <a:chOff x="4952858" y="1717675"/>
            <a:chExt cx="1016000" cy="2339975"/>
          </a:xfrm>
        </p:grpSpPr>
        <p:grpSp>
          <p:nvGrpSpPr>
            <p:cNvPr id="6" name="Group 28"/>
            <p:cNvGrpSpPr/>
            <p:nvPr userDrawn="1"/>
          </p:nvGrpSpPr>
          <p:grpSpPr>
            <a:xfrm>
              <a:off x="4952858" y="3181350"/>
              <a:ext cx="1016000" cy="584200"/>
              <a:chOff x="3413126" y="3181350"/>
              <a:chExt cx="1016000" cy="584200"/>
            </a:xfrm>
          </p:grpSpPr>
          <p:sp>
            <p:nvSpPr>
              <p:cNvPr id="58" name="Freeform 35"/>
              <p:cNvSpPr/>
              <p:nvPr userDrawn="1"/>
            </p:nvSpPr>
            <p:spPr bwMode="auto">
              <a:xfrm>
                <a:off x="3921126" y="34734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59" name="Freeform 38"/>
              <p:cNvSpPr/>
              <p:nvPr userDrawn="1"/>
            </p:nvSpPr>
            <p:spPr bwMode="auto">
              <a:xfrm>
                <a:off x="3921126" y="31813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0 w 320"/>
                  <a:gd name="T3" fmla="*/ 184 h 184"/>
                  <a:gd name="T4" fmla="*/ 320 w 320"/>
                  <a:gd name="T5" fmla="*/ 184 h 184"/>
                  <a:gd name="T6" fmla="*/ 320 w 320"/>
                  <a:gd name="T7" fmla="*/ 184 h 184"/>
                  <a:gd name="T8" fmla="*/ 0 w 320"/>
                  <a:gd name="T9" fmla="*/ 0 h 184"/>
                  <a:gd name="T10" fmla="*/ 0 w 32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18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60" name="Freeform 39"/>
              <p:cNvSpPr/>
              <p:nvPr userDrawn="1"/>
            </p:nvSpPr>
            <p:spPr bwMode="auto">
              <a:xfrm>
                <a:off x="3413126" y="31813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320 w 320"/>
                  <a:gd name="T5" fmla="*/ 184 h 184"/>
                  <a:gd name="T6" fmla="*/ 320 w 320"/>
                  <a:gd name="T7" fmla="*/ 0 h 184"/>
                  <a:gd name="T8" fmla="*/ 222 w 320"/>
                  <a:gd name="T9" fmla="*/ 58 h 184"/>
                  <a:gd name="T10" fmla="*/ 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0"/>
                    </a:lnTo>
                    <a:lnTo>
                      <a:pt x="222" y="58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61" name="Freeform 41"/>
              <p:cNvSpPr/>
              <p:nvPr userDrawn="1"/>
            </p:nvSpPr>
            <p:spPr bwMode="auto">
              <a:xfrm>
                <a:off x="3413126" y="3473450"/>
                <a:ext cx="508000" cy="292100"/>
              </a:xfrm>
              <a:custGeom>
                <a:avLst/>
                <a:gdLst>
                  <a:gd name="T0" fmla="*/ 260 w 320"/>
                  <a:gd name="T1" fmla="*/ 150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  <a:gd name="T8" fmla="*/ 260 w 320"/>
                  <a:gd name="T9" fmla="*/ 1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260" y="150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260" y="150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8" name="Group 29"/>
            <p:cNvGrpSpPr/>
            <p:nvPr userDrawn="1"/>
          </p:nvGrpSpPr>
          <p:grpSpPr>
            <a:xfrm>
              <a:off x="4952858" y="2889250"/>
              <a:ext cx="508000" cy="584200"/>
              <a:chOff x="3413126" y="2889250"/>
              <a:chExt cx="508000" cy="584200"/>
            </a:xfrm>
          </p:grpSpPr>
          <p:sp>
            <p:nvSpPr>
              <p:cNvPr id="56" name="Freeform 42"/>
              <p:cNvSpPr/>
              <p:nvPr userDrawn="1"/>
            </p:nvSpPr>
            <p:spPr bwMode="auto">
              <a:xfrm>
                <a:off x="3413126" y="2889250"/>
                <a:ext cx="508000" cy="292100"/>
              </a:xfrm>
              <a:custGeom>
                <a:avLst/>
                <a:gdLst>
                  <a:gd name="T0" fmla="*/ 320 w 320"/>
                  <a:gd name="T1" fmla="*/ 184 h 184"/>
                  <a:gd name="T2" fmla="*/ 78 w 320"/>
                  <a:gd name="T3" fmla="*/ 44 h 184"/>
                  <a:gd name="T4" fmla="*/ 0 w 320"/>
                  <a:gd name="T5" fmla="*/ 0 h 184"/>
                  <a:gd name="T6" fmla="*/ 0 w 320"/>
                  <a:gd name="T7" fmla="*/ 184 h 184"/>
                  <a:gd name="T8" fmla="*/ 320 w 320"/>
                  <a:gd name="T9" fmla="*/ 184 h 184"/>
                  <a:gd name="T10" fmla="*/ 32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184"/>
                    </a:moveTo>
                    <a:lnTo>
                      <a:pt x="78" y="44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184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57" name="Freeform 43"/>
              <p:cNvSpPr/>
              <p:nvPr userDrawn="1"/>
            </p:nvSpPr>
            <p:spPr bwMode="auto">
              <a:xfrm>
                <a:off x="3413126" y="3181350"/>
                <a:ext cx="508000" cy="292100"/>
              </a:xfrm>
              <a:custGeom>
                <a:avLst/>
                <a:gdLst>
                  <a:gd name="T0" fmla="*/ 320 w 320"/>
                  <a:gd name="T1" fmla="*/ 0 h 184"/>
                  <a:gd name="T2" fmla="*/ 0 w 320"/>
                  <a:gd name="T3" fmla="*/ 0 h 184"/>
                  <a:gd name="T4" fmla="*/ 0 w 320"/>
                  <a:gd name="T5" fmla="*/ 184 h 184"/>
                  <a:gd name="T6" fmla="*/ 0 w 320"/>
                  <a:gd name="T7" fmla="*/ 184 h 184"/>
                  <a:gd name="T8" fmla="*/ 222 w 320"/>
                  <a:gd name="T9" fmla="*/ 58 h 184"/>
                  <a:gd name="T10" fmla="*/ 320 w 32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0" y="184"/>
                    </a:lnTo>
                    <a:lnTo>
                      <a:pt x="222" y="58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9" name="Group 30"/>
            <p:cNvGrpSpPr/>
            <p:nvPr userDrawn="1"/>
          </p:nvGrpSpPr>
          <p:grpSpPr>
            <a:xfrm>
              <a:off x="4952858" y="2305050"/>
              <a:ext cx="508000" cy="584200"/>
              <a:chOff x="3413126" y="2305050"/>
              <a:chExt cx="508000" cy="584200"/>
            </a:xfrm>
          </p:grpSpPr>
          <p:sp>
            <p:nvSpPr>
              <p:cNvPr id="54" name="Freeform 47"/>
              <p:cNvSpPr/>
              <p:nvPr userDrawn="1"/>
            </p:nvSpPr>
            <p:spPr bwMode="auto">
              <a:xfrm>
                <a:off x="3413126" y="2305050"/>
                <a:ext cx="508000" cy="292100"/>
              </a:xfrm>
              <a:custGeom>
                <a:avLst/>
                <a:gdLst>
                  <a:gd name="T0" fmla="*/ 320 w 320"/>
                  <a:gd name="T1" fmla="*/ 184 h 184"/>
                  <a:gd name="T2" fmla="*/ 256 w 320"/>
                  <a:gd name="T3" fmla="*/ 148 h 184"/>
                  <a:gd name="T4" fmla="*/ 0 w 320"/>
                  <a:gd name="T5" fmla="*/ 0 h 184"/>
                  <a:gd name="T6" fmla="*/ 0 w 320"/>
                  <a:gd name="T7" fmla="*/ 184 h 184"/>
                  <a:gd name="T8" fmla="*/ 320 w 320"/>
                  <a:gd name="T9" fmla="*/ 184 h 184"/>
                  <a:gd name="T10" fmla="*/ 32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184"/>
                    </a:moveTo>
                    <a:lnTo>
                      <a:pt x="256" y="148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184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55" name="Freeform 48"/>
              <p:cNvSpPr/>
              <p:nvPr userDrawn="1"/>
            </p:nvSpPr>
            <p:spPr bwMode="auto">
              <a:xfrm>
                <a:off x="3413126" y="25971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0" y="184"/>
                    </a:lnTo>
                    <a:lnTo>
                      <a:pt x="3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10" name="Group 31"/>
            <p:cNvGrpSpPr/>
            <p:nvPr userDrawn="1"/>
          </p:nvGrpSpPr>
          <p:grpSpPr>
            <a:xfrm>
              <a:off x="5460858" y="2889250"/>
              <a:ext cx="508000" cy="584200"/>
              <a:chOff x="3921126" y="2889250"/>
              <a:chExt cx="508000" cy="584200"/>
            </a:xfrm>
          </p:grpSpPr>
          <p:sp>
            <p:nvSpPr>
              <p:cNvPr id="52" name="Freeform 49"/>
              <p:cNvSpPr/>
              <p:nvPr userDrawn="1"/>
            </p:nvSpPr>
            <p:spPr bwMode="auto">
              <a:xfrm>
                <a:off x="3921126" y="3181350"/>
                <a:ext cx="508000" cy="292100"/>
              </a:xfrm>
              <a:custGeom>
                <a:avLst/>
                <a:gdLst>
                  <a:gd name="T0" fmla="*/ 320 w 320"/>
                  <a:gd name="T1" fmla="*/ 184 h 184"/>
                  <a:gd name="T2" fmla="*/ 320 w 320"/>
                  <a:gd name="T3" fmla="*/ 0 h 184"/>
                  <a:gd name="T4" fmla="*/ 0 w 320"/>
                  <a:gd name="T5" fmla="*/ 0 h 184"/>
                  <a:gd name="T6" fmla="*/ 320 w 320"/>
                  <a:gd name="T7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" h="184">
                    <a:moveTo>
                      <a:pt x="320" y="184"/>
                    </a:moveTo>
                    <a:lnTo>
                      <a:pt x="320" y="0"/>
                    </a:lnTo>
                    <a:lnTo>
                      <a:pt x="0" y="0"/>
                    </a:lnTo>
                    <a:lnTo>
                      <a:pt x="320" y="184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53" name="Freeform 50"/>
              <p:cNvSpPr/>
              <p:nvPr userDrawn="1"/>
            </p:nvSpPr>
            <p:spPr bwMode="auto">
              <a:xfrm>
                <a:off x="3921126" y="28892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184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184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11" name="Group 32"/>
            <p:cNvGrpSpPr/>
            <p:nvPr userDrawn="1"/>
          </p:nvGrpSpPr>
          <p:grpSpPr>
            <a:xfrm>
              <a:off x="4952858" y="3473450"/>
              <a:ext cx="508000" cy="584200"/>
              <a:chOff x="3413126" y="3473450"/>
              <a:chExt cx="508000" cy="584200"/>
            </a:xfrm>
          </p:grpSpPr>
          <p:sp>
            <p:nvSpPr>
              <p:cNvPr id="50" name="Freeform 51"/>
              <p:cNvSpPr/>
              <p:nvPr userDrawn="1"/>
            </p:nvSpPr>
            <p:spPr bwMode="auto">
              <a:xfrm>
                <a:off x="3413126" y="3473450"/>
                <a:ext cx="508000" cy="292100"/>
              </a:xfrm>
              <a:custGeom>
                <a:avLst/>
                <a:gdLst>
                  <a:gd name="T0" fmla="*/ 260 w 320"/>
                  <a:gd name="T1" fmla="*/ 150 h 184"/>
                  <a:gd name="T2" fmla="*/ 0 w 320"/>
                  <a:gd name="T3" fmla="*/ 0 h 184"/>
                  <a:gd name="T4" fmla="*/ 0 w 320"/>
                  <a:gd name="T5" fmla="*/ 184 h 184"/>
                  <a:gd name="T6" fmla="*/ 320 w 320"/>
                  <a:gd name="T7" fmla="*/ 184 h 184"/>
                  <a:gd name="T8" fmla="*/ 260 w 320"/>
                  <a:gd name="T9" fmla="*/ 1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260" y="15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320" y="184"/>
                    </a:lnTo>
                    <a:lnTo>
                      <a:pt x="260" y="15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51" name="Freeform 52"/>
              <p:cNvSpPr/>
              <p:nvPr userDrawn="1"/>
            </p:nvSpPr>
            <p:spPr bwMode="auto">
              <a:xfrm>
                <a:off x="3413126" y="37655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0 w 320"/>
                  <a:gd name="T3" fmla="*/ 184 h 184"/>
                  <a:gd name="T4" fmla="*/ 320 w 320"/>
                  <a:gd name="T5" fmla="*/ 0 h 184"/>
                  <a:gd name="T6" fmla="*/ 320 w 320"/>
                  <a:gd name="T7" fmla="*/ 0 h 184"/>
                  <a:gd name="T8" fmla="*/ 0 w 320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0" y="184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12" name="Group 33"/>
            <p:cNvGrpSpPr/>
            <p:nvPr userDrawn="1"/>
          </p:nvGrpSpPr>
          <p:grpSpPr>
            <a:xfrm>
              <a:off x="5460858" y="2305050"/>
              <a:ext cx="508000" cy="584200"/>
              <a:chOff x="3921126" y="2305050"/>
              <a:chExt cx="508000" cy="584200"/>
            </a:xfrm>
          </p:grpSpPr>
          <p:sp>
            <p:nvSpPr>
              <p:cNvPr id="48" name="Freeform 55"/>
              <p:cNvSpPr/>
              <p:nvPr userDrawn="1"/>
            </p:nvSpPr>
            <p:spPr bwMode="auto">
              <a:xfrm>
                <a:off x="3921126" y="23050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184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184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49" name="Freeform 56"/>
              <p:cNvSpPr/>
              <p:nvPr userDrawn="1"/>
            </p:nvSpPr>
            <p:spPr bwMode="auto">
              <a:xfrm>
                <a:off x="3921126" y="25971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13" name="Group 34"/>
            <p:cNvGrpSpPr/>
            <p:nvPr userDrawn="1"/>
          </p:nvGrpSpPr>
          <p:grpSpPr>
            <a:xfrm>
              <a:off x="4952858" y="2597150"/>
              <a:ext cx="1016000" cy="584200"/>
              <a:chOff x="3413126" y="2597150"/>
              <a:chExt cx="1016000" cy="584200"/>
            </a:xfrm>
          </p:grpSpPr>
          <p:sp>
            <p:nvSpPr>
              <p:cNvPr id="44" name="Freeform 58"/>
              <p:cNvSpPr/>
              <p:nvPr userDrawn="1"/>
            </p:nvSpPr>
            <p:spPr bwMode="auto">
              <a:xfrm>
                <a:off x="3413126" y="25971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320 w 320"/>
                  <a:gd name="T5" fmla="*/ 184 h 184"/>
                  <a:gd name="T6" fmla="*/ 320 w 320"/>
                  <a:gd name="T7" fmla="*/ 0 h 184"/>
                  <a:gd name="T8" fmla="*/ 320 w 320"/>
                  <a:gd name="T9" fmla="*/ 0 h 184"/>
                  <a:gd name="T10" fmla="*/ 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45" name="Freeform 59"/>
              <p:cNvSpPr/>
              <p:nvPr userDrawn="1"/>
            </p:nvSpPr>
            <p:spPr bwMode="auto">
              <a:xfrm>
                <a:off x="3921126" y="28892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46" name="Freeform 60"/>
              <p:cNvSpPr/>
              <p:nvPr userDrawn="1"/>
            </p:nvSpPr>
            <p:spPr bwMode="auto">
              <a:xfrm>
                <a:off x="3413126" y="2889250"/>
                <a:ext cx="508000" cy="292100"/>
              </a:xfrm>
              <a:custGeom>
                <a:avLst/>
                <a:gdLst>
                  <a:gd name="T0" fmla="*/ 78 w 320"/>
                  <a:gd name="T1" fmla="*/ 44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  <a:gd name="T8" fmla="*/ 78 w 320"/>
                  <a:gd name="T9" fmla="*/ 4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78" y="44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78" y="44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47" name="Freeform 62"/>
              <p:cNvSpPr/>
              <p:nvPr userDrawn="1"/>
            </p:nvSpPr>
            <p:spPr bwMode="auto">
              <a:xfrm>
                <a:off x="3921126" y="25971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0 w 320"/>
                  <a:gd name="T3" fmla="*/ 184 h 184"/>
                  <a:gd name="T4" fmla="*/ 320 w 320"/>
                  <a:gd name="T5" fmla="*/ 184 h 184"/>
                  <a:gd name="T6" fmla="*/ 320 w 320"/>
                  <a:gd name="T7" fmla="*/ 184 h 184"/>
                  <a:gd name="T8" fmla="*/ 0 w 320"/>
                  <a:gd name="T9" fmla="*/ 0 h 184"/>
                  <a:gd name="T10" fmla="*/ 0 w 32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18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14" name="Group 35"/>
            <p:cNvGrpSpPr/>
            <p:nvPr userDrawn="1"/>
          </p:nvGrpSpPr>
          <p:grpSpPr>
            <a:xfrm>
              <a:off x="4952858" y="2012950"/>
              <a:ext cx="1016000" cy="584200"/>
              <a:chOff x="3413126" y="2012950"/>
              <a:chExt cx="1016000" cy="584200"/>
            </a:xfrm>
          </p:grpSpPr>
          <p:sp>
            <p:nvSpPr>
              <p:cNvPr id="40" name="Freeform 65"/>
              <p:cNvSpPr/>
              <p:nvPr userDrawn="1"/>
            </p:nvSpPr>
            <p:spPr bwMode="auto">
              <a:xfrm>
                <a:off x="3413126" y="2305050"/>
                <a:ext cx="508000" cy="292100"/>
              </a:xfrm>
              <a:custGeom>
                <a:avLst/>
                <a:gdLst>
                  <a:gd name="T0" fmla="*/ 320 w 320"/>
                  <a:gd name="T1" fmla="*/ 0 h 184"/>
                  <a:gd name="T2" fmla="*/ 0 w 320"/>
                  <a:gd name="T3" fmla="*/ 0 h 184"/>
                  <a:gd name="T4" fmla="*/ 0 w 320"/>
                  <a:gd name="T5" fmla="*/ 0 h 184"/>
                  <a:gd name="T6" fmla="*/ 256 w 320"/>
                  <a:gd name="T7" fmla="*/ 148 h 184"/>
                  <a:gd name="T8" fmla="*/ 320 w 320"/>
                  <a:gd name="T9" fmla="*/ 184 h 184"/>
                  <a:gd name="T10" fmla="*/ 320 w 32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56" y="148"/>
                    </a:lnTo>
                    <a:lnTo>
                      <a:pt x="320" y="184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41" name="Freeform 66"/>
              <p:cNvSpPr/>
              <p:nvPr userDrawn="1"/>
            </p:nvSpPr>
            <p:spPr bwMode="auto">
              <a:xfrm>
                <a:off x="3921126" y="23050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0 w 320"/>
                  <a:gd name="T5" fmla="*/ 184 h 184"/>
                  <a:gd name="T6" fmla="*/ 320 w 320"/>
                  <a:gd name="T7" fmla="*/ 0 h 184"/>
                  <a:gd name="T8" fmla="*/ 320 w 320"/>
                  <a:gd name="T9" fmla="*/ 0 h 184"/>
                  <a:gd name="T10" fmla="*/ 0 w 320"/>
                  <a:gd name="T11" fmla="*/ 0 h 184"/>
                  <a:gd name="T12" fmla="*/ 0 w 320"/>
                  <a:gd name="T13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0" y="184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42" name="Freeform 67"/>
              <p:cNvSpPr/>
              <p:nvPr userDrawn="1"/>
            </p:nvSpPr>
            <p:spPr bwMode="auto">
              <a:xfrm>
                <a:off x="3413126" y="2012950"/>
                <a:ext cx="508000" cy="292100"/>
              </a:xfrm>
              <a:custGeom>
                <a:avLst/>
                <a:gdLst>
                  <a:gd name="T0" fmla="*/ 320 w 320"/>
                  <a:gd name="T1" fmla="*/ 184 h 184"/>
                  <a:gd name="T2" fmla="*/ 320 w 320"/>
                  <a:gd name="T3" fmla="*/ 0 h 184"/>
                  <a:gd name="T4" fmla="*/ 320 w 320"/>
                  <a:gd name="T5" fmla="*/ 0 h 184"/>
                  <a:gd name="T6" fmla="*/ 216 w 320"/>
                  <a:gd name="T7" fmla="*/ 60 h 184"/>
                  <a:gd name="T8" fmla="*/ 0 w 320"/>
                  <a:gd name="T9" fmla="*/ 184 h 184"/>
                  <a:gd name="T10" fmla="*/ 32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184"/>
                    </a:moveTo>
                    <a:lnTo>
                      <a:pt x="320" y="0"/>
                    </a:lnTo>
                    <a:lnTo>
                      <a:pt x="320" y="0"/>
                    </a:lnTo>
                    <a:lnTo>
                      <a:pt x="216" y="60"/>
                    </a:lnTo>
                    <a:lnTo>
                      <a:pt x="0" y="184"/>
                    </a:lnTo>
                    <a:lnTo>
                      <a:pt x="320" y="184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43" name="Freeform 71"/>
              <p:cNvSpPr/>
              <p:nvPr userDrawn="1"/>
            </p:nvSpPr>
            <p:spPr bwMode="auto">
              <a:xfrm>
                <a:off x="3921126" y="20129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320 w 320"/>
                  <a:gd name="T3" fmla="*/ 184 h 184"/>
                  <a:gd name="T4" fmla="*/ 0 w 320"/>
                  <a:gd name="T5" fmla="*/ 0 h 184"/>
                  <a:gd name="T6" fmla="*/ 0 w 320"/>
                  <a:gd name="T7" fmla="*/ 0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320" y="18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15" name="Group 36"/>
            <p:cNvGrpSpPr/>
            <p:nvPr userDrawn="1"/>
          </p:nvGrpSpPr>
          <p:grpSpPr>
            <a:xfrm>
              <a:off x="4952858" y="1717675"/>
              <a:ext cx="508000" cy="587375"/>
              <a:chOff x="3413126" y="1717675"/>
              <a:chExt cx="508000" cy="587375"/>
            </a:xfrm>
          </p:grpSpPr>
          <p:sp>
            <p:nvSpPr>
              <p:cNvPr id="38" name="Freeform 74"/>
              <p:cNvSpPr/>
              <p:nvPr userDrawn="1"/>
            </p:nvSpPr>
            <p:spPr bwMode="auto">
              <a:xfrm>
                <a:off x="3413126" y="2012950"/>
                <a:ext cx="508000" cy="292100"/>
              </a:xfrm>
              <a:custGeom>
                <a:avLst/>
                <a:gdLst>
                  <a:gd name="T0" fmla="*/ 216 w 320"/>
                  <a:gd name="T1" fmla="*/ 60 h 184"/>
                  <a:gd name="T2" fmla="*/ 320 w 320"/>
                  <a:gd name="T3" fmla="*/ 0 h 184"/>
                  <a:gd name="T4" fmla="*/ 0 w 320"/>
                  <a:gd name="T5" fmla="*/ 0 h 184"/>
                  <a:gd name="T6" fmla="*/ 0 w 320"/>
                  <a:gd name="T7" fmla="*/ 184 h 184"/>
                  <a:gd name="T8" fmla="*/ 0 w 320"/>
                  <a:gd name="T9" fmla="*/ 184 h 184"/>
                  <a:gd name="T10" fmla="*/ 216 w 320"/>
                  <a:gd name="T11" fmla="*/ 6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216" y="60"/>
                    </a:moveTo>
                    <a:lnTo>
                      <a:pt x="320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0" y="184"/>
                    </a:lnTo>
                    <a:lnTo>
                      <a:pt x="216" y="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39" name="Freeform 75"/>
              <p:cNvSpPr/>
              <p:nvPr userDrawn="1"/>
            </p:nvSpPr>
            <p:spPr bwMode="auto">
              <a:xfrm>
                <a:off x="3413126" y="1717675"/>
                <a:ext cx="508000" cy="295275"/>
              </a:xfrm>
              <a:custGeom>
                <a:avLst/>
                <a:gdLst>
                  <a:gd name="T0" fmla="*/ 320 w 320"/>
                  <a:gd name="T1" fmla="*/ 186 h 186"/>
                  <a:gd name="T2" fmla="*/ 0 w 320"/>
                  <a:gd name="T3" fmla="*/ 0 h 186"/>
                  <a:gd name="T4" fmla="*/ 0 w 320"/>
                  <a:gd name="T5" fmla="*/ 186 h 186"/>
                  <a:gd name="T6" fmla="*/ 320 w 320"/>
                  <a:gd name="T7" fmla="*/ 186 h 186"/>
                  <a:gd name="T8" fmla="*/ 320 w 320"/>
                  <a:gd name="T9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6">
                    <a:moveTo>
                      <a:pt x="320" y="186"/>
                    </a:moveTo>
                    <a:lnTo>
                      <a:pt x="0" y="0"/>
                    </a:lnTo>
                    <a:lnTo>
                      <a:pt x="0" y="186"/>
                    </a:lnTo>
                    <a:lnTo>
                      <a:pt x="320" y="186"/>
                    </a:lnTo>
                    <a:lnTo>
                      <a:pt x="320" y="1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</p:grpSp>
      <p:grpSp>
        <p:nvGrpSpPr>
          <p:cNvPr id="16" name="Group 61"/>
          <p:cNvGrpSpPr/>
          <p:nvPr userDrawn="1"/>
        </p:nvGrpSpPr>
        <p:grpSpPr>
          <a:xfrm flipH="1">
            <a:off x="7896228" y="1013937"/>
            <a:ext cx="1247775" cy="2159794"/>
            <a:chOff x="4952858" y="1717675"/>
            <a:chExt cx="1016000" cy="2339975"/>
          </a:xfrm>
        </p:grpSpPr>
        <p:grpSp>
          <p:nvGrpSpPr>
            <p:cNvPr id="17" name="Group 62"/>
            <p:cNvGrpSpPr/>
            <p:nvPr userDrawn="1"/>
          </p:nvGrpSpPr>
          <p:grpSpPr>
            <a:xfrm>
              <a:off x="4952858" y="3181350"/>
              <a:ext cx="1016000" cy="584200"/>
              <a:chOff x="3413126" y="3181350"/>
              <a:chExt cx="1016000" cy="584200"/>
            </a:xfrm>
          </p:grpSpPr>
          <p:sp>
            <p:nvSpPr>
              <p:cNvPr id="92" name="Freeform 35"/>
              <p:cNvSpPr/>
              <p:nvPr userDrawn="1"/>
            </p:nvSpPr>
            <p:spPr bwMode="auto">
              <a:xfrm>
                <a:off x="3921126" y="34734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93" name="Freeform 38"/>
              <p:cNvSpPr/>
              <p:nvPr userDrawn="1"/>
            </p:nvSpPr>
            <p:spPr bwMode="auto">
              <a:xfrm>
                <a:off x="3921126" y="31813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0 w 320"/>
                  <a:gd name="T3" fmla="*/ 184 h 184"/>
                  <a:gd name="T4" fmla="*/ 320 w 320"/>
                  <a:gd name="T5" fmla="*/ 184 h 184"/>
                  <a:gd name="T6" fmla="*/ 320 w 320"/>
                  <a:gd name="T7" fmla="*/ 184 h 184"/>
                  <a:gd name="T8" fmla="*/ 0 w 320"/>
                  <a:gd name="T9" fmla="*/ 0 h 184"/>
                  <a:gd name="T10" fmla="*/ 0 w 32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18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94" name="Freeform 39"/>
              <p:cNvSpPr/>
              <p:nvPr userDrawn="1"/>
            </p:nvSpPr>
            <p:spPr bwMode="auto">
              <a:xfrm>
                <a:off x="3413126" y="31813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320 w 320"/>
                  <a:gd name="T5" fmla="*/ 184 h 184"/>
                  <a:gd name="T6" fmla="*/ 320 w 320"/>
                  <a:gd name="T7" fmla="*/ 0 h 184"/>
                  <a:gd name="T8" fmla="*/ 222 w 320"/>
                  <a:gd name="T9" fmla="*/ 58 h 184"/>
                  <a:gd name="T10" fmla="*/ 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0"/>
                    </a:lnTo>
                    <a:lnTo>
                      <a:pt x="222" y="58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95" name="Freeform 41"/>
              <p:cNvSpPr/>
              <p:nvPr userDrawn="1"/>
            </p:nvSpPr>
            <p:spPr bwMode="auto">
              <a:xfrm>
                <a:off x="3413126" y="3473450"/>
                <a:ext cx="508000" cy="292100"/>
              </a:xfrm>
              <a:custGeom>
                <a:avLst/>
                <a:gdLst>
                  <a:gd name="T0" fmla="*/ 260 w 320"/>
                  <a:gd name="T1" fmla="*/ 150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  <a:gd name="T8" fmla="*/ 260 w 320"/>
                  <a:gd name="T9" fmla="*/ 1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260" y="150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260" y="150"/>
                    </a:lnTo>
                    <a:close/>
                  </a:path>
                </a:pathLst>
              </a:custGeom>
              <a:solidFill>
                <a:schemeClr val="accent1">
                  <a:alpha val="3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18" name="Group 63"/>
            <p:cNvGrpSpPr/>
            <p:nvPr userDrawn="1"/>
          </p:nvGrpSpPr>
          <p:grpSpPr>
            <a:xfrm>
              <a:off x="4952858" y="2889250"/>
              <a:ext cx="508000" cy="584200"/>
              <a:chOff x="3413126" y="2889250"/>
              <a:chExt cx="508000" cy="584200"/>
            </a:xfrm>
          </p:grpSpPr>
          <p:sp>
            <p:nvSpPr>
              <p:cNvPr id="90" name="Freeform 42"/>
              <p:cNvSpPr/>
              <p:nvPr userDrawn="1"/>
            </p:nvSpPr>
            <p:spPr bwMode="auto">
              <a:xfrm>
                <a:off x="3413126" y="2889250"/>
                <a:ext cx="508000" cy="292100"/>
              </a:xfrm>
              <a:custGeom>
                <a:avLst/>
                <a:gdLst>
                  <a:gd name="T0" fmla="*/ 320 w 320"/>
                  <a:gd name="T1" fmla="*/ 184 h 184"/>
                  <a:gd name="T2" fmla="*/ 78 w 320"/>
                  <a:gd name="T3" fmla="*/ 44 h 184"/>
                  <a:gd name="T4" fmla="*/ 0 w 320"/>
                  <a:gd name="T5" fmla="*/ 0 h 184"/>
                  <a:gd name="T6" fmla="*/ 0 w 320"/>
                  <a:gd name="T7" fmla="*/ 184 h 184"/>
                  <a:gd name="T8" fmla="*/ 320 w 320"/>
                  <a:gd name="T9" fmla="*/ 184 h 184"/>
                  <a:gd name="T10" fmla="*/ 32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184"/>
                    </a:moveTo>
                    <a:lnTo>
                      <a:pt x="78" y="44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184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91" name="Freeform 43"/>
              <p:cNvSpPr/>
              <p:nvPr userDrawn="1"/>
            </p:nvSpPr>
            <p:spPr bwMode="auto">
              <a:xfrm>
                <a:off x="3413126" y="3181350"/>
                <a:ext cx="508000" cy="292100"/>
              </a:xfrm>
              <a:custGeom>
                <a:avLst/>
                <a:gdLst>
                  <a:gd name="T0" fmla="*/ 320 w 320"/>
                  <a:gd name="T1" fmla="*/ 0 h 184"/>
                  <a:gd name="T2" fmla="*/ 0 w 320"/>
                  <a:gd name="T3" fmla="*/ 0 h 184"/>
                  <a:gd name="T4" fmla="*/ 0 w 320"/>
                  <a:gd name="T5" fmla="*/ 184 h 184"/>
                  <a:gd name="T6" fmla="*/ 0 w 320"/>
                  <a:gd name="T7" fmla="*/ 184 h 184"/>
                  <a:gd name="T8" fmla="*/ 222 w 320"/>
                  <a:gd name="T9" fmla="*/ 58 h 184"/>
                  <a:gd name="T10" fmla="*/ 320 w 32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0" y="184"/>
                    </a:lnTo>
                    <a:lnTo>
                      <a:pt x="222" y="58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20" name="Group 64"/>
            <p:cNvGrpSpPr/>
            <p:nvPr userDrawn="1"/>
          </p:nvGrpSpPr>
          <p:grpSpPr>
            <a:xfrm>
              <a:off x="4952858" y="2305050"/>
              <a:ext cx="508000" cy="584200"/>
              <a:chOff x="3413126" y="2305050"/>
              <a:chExt cx="508000" cy="584200"/>
            </a:xfrm>
          </p:grpSpPr>
          <p:sp>
            <p:nvSpPr>
              <p:cNvPr id="88" name="Freeform 47"/>
              <p:cNvSpPr/>
              <p:nvPr userDrawn="1"/>
            </p:nvSpPr>
            <p:spPr bwMode="auto">
              <a:xfrm>
                <a:off x="3413126" y="2305050"/>
                <a:ext cx="508000" cy="292100"/>
              </a:xfrm>
              <a:custGeom>
                <a:avLst/>
                <a:gdLst>
                  <a:gd name="T0" fmla="*/ 320 w 320"/>
                  <a:gd name="T1" fmla="*/ 184 h 184"/>
                  <a:gd name="T2" fmla="*/ 256 w 320"/>
                  <a:gd name="T3" fmla="*/ 148 h 184"/>
                  <a:gd name="T4" fmla="*/ 0 w 320"/>
                  <a:gd name="T5" fmla="*/ 0 h 184"/>
                  <a:gd name="T6" fmla="*/ 0 w 320"/>
                  <a:gd name="T7" fmla="*/ 184 h 184"/>
                  <a:gd name="T8" fmla="*/ 320 w 320"/>
                  <a:gd name="T9" fmla="*/ 184 h 184"/>
                  <a:gd name="T10" fmla="*/ 32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184"/>
                    </a:moveTo>
                    <a:lnTo>
                      <a:pt x="256" y="148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184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89" name="Freeform 48"/>
              <p:cNvSpPr/>
              <p:nvPr userDrawn="1"/>
            </p:nvSpPr>
            <p:spPr bwMode="auto">
              <a:xfrm>
                <a:off x="3413126" y="25971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0" y="184"/>
                    </a:lnTo>
                    <a:lnTo>
                      <a:pt x="3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21" name="Group 65"/>
            <p:cNvGrpSpPr/>
            <p:nvPr userDrawn="1"/>
          </p:nvGrpSpPr>
          <p:grpSpPr>
            <a:xfrm>
              <a:off x="5460858" y="2889250"/>
              <a:ext cx="508000" cy="584200"/>
              <a:chOff x="3921126" y="2889250"/>
              <a:chExt cx="508000" cy="584200"/>
            </a:xfrm>
          </p:grpSpPr>
          <p:sp>
            <p:nvSpPr>
              <p:cNvPr id="86" name="Freeform 49"/>
              <p:cNvSpPr/>
              <p:nvPr userDrawn="1"/>
            </p:nvSpPr>
            <p:spPr bwMode="auto">
              <a:xfrm>
                <a:off x="3921126" y="3181350"/>
                <a:ext cx="508000" cy="292100"/>
              </a:xfrm>
              <a:custGeom>
                <a:avLst/>
                <a:gdLst>
                  <a:gd name="T0" fmla="*/ 320 w 320"/>
                  <a:gd name="T1" fmla="*/ 184 h 184"/>
                  <a:gd name="T2" fmla="*/ 320 w 320"/>
                  <a:gd name="T3" fmla="*/ 0 h 184"/>
                  <a:gd name="T4" fmla="*/ 0 w 320"/>
                  <a:gd name="T5" fmla="*/ 0 h 184"/>
                  <a:gd name="T6" fmla="*/ 320 w 320"/>
                  <a:gd name="T7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" h="184">
                    <a:moveTo>
                      <a:pt x="320" y="184"/>
                    </a:moveTo>
                    <a:lnTo>
                      <a:pt x="320" y="0"/>
                    </a:lnTo>
                    <a:lnTo>
                      <a:pt x="0" y="0"/>
                    </a:lnTo>
                    <a:lnTo>
                      <a:pt x="320" y="184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87" name="Freeform 50"/>
              <p:cNvSpPr/>
              <p:nvPr userDrawn="1"/>
            </p:nvSpPr>
            <p:spPr bwMode="auto">
              <a:xfrm>
                <a:off x="3921126" y="28892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184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184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22" name="Group 66"/>
            <p:cNvGrpSpPr/>
            <p:nvPr userDrawn="1"/>
          </p:nvGrpSpPr>
          <p:grpSpPr>
            <a:xfrm>
              <a:off x="4952858" y="3473450"/>
              <a:ext cx="508000" cy="584200"/>
              <a:chOff x="3413126" y="3473450"/>
              <a:chExt cx="508000" cy="584200"/>
            </a:xfrm>
          </p:grpSpPr>
          <p:sp>
            <p:nvSpPr>
              <p:cNvPr id="84" name="Freeform 51"/>
              <p:cNvSpPr/>
              <p:nvPr userDrawn="1"/>
            </p:nvSpPr>
            <p:spPr bwMode="auto">
              <a:xfrm>
                <a:off x="3413126" y="3473450"/>
                <a:ext cx="508000" cy="292100"/>
              </a:xfrm>
              <a:custGeom>
                <a:avLst/>
                <a:gdLst>
                  <a:gd name="T0" fmla="*/ 260 w 320"/>
                  <a:gd name="T1" fmla="*/ 150 h 184"/>
                  <a:gd name="T2" fmla="*/ 0 w 320"/>
                  <a:gd name="T3" fmla="*/ 0 h 184"/>
                  <a:gd name="T4" fmla="*/ 0 w 320"/>
                  <a:gd name="T5" fmla="*/ 184 h 184"/>
                  <a:gd name="T6" fmla="*/ 320 w 320"/>
                  <a:gd name="T7" fmla="*/ 184 h 184"/>
                  <a:gd name="T8" fmla="*/ 260 w 320"/>
                  <a:gd name="T9" fmla="*/ 1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260" y="150"/>
                    </a:moveTo>
                    <a:lnTo>
                      <a:pt x="0" y="0"/>
                    </a:lnTo>
                    <a:lnTo>
                      <a:pt x="0" y="184"/>
                    </a:lnTo>
                    <a:lnTo>
                      <a:pt x="320" y="184"/>
                    </a:lnTo>
                    <a:lnTo>
                      <a:pt x="260" y="15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85" name="Freeform 52"/>
              <p:cNvSpPr/>
              <p:nvPr userDrawn="1"/>
            </p:nvSpPr>
            <p:spPr bwMode="auto">
              <a:xfrm>
                <a:off x="3413126" y="37655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0 w 320"/>
                  <a:gd name="T3" fmla="*/ 184 h 184"/>
                  <a:gd name="T4" fmla="*/ 320 w 320"/>
                  <a:gd name="T5" fmla="*/ 0 h 184"/>
                  <a:gd name="T6" fmla="*/ 320 w 320"/>
                  <a:gd name="T7" fmla="*/ 0 h 184"/>
                  <a:gd name="T8" fmla="*/ 0 w 320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0" y="184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23" name="Group 67"/>
            <p:cNvGrpSpPr/>
            <p:nvPr userDrawn="1"/>
          </p:nvGrpSpPr>
          <p:grpSpPr>
            <a:xfrm>
              <a:off x="5460858" y="2305050"/>
              <a:ext cx="508000" cy="584200"/>
              <a:chOff x="3921126" y="2305050"/>
              <a:chExt cx="508000" cy="584200"/>
            </a:xfrm>
          </p:grpSpPr>
          <p:sp>
            <p:nvSpPr>
              <p:cNvPr id="82" name="Freeform 55"/>
              <p:cNvSpPr/>
              <p:nvPr userDrawn="1"/>
            </p:nvSpPr>
            <p:spPr bwMode="auto">
              <a:xfrm>
                <a:off x="3921126" y="23050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184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184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83" name="Freeform 56"/>
              <p:cNvSpPr/>
              <p:nvPr userDrawn="1"/>
            </p:nvSpPr>
            <p:spPr bwMode="auto">
              <a:xfrm>
                <a:off x="3921126" y="25971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24" name="Group 68"/>
            <p:cNvGrpSpPr/>
            <p:nvPr userDrawn="1"/>
          </p:nvGrpSpPr>
          <p:grpSpPr>
            <a:xfrm>
              <a:off x="4952858" y="2597150"/>
              <a:ext cx="1016000" cy="584200"/>
              <a:chOff x="3413126" y="2597150"/>
              <a:chExt cx="1016000" cy="584200"/>
            </a:xfrm>
          </p:grpSpPr>
          <p:sp>
            <p:nvSpPr>
              <p:cNvPr id="78" name="Freeform 58"/>
              <p:cNvSpPr/>
              <p:nvPr userDrawn="1"/>
            </p:nvSpPr>
            <p:spPr bwMode="auto">
              <a:xfrm>
                <a:off x="3413126" y="25971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320 w 320"/>
                  <a:gd name="T5" fmla="*/ 184 h 184"/>
                  <a:gd name="T6" fmla="*/ 320 w 320"/>
                  <a:gd name="T7" fmla="*/ 0 h 184"/>
                  <a:gd name="T8" fmla="*/ 320 w 320"/>
                  <a:gd name="T9" fmla="*/ 0 h 184"/>
                  <a:gd name="T10" fmla="*/ 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79" name="Freeform 59"/>
              <p:cNvSpPr/>
              <p:nvPr userDrawn="1"/>
            </p:nvSpPr>
            <p:spPr bwMode="auto">
              <a:xfrm>
                <a:off x="3921126" y="28892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80" name="Freeform 60"/>
              <p:cNvSpPr/>
              <p:nvPr userDrawn="1"/>
            </p:nvSpPr>
            <p:spPr bwMode="auto">
              <a:xfrm>
                <a:off x="3413126" y="2889250"/>
                <a:ext cx="508000" cy="292100"/>
              </a:xfrm>
              <a:custGeom>
                <a:avLst/>
                <a:gdLst>
                  <a:gd name="T0" fmla="*/ 78 w 320"/>
                  <a:gd name="T1" fmla="*/ 44 h 184"/>
                  <a:gd name="T2" fmla="*/ 320 w 320"/>
                  <a:gd name="T3" fmla="*/ 184 h 184"/>
                  <a:gd name="T4" fmla="*/ 320 w 320"/>
                  <a:gd name="T5" fmla="*/ 0 h 184"/>
                  <a:gd name="T6" fmla="*/ 0 w 320"/>
                  <a:gd name="T7" fmla="*/ 0 h 184"/>
                  <a:gd name="T8" fmla="*/ 78 w 320"/>
                  <a:gd name="T9" fmla="*/ 4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78" y="44"/>
                    </a:moveTo>
                    <a:lnTo>
                      <a:pt x="320" y="184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78" y="44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81" name="Freeform 62"/>
              <p:cNvSpPr/>
              <p:nvPr userDrawn="1"/>
            </p:nvSpPr>
            <p:spPr bwMode="auto">
              <a:xfrm>
                <a:off x="3921126" y="2597150"/>
                <a:ext cx="508000" cy="292100"/>
              </a:xfrm>
              <a:custGeom>
                <a:avLst/>
                <a:gdLst>
                  <a:gd name="T0" fmla="*/ 0 w 320"/>
                  <a:gd name="T1" fmla="*/ 0 h 184"/>
                  <a:gd name="T2" fmla="*/ 0 w 320"/>
                  <a:gd name="T3" fmla="*/ 184 h 184"/>
                  <a:gd name="T4" fmla="*/ 320 w 320"/>
                  <a:gd name="T5" fmla="*/ 184 h 184"/>
                  <a:gd name="T6" fmla="*/ 320 w 320"/>
                  <a:gd name="T7" fmla="*/ 184 h 184"/>
                  <a:gd name="T8" fmla="*/ 0 w 320"/>
                  <a:gd name="T9" fmla="*/ 0 h 184"/>
                  <a:gd name="T10" fmla="*/ 0 w 32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0" y="0"/>
                    </a:moveTo>
                    <a:lnTo>
                      <a:pt x="0" y="184"/>
                    </a:lnTo>
                    <a:lnTo>
                      <a:pt x="320" y="184"/>
                    </a:lnTo>
                    <a:lnTo>
                      <a:pt x="320" y="18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25" name="Group 69"/>
            <p:cNvGrpSpPr/>
            <p:nvPr userDrawn="1"/>
          </p:nvGrpSpPr>
          <p:grpSpPr>
            <a:xfrm>
              <a:off x="4952858" y="2012950"/>
              <a:ext cx="1016000" cy="584200"/>
              <a:chOff x="3413126" y="2012950"/>
              <a:chExt cx="1016000" cy="584200"/>
            </a:xfrm>
          </p:grpSpPr>
          <p:sp>
            <p:nvSpPr>
              <p:cNvPr id="74" name="Freeform 65"/>
              <p:cNvSpPr/>
              <p:nvPr userDrawn="1"/>
            </p:nvSpPr>
            <p:spPr bwMode="auto">
              <a:xfrm>
                <a:off x="3413126" y="2305050"/>
                <a:ext cx="508000" cy="292100"/>
              </a:xfrm>
              <a:custGeom>
                <a:avLst/>
                <a:gdLst>
                  <a:gd name="T0" fmla="*/ 320 w 320"/>
                  <a:gd name="T1" fmla="*/ 0 h 184"/>
                  <a:gd name="T2" fmla="*/ 0 w 320"/>
                  <a:gd name="T3" fmla="*/ 0 h 184"/>
                  <a:gd name="T4" fmla="*/ 0 w 320"/>
                  <a:gd name="T5" fmla="*/ 0 h 184"/>
                  <a:gd name="T6" fmla="*/ 256 w 320"/>
                  <a:gd name="T7" fmla="*/ 148 h 184"/>
                  <a:gd name="T8" fmla="*/ 320 w 320"/>
                  <a:gd name="T9" fmla="*/ 184 h 184"/>
                  <a:gd name="T10" fmla="*/ 320 w 320"/>
                  <a:gd name="T11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56" y="148"/>
                    </a:lnTo>
                    <a:lnTo>
                      <a:pt x="320" y="184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75" name="Freeform 66"/>
              <p:cNvSpPr/>
              <p:nvPr userDrawn="1"/>
            </p:nvSpPr>
            <p:spPr bwMode="auto">
              <a:xfrm>
                <a:off x="3921126" y="23050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0 w 320"/>
                  <a:gd name="T3" fmla="*/ 184 h 184"/>
                  <a:gd name="T4" fmla="*/ 0 w 320"/>
                  <a:gd name="T5" fmla="*/ 184 h 184"/>
                  <a:gd name="T6" fmla="*/ 320 w 320"/>
                  <a:gd name="T7" fmla="*/ 0 h 184"/>
                  <a:gd name="T8" fmla="*/ 320 w 320"/>
                  <a:gd name="T9" fmla="*/ 0 h 184"/>
                  <a:gd name="T10" fmla="*/ 0 w 320"/>
                  <a:gd name="T11" fmla="*/ 0 h 184"/>
                  <a:gd name="T12" fmla="*/ 0 w 320"/>
                  <a:gd name="T13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0" y="184"/>
                    </a:lnTo>
                    <a:lnTo>
                      <a:pt x="0" y="184"/>
                    </a:lnTo>
                    <a:lnTo>
                      <a:pt x="320" y="0"/>
                    </a:lnTo>
                    <a:lnTo>
                      <a:pt x="32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76" name="Freeform 67"/>
              <p:cNvSpPr/>
              <p:nvPr userDrawn="1"/>
            </p:nvSpPr>
            <p:spPr bwMode="auto">
              <a:xfrm>
                <a:off x="3413126" y="2012950"/>
                <a:ext cx="508000" cy="292100"/>
              </a:xfrm>
              <a:custGeom>
                <a:avLst/>
                <a:gdLst>
                  <a:gd name="T0" fmla="*/ 320 w 320"/>
                  <a:gd name="T1" fmla="*/ 184 h 184"/>
                  <a:gd name="T2" fmla="*/ 320 w 320"/>
                  <a:gd name="T3" fmla="*/ 0 h 184"/>
                  <a:gd name="T4" fmla="*/ 320 w 320"/>
                  <a:gd name="T5" fmla="*/ 0 h 184"/>
                  <a:gd name="T6" fmla="*/ 216 w 320"/>
                  <a:gd name="T7" fmla="*/ 60 h 184"/>
                  <a:gd name="T8" fmla="*/ 0 w 320"/>
                  <a:gd name="T9" fmla="*/ 184 h 184"/>
                  <a:gd name="T10" fmla="*/ 320 w 320"/>
                  <a:gd name="T1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320" y="184"/>
                    </a:moveTo>
                    <a:lnTo>
                      <a:pt x="320" y="0"/>
                    </a:lnTo>
                    <a:lnTo>
                      <a:pt x="320" y="0"/>
                    </a:lnTo>
                    <a:lnTo>
                      <a:pt x="216" y="60"/>
                    </a:lnTo>
                    <a:lnTo>
                      <a:pt x="0" y="184"/>
                    </a:lnTo>
                    <a:lnTo>
                      <a:pt x="320" y="184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77" name="Freeform 71"/>
              <p:cNvSpPr/>
              <p:nvPr userDrawn="1"/>
            </p:nvSpPr>
            <p:spPr bwMode="auto">
              <a:xfrm>
                <a:off x="3921126" y="2012950"/>
                <a:ext cx="508000" cy="292100"/>
              </a:xfrm>
              <a:custGeom>
                <a:avLst/>
                <a:gdLst>
                  <a:gd name="T0" fmla="*/ 0 w 320"/>
                  <a:gd name="T1" fmla="*/ 184 h 184"/>
                  <a:gd name="T2" fmla="*/ 320 w 320"/>
                  <a:gd name="T3" fmla="*/ 184 h 184"/>
                  <a:gd name="T4" fmla="*/ 0 w 320"/>
                  <a:gd name="T5" fmla="*/ 0 h 184"/>
                  <a:gd name="T6" fmla="*/ 0 w 320"/>
                  <a:gd name="T7" fmla="*/ 0 h 184"/>
                  <a:gd name="T8" fmla="*/ 0 w 320"/>
                  <a:gd name="T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4">
                    <a:moveTo>
                      <a:pt x="0" y="184"/>
                    </a:moveTo>
                    <a:lnTo>
                      <a:pt x="320" y="18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84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  <p:grpSp>
          <p:nvGrpSpPr>
            <p:cNvPr id="26" name="Group 70"/>
            <p:cNvGrpSpPr/>
            <p:nvPr userDrawn="1"/>
          </p:nvGrpSpPr>
          <p:grpSpPr>
            <a:xfrm>
              <a:off x="4952858" y="1717675"/>
              <a:ext cx="508000" cy="587375"/>
              <a:chOff x="3413126" y="1717675"/>
              <a:chExt cx="508000" cy="587375"/>
            </a:xfrm>
          </p:grpSpPr>
          <p:sp>
            <p:nvSpPr>
              <p:cNvPr id="72" name="Freeform 74"/>
              <p:cNvSpPr/>
              <p:nvPr userDrawn="1"/>
            </p:nvSpPr>
            <p:spPr bwMode="auto">
              <a:xfrm>
                <a:off x="3413126" y="2012950"/>
                <a:ext cx="508000" cy="292100"/>
              </a:xfrm>
              <a:custGeom>
                <a:avLst/>
                <a:gdLst>
                  <a:gd name="T0" fmla="*/ 216 w 320"/>
                  <a:gd name="T1" fmla="*/ 60 h 184"/>
                  <a:gd name="T2" fmla="*/ 320 w 320"/>
                  <a:gd name="T3" fmla="*/ 0 h 184"/>
                  <a:gd name="T4" fmla="*/ 0 w 320"/>
                  <a:gd name="T5" fmla="*/ 0 h 184"/>
                  <a:gd name="T6" fmla="*/ 0 w 320"/>
                  <a:gd name="T7" fmla="*/ 184 h 184"/>
                  <a:gd name="T8" fmla="*/ 0 w 320"/>
                  <a:gd name="T9" fmla="*/ 184 h 184"/>
                  <a:gd name="T10" fmla="*/ 216 w 320"/>
                  <a:gd name="T11" fmla="*/ 6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4">
                    <a:moveTo>
                      <a:pt x="216" y="60"/>
                    </a:moveTo>
                    <a:lnTo>
                      <a:pt x="320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0" y="184"/>
                    </a:lnTo>
                    <a:lnTo>
                      <a:pt x="216" y="6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  <p:sp>
            <p:nvSpPr>
              <p:cNvPr id="73" name="Freeform 75"/>
              <p:cNvSpPr/>
              <p:nvPr userDrawn="1"/>
            </p:nvSpPr>
            <p:spPr bwMode="auto">
              <a:xfrm>
                <a:off x="3413126" y="1717675"/>
                <a:ext cx="508000" cy="295275"/>
              </a:xfrm>
              <a:custGeom>
                <a:avLst/>
                <a:gdLst>
                  <a:gd name="T0" fmla="*/ 320 w 320"/>
                  <a:gd name="T1" fmla="*/ 186 h 186"/>
                  <a:gd name="T2" fmla="*/ 0 w 320"/>
                  <a:gd name="T3" fmla="*/ 0 h 186"/>
                  <a:gd name="T4" fmla="*/ 0 w 320"/>
                  <a:gd name="T5" fmla="*/ 186 h 186"/>
                  <a:gd name="T6" fmla="*/ 320 w 320"/>
                  <a:gd name="T7" fmla="*/ 186 h 186"/>
                  <a:gd name="T8" fmla="*/ 320 w 320"/>
                  <a:gd name="T9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186">
                    <a:moveTo>
                      <a:pt x="320" y="186"/>
                    </a:moveTo>
                    <a:lnTo>
                      <a:pt x="0" y="0"/>
                    </a:lnTo>
                    <a:lnTo>
                      <a:pt x="0" y="186"/>
                    </a:lnTo>
                    <a:lnTo>
                      <a:pt x="320" y="186"/>
                    </a:lnTo>
                    <a:lnTo>
                      <a:pt x="320" y="18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pPr lvl="0"/>
                <a:endParaRPr lang="en-US" sz="1350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0297673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138679" y="1481328"/>
            <a:ext cx="2866644" cy="2866644"/>
          </a:xfrm>
          <a:prstGeom prst="donu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zh-CN" altLang="en-US" dirty="0"/>
              <a:t>点击添加图片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93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4512128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30820CF-B880-4189-942D-D702A7CBA730}" type="datetimeFigureOut">
              <a:rPr lang="zh-CN" altLang="en-US" smtClean="0"/>
              <a:pPr/>
              <a:t>2019-09-27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7EA73079-2689-448C-8DA8-D4444718DC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661" r:id="rId14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43608" y="1203599"/>
            <a:ext cx="7632848" cy="1329053"/>
          </a:xfrm>
        </p:spPr>
        <p:txBody>
          <a:bodyPr/>
          <a:lstStyle/>
          <a:p>
            <a:r>
              <a:rPr lang="zh-CN" altLang="en-US" sz="2800" dirty="0" smtClean="0"/>
              <a:t>高中生物教学中“生命观念” 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zh-CN" altLang="en-US" sz="2800" dirty="0" smtClean="0"/>
              <a:t>培养的实践与思考</a:t>
            </a:r>
            <a:endParaRPr lang="ko-KR" altLang="en-US" b="1" dirty="0">
              <a:latin typeface="微软雅黑" pitchFamily="34" charset="-122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chemeClr val="tx1"/>
                </a:solidFill>
              </a:rPr>
              <a:t>    南</a:t>
            </a:r>
            <a:r>
              <a:rPr lang="zh-CN" altLang="en-US" sz="2000" b="1" dirty="0">
                <a:solidFill>
                  <a:schemeClr val="tx1"/>
                </a:solidFill>
              </a:rPr>
              <a:t>师附中      杨军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55EE332-7980-4067-BB7A-34A7A1573E73}"/>
              </a:ext>
            </a:extLst>
          </p:cNvPr>
          <p:cNvSpPr/>
          <p:nvPr/>
        </p:nvSpPr>
        <p:spPr>
          <a:xfrm>
            <a:off x="3707904" y="328789"/>
            <a:ext cx="1944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spc="300" dirty="0" smtClean="0">
                <a:solidFill>
                  <a:srgbClr val="333333"/>
                </a:solidFill>
                <a:latin typeface="Agency FB" panose="020B0503020202020204" pitchFamily="34" charset="0"/>
                <a:cs typeface="+mn-ea"/>
                <a:sym typeface="+mn-lt"/>
              </a:rPr>
              <a:t>2019</a:t>
            </a:r>
            <a:endParaRPr lang="zh-CN" altLang="en-US" sz="8000" spc="300" dirty="0">
              <a:solidFill>
                <a:srgbClr val="333333"/>
              </a:solidFill>
              <a:latin typeface="Agency FB" panose="020B0503020202020204" pitchFamily="34" charset="0"/>
              <a:cs typeface="+mn-ea"/>
              <a:sym typeface="+mn-lt"/>
            </a:endParaRPr>
          </a:p>
        </p:txBody>
      </p:sp>
      <p:pic>
        <p:nvPicPr>
          <p:cNvPr id="6" name="Audio Machine - Breath and Life">
            <a:hlinkClick r:id="" action="ppaction://media"/>
            <a:extLst>
              <a:ext uri="{FF2B5EF4-FFF2-40B4-BE49-F238E27FC236}">
                <a16:creationId xmlns="" xmlns:a16="http://schemas.microsoft.com/office/drawing/2014/main" id="{B026B2F4-B770-483E-859C-6D424CFD30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56176" y="-1030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1360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8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347614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zh-CN" altLang="en-US" dirty="0" smtClean="0"/>
              <a:t>（一）核心素养</a:t>
            </a:r>
            <a:endParaRPr lang="en-US" altLang="zh-CN" dirty="0" smtClean="0"/>
          </a:p>
          <a:p>
            <a:r>
              <a:rPr lang="zh-CN" altLang="en-US" dirty="0" smtClean="0"/>
              <a:t>主要指学生应具备的，能够适应</a:t>
            </a:r>
            <a:r>
              <a:rPr lang="zh-CN" altLang="en-US" dirty="0" smtClean="0">
                <a:solidFill>
                  <a:srgbClr val="FF0000"/>
                </a:solidFill>
              </a:rPr>
              <a:t>终身发展和社会发展需要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关键能力（阅读、表达、思考）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en-US" dirty="0" smtClean="0">
                <a:solidFill>
                  <a:srgbClr val="FF0000"/>
                </a:solidFill>
              </a:rPr>
              <a:t>必备品格（自主、交流？）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23528" y="411510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        二、核心素养之生命观念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03598"/>
            <a:ext cx="649641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52400" y="339502"/>
            <a:ext cx="8991600" cy="58477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微软雅黑" pitchFamily="34" charset="-122"/>
              </a:rPr>
              <a:t>        （一）核</a:t>
            </a: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</a:rPr>
              <a:t>心素</a:t>
            </a:r>
            <a:r>
              <a:rPr lang="zh-CN" altLang="en-US" sz="3200" dirty="0" smtClean="0">
                <a:solidFill>
                  <a:schemeClr val="bg1"/>
                </a:solidFill>
                <a:latin typeface="微软雅黑" pitchFamily="34" charset="-122"/>
              </a:rPr>
              <a:t>养中国表达</a:t>
            </a:r>
            <a:r>
              <a:rPr lang="en-US" altLang="zh-CN" sz="3200" dirty="0" smtClean="0">
                <a:solidFill>
                  <a:schemeClr val="bg1"/>
                </a:solidFill>
                <a:latin typeface="微软雅黑" pitchFamily="34" charset="-122"/>
              </a:rPr>
              <a:t>—</a:t>
            </a:r>
            <a:r>
              <a:rPr lang="zh-CN" altLang="en-US" sz="3200" dirty="0" smtClean="0">
                <a:solidFill>
                  <a:schemeClr val="bg1"/>
                </a:solidFill>
              </a:rPr>
              <a:t>人</a:t>
            </a:r>
            <a:r>
              <a:rPr lang="zh-CN" altLang="en-US" sz="3200" dirty="0">
                <a:solidFill>
                  <a:schemeClr val="bg1"/>
                </a:solidFill>
              </a:rPr>
              <a:t>的全面发展</a:t>
            </a:r>
            <a:endParaRPr lang="zh-CN" altLang="en-US" sz="3200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91680" y="4443958"/>
            <a:ext cx="6189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/>
              <a:t>  </a:t>
            </a:r>
            <a:r>
              <a:rPr lang="zh-CN" altLang="en-US" sz="3200" dirty="0" smtClean="0">
                <a:solidFill>
                  <a:srgbClr val="FF0000"/>
                </a:solidFill>
              </a:rPr>
              <a:t>转变发展观念、转变教育观念！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g.mp.itc.cn/upload/20160924/60afeec5557842ab8a8e315bea219cec_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58466"/>
            <a:ext cx="64008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609601" y="2144316"/>
            <a:ext cx="1329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   根深本固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3581401" y="4457700"/>
            <a:ext cx="1329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   枝繁叶茂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7820323" y="2087166"/>
            <a:ext cx="4616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硕果累累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827584" y="267494"/>
            <a:ext cx="769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dirty="0"/>
              <a:t>              </a:t>
            </a:r>
            <a:r>
              <a:rPr lang="zh-CN" altLang="en-US" sz="3200" dirty="0" smtClean="0"/>
              <a:t>    树</a:t>
            </a:r>
            <a:r>
              <a:rPr lang="zh-CN" altLang="en-US" sz="3200" dirty="0"/>
              <a:t>人：  “树”与“人”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4010323" y="2343151"/>
            <a:ext cx="461665" cy="9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endParaRPr lang="zh-CN" altLang="en-US"/>
          </a:p>
        </p:txBody>
      </p:sp>
      <p:sp>
        <p:nvSpPr>
          <p:cNvPr id="34824" name="TextBox 9"/>
          <p:cNvSpPr txBox="1">
            <a:spLocks noChangeArrowheads="1"/>
          </p:cNvSpPr>
          <p:nvPr/>
        </p:nvSpPr>
        <p:spPr bwMode="auto">
          <a:xfrm>
            <a:off x="3505200" y="3143250"/>
            <a:ext cx="35894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3000">
                <a:solidFill>
                  <a:srgbClr val="3333CC"/>
                </a:solidFill>
              </a:rPr>
              <a:t>主干     分支    末枝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581401" y="2057400"/>
            <a:ext cx="1329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   营养均衡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1269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1203598"/>
            <a:ext cx="8856984" cy="339447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双基：基础知识、基本技能</a:t>
            </a:r>
            <a:endParaRPr lang="en-US" altLang="zh-CN" dirty="0" smtClean="0"/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三维：知识与技能、过程与方法、情感态度价值观。</a:t>
            </a:r>
            <a:endParaRPr lang="en-US" altLang="zh-CN" dirty="0" smtClean="0"/>
          </a:p>
          <a:p>
            <a:r>
              <a:rPr lang="en-US" altLang="zh-CN" dirty="0" smtClean="0"/>
              <a:t>3.</a:t>
            </a:r>
            <a:r>
              <a:rPr lang="zh-CN" altLang="en-US" dirty="0" smtClean="0"/>
              <a:t>四养：生命观念、科学思维、科学探究、社会责任。</a:t>
            </a:r>
            <a:endParaRPr lang="en-US" altLang="zh-CN" dirty="0" smtClean="0"/>
          </a:p>
          <a:p>
            <a:r>
              <a:rPr lang="zh-CN" altLang="en-US" dirty="0" smtClean="0"/>
              <a:t>更重视“全人发展”</a:t>
            </a:r>
            <a:endParaRPr lang="en-US" altLang="zh-CN" dirty="0" smtClean="0"/>
          </a:p>
          <a:p>
            <a:r>
              <a:rPr lang="zh-CN" altLang="en-US" dirty="0" smtClean="0"/>
              <a:t>更体现“学科本质”</a:t>
            </a:r>
            <a:endParaRPr lang="en-US" altLang="zh-CN" dirty="0" smtClean="0"/>
          </a:p>
          <a:p>
            <a:r>
              <a:rPr lang="zh-CN" altLang="en-US" dirty="0" smtClean="0"/>
              <a:t>更淡化“碎片知识”</a:t>
            </a:r>
            <a:endParaRPr lang="en-US" altLang="zh-CN" dirty="0" smtClean="0"/>
          </a:p>
          <a:p>
            <a:r>
              <a:rPr lang="zh-CN" altLang="en-US" dirty="0" smtClean="0"/>
              <a:t>更关注“体验情感”</a:t>
            </a:r>
            <a:endParaRPr lang="en-US" altLang="zh-CN" dirty="0" smtClean="0"/>
          </a:p>
          <a:p>
            <a:r>
              <a:rPr lang="en-US" altLang="zh-CN" sz="2800" dirty="0" smtClean="0"/>
              <a:t>4.</a:t>
            </a:r>
            <a:r>
              <a:rPr lang="zh-CN" altLang="en-US" sz="2800" dirty="0" smtClean="0"/>
              <a:t>课堂内涵：学科知识（叶）→学科方法（枝）→</a:t>
            </a:r>
            <a:r>
              <a:rPr lang="zh-CN" altLang="en-US" sz="2800" dirty="0" smtClean="0">
                <a:solidFill>
                  <a:srgbClr val="0000FF"/>
                </a:solidFill>
              </a:rPr>
              <a:t>学科思维（干）→学科精神（根）→学科灵魂（养）</a:t>
            </a:r>
            <a:r>
              <a:rPr lang="zh-CN" altLang="en-US" sz="2800" dirty="0" smtClean="0"/>
              <a:t>。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            （二）生物核心素养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 smtClean="0"/>
              <a:t>范围包括必修</a:t>
            </a:r>
            <a:r>
              <a:rPr lang="en-US" altLang="zh-CN" sz="2800" dirty="0" smtClean="0"/>
              <a:t>+</a:t>
            </a:r>
            <a:r>
              <a:rPr lang="zh-CN" altLang="en-US" sz="2800" dirty="0" smtClean="0"/>
              <a:t>选择必修；</a:t>
            </a:r>
            <a:endParaRPr lang="en-US" altLang="zh-CN" sz="2800" dirty="0" smtClean="0"/>
          </a:p>
          <a:p>
            <a:r>
              <a:rPr lang="zh-CN" altLang="en-US" sz="2800" dirty="0" smtClean="0">
                <a:solidFill>
                  <a:srgbClr val="0000FF"/>
                </a:solidFill>
              </a:rPr>
              <a:t>难度不超过学业质量四级水平要求</a:t>
            </a:r>
            <a:r>
              <a:rPr lang="en-US" altLang="zh-CN" sz="2800" dirty="0" smtClean="0">
                <a:solidFill>
                  <a:srgbClr val="0000FF"/>
                </a:solidFill>
              </a:rPr>
              <a:t>-</a:t>
            </a:r>
            <a:r>
              <a:rPr lang="zh-CN" altLang="en-US" sz="2800" dirty="0" smtClean="0">
                <a:solidFill>
                  <a:srgbClr val="0000FF"/>
                </a:solidFill>
              </a:rPr>
              <a:t>不同素养划分不同等级素养水平</a:t>
            </a:r>
            <a:r>
              <a:rPr lang="zh-CN" altLang="en-US" sz="2800" dirty="0" smtClean="0"/>
              <a:t>；</a:t>
            </a:r>
            <a:endParaRPr lang="en-US" altLang="zh-CN" sz="2800" dirty="0" smtClean="0"/>
          </a:p>
          <a:p>
            <a:r>
              <a:rPr lang="zh-CN" altLang="en-US" sz="2800" dirty="0" smtClean="0"/>
              <a:t>指向</a:t>
            </a:r>
            <a:r>
              <a:rPr lang="zh-CN" altLang="en-US" sz="2800" dirty="0" smtClean="0">
                <a:solidFill>
                  <a:srgbClr val="0000FF"/>
                </a:solidFill>
              </a:rPr>
              <a:t>核心素养</a:t>
            </a:r>
            <a:r>
              <a:rPr lang="zh-CN" altLang="en-US" sz="2800" dirty="0" smtClean="0"/>
              <a:t>；</a:t>
            </a:r>
            <a:endParaRPr lang="en-US" altLang="zh-CN" sz="2800" dirty="0" smtClean="0"/>
          </a:p>
          <a:p>
            <a:r>
              <a:rPr lang="zh-CN" altLang="en-US" sz="2800" dirty="0" smtClean="0"/>
              <a:t>贴近</a:t>
            </a:r>
            <a:r>
              <a:rPr lang="zh-CN" altLang="en-US" sz="2800" dirty="0" smtClean="0">
                <a:solidFill>
                  <a:srgbClr val="0000FF"/>
                </a:solidFill>
              </a:rPr>
              <a:t>生活实际</a:t>
            </a:r>
            <a:r>
              <a:rPr lang="zh-CN" altLang="en-US" sz="2800" dirty="0" smtClean="0"/>
              <a:t>，</a:t>
            </a:r>
            <a:r>
              <a:rPr lang="zh-CN" altLang="en-US" sz="2800" dirty="0" smtClean="0">
                <a:solidFill>
                  <a:srgbClr val="0000FF"/>
                </a:solidFill>
              </a:rPr>
              <a:t>真实情境</a:t>
            </a:r>
            <a:r>
              <a:rPr lang="zh-CN" altLang="en-US" sz="2800" dirty="0" smtClean="0"/>
              <a:t>组织命题；</a:t>
            </a:r>
            <a:endParaRPr lang="en-US" altLang="zh-CN" sz="2800" dirty="0" smtClean="0"/>
          </a:p>
          <a:p>
            <a:r>
              <a:rPr lang="zh-CN" altLang="en-US" sz="2800" dirty="0" smtClean="0"/>
              <a:t>注重考察</a:t>
            </a:r>
            <a:r>
              <a:rPr lang="zh-CN" altLang="en-US" sz="2800" dirty="0" smtClean="0">
                <a:solidFill>
                  <a:srgbClr val="0000FF"/>
                </a:solidFill>
              </a:rPr>
              <a:t>综合运用所学知识</a:t>
            </a:r>
            <a:r>
              <a:rPr lang="zh-CN" altLang="en-US" sz="2800" dirty="0" smtClean="0"/>
              <a:t>解决问题能力；</a:t>
            </a:r>
            <a:endParaRPr lang="en-US" altLang="zh-CN" sz="2800" dirty="0" smtClean="0"/>
          </a:p>
          <a:p>
            <a:r>
              <a:rPr lang="zh-CN" altLang="en-US" sz="2800" dirty="0" smtClean="0"/>
              <a:t>能够区分不同素养水平的学生；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        命题建议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1059582"/>
            <a:ext cx="8229600" cy="3394472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归纳</a:t>
            </a:r>
            <a:r>
              <a:rPr lang="en-US" altLang="zh-CN" dirty="0" smtClean="0">
                <a:solidFill>
                  <a:srgbClr val="FF0000"/>
                </a:solidFill>
              </a:rPr>
              <a:t>-</a:t>
            </a:r>
            <a:r>
              <a:rPr lang="zh-CN" altLang="en-US" dirty="0" smtClean="0">
                <a:solidFill>
                  <a:srgbClr val="FF0000"/>
                </a:solidFill>
              </a:rPr>
              <a:t>形成观念：</a:t>
            </a:r>
            <a:r>
              <a:rPr lang="zh-CN" altLang="en-US" dirty="0" smtClean="0"/>
              <a:t>现象的抽象；实证的观点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关注</a:t>
            </a:r>
            <a:r>
              <a:rPr lang="en-US" altLang="zh-CN" dirty="0" smtClean="0">
                <a:solidFill>
                  <a:srgbClr val="FF0000"/>
                </a:solidFill>
              </a:rPr>
              <a:t>-</a:t>
            </a:r>
            <a:r>
              <a:rPr lang="zh-CN" altLang="en-US" dirty="0" smtClean="0">
                <a:solidFill>
                  <a:srgbClr val="FF0000"/>
                </a:solidFill>
              </a:rPr>
              <a:t>生物观念：</a:t>
            </a:r>
            <a:r>
              <a:rPr lang="zh-CN" altLang="en-US" dirty="0" smtClean="0"/>
              <a:t>结构与功能观、进化与适应观、稳态与平衡观、物质与能量观等。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应用</a:t>
            </a:r>
            <a:r>
              <a:rPr lang="en-US" altLang="zh-CN" dirty="0" smtClean="0">
                <a:solidFill>
                  <a:srgbClr val="FF0000"/>
                </a:solidFill>
              </a:rPr>
              <a:t>-</a:t>
            </a:r>
            <a:r>
              <a:rPr lang="zh-CN" altLang="en-US" dirty="0" smtClean="0">
                <a:solidFill>
                  <a:srgbClr val="FF0000"/>
                </a:solidFill>
              </a:rPr>
              <a:t>解释现象：</a:t>
            </a:r>
            <a:r>
              <a:rPr lang="zh-CN" altLang="en-US" dirty="0" smtClean="0"/>
              <a:t>解释现象和事件的意识、观念和思想方法；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演绎</a:t>
            </a:r>
            <a:r>
              <a:rPr lang="en-US" altLang="zh-CN" dirty="0" smtClean="0">
                <a:solidFill>
                  <a:srgbClr val="FF0000"/>
                </a:solidFill>
              </a:rPr>
              <a:t>-</a:t>
            </a:r>
            <a:r>
              <a:rPr lang="zh-CN" altLang="en-US" dirty="0" smtClean="0">
                <a:solidFill>
                  <a:srgbClr val="FF0000"/>
                </a:solidFill>
              </a:rPr>
              <a:t>提炼本质</a:t>
            </a:r>
            <a:r>
              <a:rPr lang="zh-CN" altLang="en-US" dirty="0" smtClean="0"/>
              <a:t>：用生命观念认识生物多样性、统一性、独特性、复杂性。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      （三）生命观念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259632" y="1131590"/>
            <a:ext cx="8229600" cy="339447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课堂学习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采撷生命知识；</a:t>
            </a:r>
            <a:endParaRPr lang="en-US" altLang="zh-CN" dirty="0" smtClean="0"/>
          </a:p>
          <a:p>
            <a:r>
              <a:rPr lang="zh-CN" altLang="en-US" dirty="0" smtClean="0"/>
              <a:t>融合学习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感知生命系统；</a:t>
            </a:r>
            <a:endParaRPr lang="en-US" altLang="zh-CN" dirty="0" smtClean="0"/>
          </a:p>
          <a:p>
            <a:r>
              <a:rPr lang="zh-CN" altLang="en-US" dirty="0" smtClean="0"/>
              <a:t>活动学习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体验生命乐趣；</a:t>
            </a:r>
            <a:endParaRPr lang="en-US" altLang="zh-CN" dirty="0" smtClean="0"/>
          </a:p>
          <a:p>
            <a:r>
              <a:rPr lang="zh-CN" altLang="en-US" dirty="0" smtClean="0"/>
              <a:t>史料学习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共悟生命精彩；</a:t>
            </a:r>
            <a:endParaRPr lang="en-US" altLang="zh-CN" dirty="0" smtClean="0"/>
          </a:p>
          <a:p>
            <a:r>
              <a:rPr lang="zh-CN" altLang="en-US" dirty="0" smtClean="0"/>
              <a:t>研究学习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探究生命奥秘；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多业态学习、全领域观念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不局限于一点一面，多收集整理：</a:t>
            </a:r>
            <a:endParaRPr lang="en-US" altLang="zh-CN" dirty="0" smtClean="0"/>
          </a:p>
          <a:p>
            <a:r>
              <a:rPr lang="zh-CN" altLang="en-US" dirty="0" smtClean="0"/>
              <a:t>统一性不仅仅统一于细胞结构，分子</a:t>
            </a:r>
            <a:r>
              <a:rPr lang="en-US" altLang="zh-CN" dirty="0" smtClean="0"/>
              <a:t>-DNA</a:t>
            </a:r>
            <a:r>
              <a:rPr lang="zh-CN" altLang="en-US" dirty="0" smtClean="0"/>
              <a:t>，膜结构，</a:t>
            </a:r>
            <a:r>
              <a:rPr lang="en-US" altLang="zh-CN" dirty="0" smtClean="0"/>
              <a:t>ATP</a:t>
            </a:r>
            <a:r>
              <a:rPr lang="zh-CN" altLang="en-US" dirty="0" smtClean="0"/>
              <a:t>，呼吸过程，细胞分裂，物质组成。</a:t>
            </a:r>
            <a:endParaRPr lang="en-US" altLang="zh-CN" dirty="0" smtClean="0"/>
          </a:p>
          <a:p>
            <a:r>
              <a:rPr lang="zh-CN" altLang="en-US" dirty="0" smtClean="0"/>
              <a:t>多样性不仅仅体现于</a:t>
            </a:r>
            <a:r>
              <a:rPr lang="en-US" altLang="zh-CN" dirty="0" smtClean="0"/>
              <a:t>DNA</a:t>
            </a:r>
            <a:r>
              <a:rPr lang="zh-CN" altLang="en-US" dirty="0" smtClean="0"/>
              <a:t>多样，生物多样，生态系统多样，也体现在膜蛋白的多样性。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9512" y="195486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        </a:t>
            </a:r>
            <a:r>
              <a:rPr lang="en-US" altLang="zh-CN" dirty="0" smtClean="0"/>
              <a:t>1</a:t>
            </a:r>
            <a:r>
              <a:rPr lang="zh-CN" altLang="en-US" dirty="0" smtClean="0"/>
              <a:t>、课堂学习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采撷生命本质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3528" y="1131590"/>
            <a:ext cx="8640960" cy="3394472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学科间融合</a:t>
            </a:r>
            <a:r>
              <a:rPr lang="en-US" altLang="zh-CN" dirty="0" smtClean="0">
                <a:solidFill>
                  <a:srgbClr val="FF0000"/>
                </a:solidFill>
              </a:rPr>
              <a:t>-</a:t>
            </a:r>
            <a:r>
              <a:rPr lang="zh-CN" altLang="en-US" dirty="0" smtClean="0"/>
              <a:t>更符合事物和人的认知规律，更有利于学生应对错综复杂的问题</a:t>
            </a:r>
            <a:endParaRPr lang="en-US" altLang="zh-CN" dirty="0" smtClean="0"/>
          </a:p>
          <a:p>
            <a:r>
              <a:rPr lang="en-US" altLang="zh-CN" dirty="0" smtClean="0"/>
              <a:t>STEM+</a:t>
            </a:r>
          </a:p>
          <a:p>
            <a:r>
              <a:rPr lang="zh-CN" altLang="en-US" dirty="0" smtClean="0">
                <a:solidFill>
                  <a:srgbClr val="FF0000"/>
                </a:solidFill>
              </a:rPr>
              <a:t>学科内整合</a:t>
            </a:r>
            <a:r>
              <a:rPr lang="en-US" altLang="zh-CN" dirty="0" smtClean="0">
                <a:solidFill>
                  <a:srgbClr val="FF0000"/>
                </a:solidFill>
              </a:rPr>
              <a:t>—</a:t>
            </a:r>
            <a:r>
              <a:rPr lang="zh-CN" altLang="en-US" dirty="0" smtClean="0"/>
              <a:t>更有利于了解完整学科和生命体系。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大概念（单元教学）</a:t>
            </a:r>
            <a:r>
              <a:rPr lang="en-US" altLang="zh-CN" dirty="0" smtClean="0">
                <a:solidFill>
                  <a:srgbClr val="FF0000"/>
                </a:solidFill>
              </a:rPr>
              <a:t>-</a:t>
            </a:r>
            <a:r>
              <a:rPr lang="zh-CN" altLang="en-US" dirty="0" smtClean="0"/>
              <a:t>基于学科逻辑和认知规律，组织内容。</a:t>
            </a:r>
            <a:endParaRPr lang="en-US" altLang="zh-CN" dirty="0" smtClean="0"/>
          </a:p>
          <a:p>
            <a:r>
              <a:rPr lang="en-US" altLang="zh-CN" dirty="0" smtClean="0"/>
              <a:t>-</a:t>
            </a:r>
            <a:r>
              <a:rPr lang="zh-CN" altLang="en-US" dirty="0" smtClean="0"/>
              <a:t>大概念体现生物学</a:t>
            </a:r>
            <a:r>
              <a:rPr lang="zh-CN" altLang="en-US" dirty="0" smtClean="0">
                <a:solidFill>
                  <a:srgbClr val="0000FF"/>
                </a:solidFill>
              </a:rPr>
              <a:t>核心本质</a:t>
            </a:r>
            <a:r>
              <a:rPr lang="zh-CN" altLang="en-US" dirty="0" smtClean="0"/>
              <a:t>（生命观念）</a:t>
            </a:r>
            <a:endParaRPr lang="en-US" altLang="zh-CN" dirty="0" smtClean="0"/>
          </a:p>
          <a:p>
            <a:r>
              <a:rPr lang="en-US" altLang="zh-CN" dirty="0" smtClean="0"/>
              <a:t>-</a:t>
            </a:r>
            <a:r>
              <a:rPr lang="zh-CN" altLang="en-US" dirty="0" smtClean="0"/>
              <a:t>大概念有利于</a:t>
            </a:r>
            <a:r>
              <a:rPr lang="zh-CN" altLang="en-US" dirty="0" smtClean="0">
                <a:solidFill>
                  <a:srgbClr val="0000FF"/>
                </a:solidFill>
              </a:rPr>
              <a:t>认知</a:t>
            </a:r>
            <a:r>
              <a:rPr lang="zh-CN" altLang="en-US" dirty="0" smtClean="0"/>
              <a:t>生命系统（系统复杂）</a:t>
            </a:r>
            <a:endParaRPr lang="en-US" altLang="zh-CN" dirty="0" smtClean="0"/>
          </a:p>
          <a:p>
            <a:r>
              <a:rPr lang="en-US" altLang="zh-CN" dirty="0" smtClean="0"/>
              <a:t>-</a:t>
            </a:r>
            <a:r>
              <a:rPr lang="zh-CN" altLang="en-US" dirty="0" smtClean="0"/>
              <a:t>有利于帮助学生</a:t>
            </a:r>
            <a:r>
              <a:rPr lang="zh-CN" altLang="en-US" dirty="0" smtClean="0">
                <a:solidFill>
                  <a:srgbClr val="0000FF"/>
                </a:solidFill>
              </a:rPr>
              <a:t>形成生命观念</a:t>
            </a:r>
            <a:r>
              <a:rPr lang="zh-CN" altLang="en-US" dirty="0" smtClean="0"/>
              <a:t>，帮助学生</a:t>
            </a:r>
            <a:r>
              <a:rPr lang="zh-CN" altLang="en-US" dirty="0" smtClean="0">
                <a:solidFill>
                  <a:srgbClr val="0000FF"/>
                </a:solidFill>
              </a:rPr>
              <a:t>建立系统意识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9512" y="267494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       </a:t>
            </a:r>
            <a:r>
              <a:rPr lang="en-US" altLang="zh-CN" dirty="0" smtClean="0"/>
              <a:t>2</a:t>
            </a:r>
            <a:r>
              <a:rPr lang="zh-CN" altLang="en-US" dirty="0" smtClean="0"/>
              <a:t>、融合学习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感知生命系统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一、也说教师培训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0692F8-AABA-E847-8837-EAF8F5F34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28" y="-20538"/>
            <a:ext cx="8229600" cy="857250"/>
          </a:xfrm>
        </p:spPr>
        <p:txBody>
          <a:bodyPr/>
          <a:lstStyle/>
          <a:p>
            <a:r>
              <a:rPr kumimoji="1" lang="zh-CN" altLang="en-US" sz="3600" dirty="0" smtClean="0">
                <a:solidFill>
                  <a:schemeClr val="tx1"/>
                </a:solidFill>
              </a:rPr>
              <a:t>         生</a:t>
            </a:r>
            <a:r>
              <a:rPr kumimoji="1" lang="zh-CN" altLang="en-US" sz="3600" dirty="0">
                <a:solidFill>
                  <a:schemeClr val="tx1"/>
                </a:solidFill>
              </a:rPr>
              <a:t>物学必修</a:t>
            </a:r>
            <a:r>
              <a:rPr kumimoji="1" lang="en-US" altLang="zh-CN" sz="3600" dirty="0">
                <a:solidFill>
                  <a:schemeClr val="tx1"/>
                </a:solidFill>
              </a:rPr>
              <a:t>1</a:t>
            </a:r>
            <a:r>
              <a:rPr kumimoji="1" lang="zh-CN" altLang="en-US" sz="3600" dirty="0">
                <a:solidFill>
                  <a:schemeClr val="tx1"/>
                </a:solidFill>
              </a:rPr>
              <a:t>单元：两大观念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ACEFBB-F580-1840-B2B9-51AB8BE71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715008"/>
            <a:ext cx="9036496" cy="4212468"/>
          </a:xfrm>
        </p:spPr>
        <p:txBody>
          <a:bodyPr>
            <a:normAutofit fontScale="92500" lnSpcReduction="10000"/>
          </a:bodyPr>
          <a:lstStyle/>
          <a:p>
            <a:r>
              <a:rPr kumimoji="1" lang="zh-CN" altLang="en-US" sz="2800" b="1" dirty="0"/>
              <a:t>单元</a:t>
            </a:r>
            <a:r>
              <a:rPr kumimoji="1" lang="en-US" altLang="zh-CN" sz="2800" b="1" dirty="0"/>
              <a:t>1</a:t>
            </a:r>
            <a:r>
              <a:rPr kumimoji="1" lang="zh-CN" altLang="en-US" sz="2800" b="1" dirty="0"/>
              <a:t>：细胞是生物体结构与生命活动的基本单位</a:t>
            </a:r>
            <a:endParaRPr kumimoji="1" lang="en-US" altLang="zh-CN" sz="2800" b="1" dirty="0"/>
          </a:p>
          <a:p>
            <a:pPr lvl="1"/>
            <a:r>
              <a:rPr kumimoji="1" lang="zh-CN" altLang="en-US" sz="2400" dirty="0"/>
              <a:t>细胞由多种多样的分子组成</a:t>
            </a:r>
            <a:r>
              <a:rPr kumimoji="1" lang="en-US" altLang="zh-CN" sz="2400" dirty="0"/>
              <a:t>……</a:t>
            </a:r>
            <a:r>
              <a:rPr kumimoji="1" lang="zh-CN" altLang="en-US" sz="2400" dirty="0"/>
              <a:t>蛋白质和核酸是两类最重要的生物大分子</a:t>
            </a:r>
            <a:endParaRPr kumimoji="1" lang="en-US" altLang="zh-CN" sz="2400" dirty="0"/>
          </a:p>
          <a:p>
            <a:pPr lvl="1"/>
            <a:r>
              <a:rPr kumimoji="1" lang="zh-CN" altLang="en-US" sz="2400" dirty="0"/>
              <a:t>细胞各部分结构既分工又合作，共同执行细胞的各项生命活动</a:t>
            </a:r>
            <a:endParaRPr kumimoji="1" lang="en-US" altLang="zh-CN" sz="2400" dirty="0"/>
          </a:p>
          <a:p>
            <a:pPr lvl="1"/>
            <a:r>
              <a:rPr kumimoji="1" lang="zh-CN" altLang="en-US" sz="2400" dirty="0"/>
              <a:t>各种细胞具有相似的基本结构，但在形态与功能上有所差异</a:t>
            </a:r>
            <a:endParaRPr kumimoji="1" lang="en-US" altLang="zh-CN" sz="2400" dirty="0"/>
          </a:p>
          <a:p>
            <a:r>
              <a:rPr kumimoji="1" lang="zh-CN" altLang="en-US" sz="2800" b="1" dirty="0"/>
              <a:t>单元</a:t>
            </a:r>
            <a:r>
              <a:rPr kumimoji="1" lang="en-US" altLang="zh-CN" sz="2800" b="1" dirty="0"/>
              <a:t>2</a:t>
            </a:r>
            <a:r>
              <a:rPr kumimoji="1" lang="zh-CN" altLang="en-US" sz="2800" b="1" dirty="0"/>
              <a:t>：细胞的生存需要能量和营养物质，并通过分裂实现增殖</a:t>
            </a:r>
            <a:endParaRPr kumimoji="1" lang="en-US" altLang="zh-CN" sz="2800" b="1" dirty="0"/>
          </a:p>
          <a:p>
            <a:pPr lvl="1"/>
            <a:r>
              <a:rPr kumimoji="1" lang="zh-CN" altLang="en-US" sz="2400" dirty="0"/>
              <a:t>物质通过被动运输、主动运输等方式进出细胞，以维持细胞的正常代谢活动</a:t>
            </a:r>
            <a:endParaRPr kumimoji="1" lang="en-US" altLang="zh-CN" sz="2400" dirty="0"/>
          </a:p>
          <a:p>
            <a:pPr lvl="1"/>
            <a:r>
              <a:rPr kumimoji="1" lang="zh-CN" altLang="en-US" sz="2400" dirty="0"/>
              <a:t>细胞的功能绝大多数基于化学反应，这些反应发生在细胞的特定区域</a:t>
            </a:r>
            <a:endParaRPr kumimoji="1" lang="en-US" altLang="zh-CN" sz="2400" dirty="0"/>
          </a:p>
          <a:p>
            <a:pPr lvl="1"/>
            <a:r>
              <a:rPr kumimoji="1" lang="zh-CN" altLang="en-US" sz="2400" dirty="0"/>
              <a:t>细胞会经历生长、增殖、分化、衰老和死亡等生命进程</a:t>
            </a:r>
          </a:p>
        </p:txBody>
      </p:sp>
    </p:spTree>
    <p:extLst>
      <p:ext uri="{BB962C8B-B14F-4D97-AF65-F5344CB8AC3E}">
        <p14:creationId xmlns:p14="http://schemas.microsoft.com/office/powerpoint/2010/main" xmlns="" val="158569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893672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E3917-2A88-8849-BA3D-18B5EAEA4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19522"/>
            <a:ext cx="8229600" cy="857250"/>
          </a:xfrm>
        </p:spPr>
        <p:txBody>
          <a:bodyPr/>
          <a:lstStyle/>
          <a:p>
            <a:r>
              <a:rPr kumimoji="1" lang="zh-Hans" altLang="en-US" sz="3600" b="0" dirty="0" smtClean="0">
                <a:solidFill>
                  <a:srgbClr val="FF0000"/>
                </a:solidFill>
              </a:rPr>
              <a:t>     单</a:t>
            </a:r>
            <a:r>
              <a:rPr kumimoji="1" lang="zh-Hans" altLang="en-US" sz="3600" b="0" dirty="0">
                <a:solidFill>
                  <a:srgbClr val="FF0000"/>
                </a:solidFill>
              </a:rPr>
              <a:t>元</a:t>
            </a:r>
            <a:r>
              <a:rPr kumimoji="1" lang="zh-CN" altLang="en-US" sz="3600" b="0" dirty="0">
                <a:solidFill>
                  <a:srgbClr val="FF0000"/>
                </a:solidFill>
              </a:rPr>
              <a:t>设计</a:t>
            </a:r>
            <a:r>
              <a:rPr kumimoji="1" lang="zh-Hans" altLang="en-US" sz="3600" b="0" dirty="0">
                <a:solidFill>
                  <a:srgbClr val="FF0000"/>
                </a:solidFill>
              </a:rPr>
              <a:t>方案</a:t>
            </a:r>
            <a:r>
              <a:rPr kumimoji="1" lang="zh-CN" altLang="en-US" sz="3600" b="0" dirty="0">
                <a:solidFill>
                  <a:srgbClr val="FF0000"/>
                </a:solidFill>
              </a:rPr>
              <a:t>涉及的内容或问题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E82A421-2087-C849-9429-57573BF5E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491630"/>
            <a:ext cx="8294110" cy="288726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zh-CN" altLang="en-US" b="1" dirty="0">
                <a:solidFill>
                  <a:srgbClr val="FF0000"/>
                </a:solidFill>
              </a:rPr>
              <a:t>名称与课时</a:t>
            </a:r>
            <a:r>
              <a:rPr kumimoji="1" lang="zh-CN" altLang="en-US" dirty="0">
                <a:solidFill>
                  <a:srgbClr val="FF0000"/>
                </a:solidFill>
              </a:rPr>
              <a:t>：</a:t>
            </a:r>
            <a:r>
              <a:rPr kumimoji="1" lang="zh-Hans" altLang="en-US" dirty="0">
                <a:solidFill>
                  <a:srgbClr val="FF0000"/>
                </a:solidFill>
              </a:rPr>
              <a:t>你为何要学此单元？</a:t>
            </a:r>
            <a:endParaRPr kumimoji="1" lang="en-US" altLang="zh-Han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b="1" dirty="0">
                <a:solidFill>
                  <a:srgbClr val="FF0000"/>
                </a:solidFill>
              </a:rPr>
              <a:t>单元目标：</a:t>
            </a:r>
            <a:r>
              <a:rPr kumimoji="1" lang="zh-Hans" altLang="en-US" dirty="0">
                <a:solidFill>
                  <a:srgbClr val="FF0000"/>
                </a:solidFill>
              </a:rPr>
              <a:t>期望你学会什么？</a:t>
            </a:r>
            <a:endParaRPr kumimoji="1" lang="en-US" altLang="zh-Han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b="1" dirty="0">
                <a:solidFill>
                  <a:srgbClr val="FF0000"/>
                </a:solidFill>
              </a:rPr>
              <a:t>评价任务：</a:t>
            </a:r>
            <a:r>
              <a:rPr kumimoji="1" lang="zh-CN" altLang="en-US" dirty="0">
                <a:solidFill>
                  <a:srgbClr val="FF0000"/>
                </a:solidFill>
              </a:rPr>
              <a:t>你何以知道学会了？</a:t>
            </a:r>
            <a:endParaRPr kumimoji="1" lang="en-US" altLang="zh-Han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zh-CN" altLang="en-US" b="1" dirty="0">
                <a:solidFill>
                  <a:srgbClr val="FF0000"/>
                </a:solidFill>
              </a:rPr>
              <a:t>学习过程：</a:t>
            </a:r>
            <a:r>
              <a:rPr kumimoji="1" lang="zh-Hans" altLang="en-US" dirty="0">
                <a:solidFill>
                  <a:srgbClr val="FF0000"/>
                </a:solidFill>
              </a:rPr>
              <a:t>你需要怎样学习？</a:t>
            </a:r>
            <a:endParaRPr kumimoji="1" lang="en-US" altLang="zh-Han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zh-CN" altLang="en-US" b="1" i="1" dirty="0">
                <a:solidFill>
                  <a:srgbClr val="FF0000"/>
                </a:solidFill>
              </a:rPr>
              <a:t>（含学习支持：</a:t>
            </a:r>
            <a:r>
              <a:rPr kumimoji="1" lang="zh-Hans" altLang="en-US" i="1" dirty="0">
                <a:solidFill>
                  <a:srgbClr val="FF0000"/>
                </a:solidFill>
              </a:rPr>
              <a:t>你可以获得哪些资源？）</a:t>
            </a:r>
            <a:endParaRPr kumimoji="1" lang="en-US" altLang="zh-Hans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FF0000"/>
                </a:solidFill>
              </a:rPr>
              <a:t>5.</a:t>
            </a:r>
            <a:r>
              <a:rPr kumimoji="1" lang="zh-CN" altLang="en-US" b="1" dirty="0">
                <a:solidFill>
                  <a:srgbClr val="FF0000"/>
                </a:solidFill>
              </a:rPr>
              <a:t> 作业与检测：</a:t>
            </a:r>
            <a:r>
              <a:rPr kumimoji="1" lang="zh-Hans" altLang="en-US" dirty="0">
                <a:solidFill>
                  <a:srgbClr val="FF0000"/>
                </a:solidFill>
              </a:rPr>
              <a:t>你真的学会了吗？</a:t>
            </a:r>
            <a:endParaRPr kumimoji="1" lang="en-US" altLang="zh-Han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en-US" altLang="zh-CN" b="1" dirty="0">
                <a:solidFill>
                  <a:srgbClr val="FF0000"/>
                </a:solidFill>
              </a:rPr>
              <a:t>6.</a:t>
            </a:r>
            <a:r>
              <a:rPr kumimoji="1" lang="zh-CN" altLang="en-US" b="1" dirty="0">
                <a:solidFill>
                  <a:srgbClr val="FF0000"/>
                </a:solidFill>
              </a:rPr>
              <a:t> 学后反思：</a:t>
            </a:r>
            <a:r>
              <a:rPr kumimoji="1" lang="zh-Hans" altLang="en-US" dirty="0">
                <a:solidFill>
                  <a:srgbClr val="FF0000"/>
                </a:solidFill>
              </a:rPr>
              <a:t>你会管理自己的学习吗？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6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106453-CACE-B54F-ADF2-9FBE1CA3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37428"/>
            <a:ext cx="8229600" cy="857250"/>
          </a:xfrm>
        </p:spPr>
        <p:txBody>
          <a:bodyPr/>
          <a:lstStyle/>
          <a:p>
            <a:r>
              <a:rPr kumimoji="1" lang="zh-CN" altLang="en-US" sz="3200" dirty="0">
                <a:solidFill>
                  <a:schemeClr val="tx1"/>
                </a:solidFill>
              </a:rPr>
              <a:t>大单元设计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xmlns="" id="{2DDA1539-F5C1-CB44-9A70-EB02397C2F4C}"/>
              </a:ext>
            </a:extLst>
          </p:cNvPr>
          <p:cNvSpPr/>
          <p:nvPr/>
        </p:nvSpPr>
        <p:spPr>
          <a:xfrm>
            <a:off x="2513348" y="1291885"/>
            <a:ext cx="1512169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教材内容</a:t>
            </a: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xmlns="" id="{ADDD01E7-64AA-0B49-85F1-065AE5748F8A}"/>
              </a:ext>
            </a:extLst>
          </p:cNvPr>
          <p:cNvSpPr/>
          <p:nvPr/>
        </p:nvSpPr>
        <p:spPr>
          <a:xfrm>
            <a:off x="4716016" y="1824733"/>
            <a:ext cx="1462224" cy="37804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</a:rPr>
              <a:t>单元目标</a:t>
            </a: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xmlns="" id="{47129E2A-E472-5942-BAAE-400C9B7AB1B7}"/>
              </a:ext>
            </a:extLst>
          </p:cNvPr>
          <p:cNvSpPr/>
          <p:nvPr/>
        </p:nvSpPr>
        <p:spPr>
          <a:xfrm>
            <a:off x="4619036" y="2391752"/>
            <a:ext cx="1656184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学习任务</a:t>
            </a:r>
            <a:r>
              <a:rPr kumimoji="1" lang="en-US" altLang="zh-CN" sz="2400" dirty="0">
                <a:solidFill>
                  <a:schemeClr val="tx1"/>
                </a:solidFill>
              </a:rPr>
              <a:t>1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xmlns="" id="{B3110ED6-9A7F-5D4F-AFFE-70EC4A36FA56}"/>
              </a:ext>
            </a:extLst>
          </p:cNvPr>
          <p:cNvSpPr/>
          <p:nvPr/>
        </p:nvSpPr>
        <p:spPr>
          <a:xfrm>
            <a:off x="6807764" y="1292350"/>
            <a:ext cx="1584176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学情</a:t>
            </a: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xmlns="" id="{2B70C658-8CB4-F24C-A5AF-197E64CCDB93}"/>
              </a:ext>
            </a:extLst>
          </p:cNvPr>
          <p:cNvSpPr/>
          <p:nvPr/>
        </p:nvSpPr>
        <p:spPr>
          <a:xfrm>
            <a:off x="4315780" y="576916"/>
            <a:ext cx="2262696" cy="5627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学科核心素养</a:t>
            </a:r>
            <a:endParaRPr kumimoji="1" lang="en-US" altLang="zh-CN" sz="2400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或课程标准</a:t>
            </a: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xmlns="" id="{11718912-57E6-2749-8B14-A0CDF890DB4E}"/>
              </a:ext>
            </a:extLst>
          </p:cNvPr>
          <p:cNvSpPr/>
          <p:nvPr/>
        </p:nvSpPr>
        <p:spPr>
          <a:xfrm>
            <a:off x="4572000" y="2958770"/>
            <a:ext cx="1720582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学习任务</a:t>
            </a:r>
            <a:r>
              <a:rPr kumimoji="1" lang="en-US" altLang="zh-CN" sz="2400" dirty="0">
                <a:solidFill>
                  <a:schemeClr val="tx1"/>
                </a:solidFill>
              </a:rPr>
              <a:t>N</a:t>
            </a:r>
            <a:endParaRPr kumimoji="1"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xmlns="" id="{337EFBF3-71C0-AB42-A104-F80AE0B704D7}"/>
              </a:ext>
            </a:extLst>
          </p:cNvPr>
          <p:cNvSpPr/>
          <p:nvPr/>
        </p:nvSpPr>
        <p:spPr>
          <a:xfrm>
            <a:off x="6863347" y="2110409"/>
            <a:ext cx="2101141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评价任务设计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xmlns="" id="{F917D291-AB9B-BB44-A6D0-952F637B49CC}"/>
              </a:ext>
            </a:extLst>
          </p:cNvPr>
          <p:cNvSpPr/>
          <p:nvPr/>
        </p:nvSpPr>
        <p:spPr>
          <a:xfrm>
            <a:off x="2778579" y="2769794"/>
            <a:ext cx="1530518" cy="7162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学习任务</a:t>
            </a:r>
            <a:endParaRPr kumimoji="1" lang="en-US" altLang="zh-CN" sz="2400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评价任务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xmlns="" id="{37C8691B-A5D5-E444-9BB4-99F5FAB90FA8}"/>
              </a:ext>
            </a:extLst>
          </p:cNvPr>
          <p:cNvSpPr/>
          <p:nvPr/>
        </p:nvSpPr>
        <p:spPr>
          <a:xfrm>
            <a:off x="4628536" y="3486023"/>
            <a:ext cx="1656184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评价任务</a:t>
            </a:r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xmlns="" id="{1795982E-4999-244E-A3AE-DA6899FF82DF}"/>
              </a:ext>
            </a:extLst>
          </p:cNvPr>
          <p:cNvCxnSpPr>
            <a:cxnSpLocks/>
            <a:stCxn id="11" idx="2"/>
            <a:endCxn id="58" idx="0"/>
          </p:cNvCxnSpPr>
          <p:nvPr/>
        </p:nvCxnSpPr>
        <p:spPr>
          <a:xfrm>
            <a:off x="5447128" y="1139645"/>
            <a:ext cx="0" cy="152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xmlns="" id="{F94BCF68-CE1F-7540-ABCB-28B939826BB6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5447128" y="2202775"/>
            <a:ext cx="0" cy="188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xmlns="" id="{9E393F63-2470-A345-BCF2-9F09AAA48A93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flipH="1">
            <a:off x="5432292" y="2769794"/>
            <a:ext cx="14837" cy="188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xmlns="" id="{A346598D-1D99-944D-BC53-FB7ED677E867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>
            <a:off x="5432292" y="3336812"/>
            <a:ext cx="24337" cy="149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xmlns="" id="{9EB1CFB3-8612-FD49-BE4B-706A31234431}"/>
              </a:ext>
            </a:extLst>
          </p:cNvPr>
          <p:cNvCxnSpPr>
            <a:cxnSpLocks/>
            <a:stCxn id="4" idx="3"/>
            <a:endCxn id="58" idx="1"/>
          </p:cNvCxnSpPr>
          <p:nvPr/>
        </p:nvCxnSpPr>
        <p:spPr>
          <a:xfrm>
            <a:off x="4025516" y="1480906"/>
            <a:ext cx="690500" cy="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xmlns="" id="{BCA0656A-6DDE-0445-BA5E-009FDF9EAC45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 flipH="1">
            <a:off x="3543838" y="2202775"/>
            <a:ext cx="1903290" cy="56701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xmlns="" id="{AA5A9E53-7833-5A46-BD31-E2FCABFE81B6}"/>
              </a:ext>
            </a:extLst>
          </p:cNvPr>
          <p:cNvCxnSpPr>
            <a:cxnSpLocks/>
            <a:stCxn id="10" idx="1"/>
            <a:endCxn id="58" idx="3"/>
          </p:cNvCxnSpPr>
          <p:nvPr/>
        </p:nvCxnSpPr>
        <p:spPr>
          <a:xfrm flipH="1">
            <a:off x="6178240" y="1481371"/>
            <a:ext cx="6295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左大括号 54">
            <a:extLst>
              <a:ext uri="{FF2B5EF4-FFF2-40B4-BE49-F238E27FC236}">
                <a16:creationId xmlns:a16="http://schemas.microsoft.com/office/drawing/2014/main" xmlns="" id="{44689067-AA03-DC41-8CA7-B570EDE812AA}"/>
              </a:ext>
            </a:extLst>
          </p:cNvPr>
          <p:cNvSpPr/>
          <p:nvPr/>
        </p:nvSpPr>
        <p:spPr>
          <a:xfrm>
            <a:off x="2155528" y="634006"/>
            <a:ext cx="285812" cy="1011278"/>
          </a:xfrm>
          <a:prstGeom prst="leftBrace">
            <a:avLst>
              <a:gd name="adj1" fmla="val 8333"/>
              <a:gd name="adj2" fmla="val 509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6" name="圆角矩形 55">
            <a:extLst>
              <a:ext uri="{FF2B5EF4-FFF2-40B4-BE49-F238E27FC236}">
                <a16:creationId xmlns:a16="http://schemas.microsoft.com/office/drawing/2014/main" xmlns="" id="{96140D1C-A2A9-2B4B-B452-09D4DE6BCC02}"/>
              </a:ext>
            </a:extLst>
          </p:cNvPr>
          <p:cNvSpPr/>
          <p:nvPr/>
        </p:nvSpPr>
        <p:spPr>
          <a:xfrm>
            <a:off x="620862" y="907689"/>
            <a:ext cx="1522276" cy="5298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</a:rPr>
              <a:t>1</a:t>
            </a:r>
            <a:r>
              <a:rPr kumimoji="1" lang="en-US" altLang="zh-Hans" dirty="0">
                <a:solidFill>
                  <a:schemeClr val="tx1"/>
                </a:solidFill>
              </a:rPr>
              <a:t>.</a:t>
            </a:r>
            <a:r>
              <a:rPr kumimoji="1" lang="zh-CN" altLang="en-US" dirty="0">
                <a:solidFill>
                  <a:schemeClr val="tx1"/>
                </a:solidFill>
              </a:rPr>
              <a:t>确定大单元与课时</a:t>
            </a:r>
          </a:p>
        </p:txBody>
      </p:sp>
      <p:sp>
        <p:nvSpPr>
          <p:cNvPr id="58" name="圆角矩形 57">
            <a:extLst>
              <a:ext uri="{FF2B5EF4-FFF2-40B4-BE49-F238E27FC236}">
                <a16:creationId xmlns:a16="http://schemas.microsoft.com/office/drawing/2014/main" xmlns="" id="{507CDD0C-609E-FB4C-9A98-2B5232B134F6}"/>
              </a:ext>
            </a:extLst>
          </p:cNvPr>
          <p:cNvSpPr/>
          <p:nvPr/>
        </p:nvSpPr>
        <p:spPr>
          <a:xfrm>
            <a:off x="4716016" y="1292350"/>
            <a:ext cx="1462224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单元名称</a:t>
            </a:r>
          </a:p>
        </p:txBody>
      </p:sp>
      <p:cxnSp>
        <p:nvCxnSpPr>
          <p:cNvPr id="69" name="直线箭头连接符 68">
            <a:extLst>
              <a:ext uri="{FF2B5EF4-FFF2-40B4-BE49-F238E27FC236}">
                <a16:creationId xmlns:a16="http://schemas.microsoft.com/office/drawing/2014/main" xmlns="" id="{126C25B3-DBA9-B645-8AE2-80C4153E3D8B}"/>
              </a:ext>
            </a:extLst>
          </p:cNvPr>
          <p:cNvCxnSpPr>
            <a:stCxn id="58" idx="2"/>
            <a:endCxn id="8" idx="0"/>
          </p:cNvCxnSpPr>
          <p:nvPr/>
        </p:nvCxnSpPr>
        <p:spPr>
          <a:xfrm>
            <a:off x="5447128" y="1670392"/>
            <a:ext cx="0" cy="154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xmlns="" id="{237633FA-C781-4E4C-ABA8-2FB1670C5ABF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456630" y="2280398"/>
            <a:ext cx="1406716" cy="19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左大括号 74">
            <a:extLst>
              <a:ext uri="{FF2B5EF4-FFF2-40B4-BE49-F238E27FC236}">
                <a16:creationId xmlns:a16="http://schemas.microsoft.com/office/drawing/2014/main" xmlns="" id="{E968E70F-580D-8D40-82DA-0C9F16956710}"/>
              </a:ext>
            </a:extLst>
          </p:cNvPr>
          <p:cNvSpPr/>
          <p:nvPr/>
        </p:nvSpPr>
        <p:spPr>
          <a:xfrm>
            <a:off x="2155528" y="2085696"/>
            <a:ext cx="306677" cy="2826580"/>
          </a:xfrm>
          <a:prstGeom prst="leftBrace">
            <a:avLst>
              <a:gd name="adj1" fmla="val 8333"/>
              <a:gd name="adj2" fmla="val 509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6" name="圆角矩形 75">
            <a:extLst>
              <a:ext uri="{FF2B5EF4-FFF2-40B4-BE49-F238E27FC236}">
                <a16:creationId xmlns:a16="http://schemas.microsoft.com/office/drawing/2014/main" xmlns="" id="{890A3534-64AD-AA45-8163-646EB1E4816C}"/>
              </a:ext>
            </a:extLst>
          </p:cNvPr>
          <p:cNvSpPr/>
          <p:nvPr/>
        </p:nvSpPr>
        <p:spPr>
          <a:xfrm>
            <a:off x="620489" y="3254626"/>
            <a:ext cx="1522276" cy="52725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ans" dirty="0">
                <a:solidFill>
                  <a:schemeClr val="tx1"/>
                </a:solidFill>
              </a:rPr>
              <a:t>2.</a:t>
            </a:r>
            <a:r>
              <a:rPr kumimoji="1" lang="zh-CN" altLang="en-US" dirty="0">
                <a:solidFill>
                  <a:schemeClr val="tx1"/>
                </a:solidFill>
              </a:rPr>
              <a:t>设计单元学习</a:t>
            </a:r>
          </a:p>
        </p:txBody>
      </p:sp>
      <p:sp>
        <p:nvSpPr>
          <p:cNvPr id="80" name="右大括号 79">
            <a:extLst>
              <a:ext uri="{FF2B5EF4-FFF2-40B4-BE49-F238E27FC236}">
                <a16:creationId xmlns:a16="http://schemas.microsoft.com/office/drawing/2014/main" xmlns="" id="{A349E187-8EDA-BF4B-88C2-9B5C4F36584D}"/>
              </a:ext>
            </a:extLst>
          </p:cNvPr>
          <p:cNvSpPr/>
          <p:nvPr/>
        </p:nvSpPr>
        <p:spPr>
          <a:xfrm>
            <a:off x="6645008" y="2463738"/>
            <a:ext cx="303256" cy="119203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1" name="圆角矩形 80">
            <a:extLst>
              <a:ext uri="{FF2B5EF4-FFF2-40B4-BE49-F238E27FC236}">
                <a16:creationId xmlns:a16="http://schemas.microsoft.com/office/drawing/2014/main" xmlns="" id="{9E8B029A-22AD-0A4F-983B-41796D7E71B6}"/>
              </a:ext>
            </a:extLst>
          </p:cNvPr>
          <p:cNvSpPr/>
          <p:nvPr/>
        </p:nvSpPr>
        <p:spPr>
          <a:xfrm>
            <a:off x="6948264" y="2712007"/>
            <a:ext cx="1522276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ans" dirty="0">
                <a:solidFill>
                  <a:schemeClr val="tx1"/>
                </a:solidFill>
              </a:rPr>
              <a:t>3.</a:t>
            </a:r>
            <a:r>
              <a:rPr kumimoji="1" lang="zh-CN" altLang="en-US" dirty="0">
                <a:solidFill>
                  <a:schemeClr val="tx1"/>
                </a:solidFill>
              </a:rPr>
              <a:t>学习过程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分课时设计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教学评一致</a:t>
            </a:r>
          </a:p>
        </p:txBody>
      </p:sp>
      <p:sp>
        <p:nvSpPr>
          <p:cNvPr id="82" name="圆角矩形 81">
            <a:extLst>
              <a:ext uri="{FF2B5EF4-FFF2-40B4-BE49-F238E27FC236}">
                <a16:creationId xmlns:a16="http://schemas.microsoft.com/office/drawing/2014/main" xmlns="" id="{F783A402-45B1-A94B-BB4B-63BA8D5E294A}"/>
              </a:ext>
            </a:extLst>
          </p:cNvPr>
          <p:cNvSpPr/>
          <p:nvPr/>
        </p:nvSpPr>
        <p:spPr>
          <a:xfrm>
            <a:off x="4562252" y="4056914"/>
            <a:ext cx="1809948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作业与检测</a:t>
            </a:r>
          </a:p>
        </p:txBody>
      </p: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xmlns="" id="{C1DF1C04-0768-3147-991B-D328A7FE5DE7}"/>
              </a:ext>
            </a:extLst>
          </p:cNvPr>
          <p:cNvCxnSpPr>
            <a:stCxn id="16" idx="2"/>
            <a:endCxn id="82" idx="0"/>
          </p:cNvCxnSpPr>
          <p:nvPr/>
        </p:nvCxnSpPr>
        <p:spPr>
          <a:xfrm>
            <a:off x="5456628" y="3864065"/>
            <a:ext cx="10598" cy="192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圆角矩形 85">
            <a:extLst>
              <a:ext uri="{FF2B5EF4-FFF2-40B4-BE49-F238E27FC236}">
                <a16:creationId xmlns:a16="http://schemas.microsoft.com/office/drawing/2014/main" xmlns="" id="{2CEC27D1-0F35-5A46-86E2-BAD3DC5352FE}"/>
              </a:ext>
            </a:extLst>
          </p:cNvPr>
          <p:cNvSpPr/>
          <p:nvPr/>
        </p:nvSpPr>
        <p:spPr>
          <a:xfrm>
            <a:off x="4562252" y="4623977"/>
            <a:ext cx="1809948" cy="3780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>
                <a:solidFill>
                  <a:schemeClr val="tx1"/>
                </a:solidFill>
              </a:rPr>
              <a:t>学后反思</a:t>
            </a:r>
          </a:p>
        </p:txBody>
      </p:sp>
      <p:cxnSp>
        <p:nvCxnSpPr>
          <p:cNvPr id="88" name="直线箭头连接符 87">
            <a:extLst>
              <a:ext uri="{FF2B5EF4-FFF2-40B4-BE49-F238E27FC236}">
                <a16:creationId xmlns:a16="http://schemas.microsoft.com/office/drawing/2014/main" xmlns="" id="{056CBE8C-7755-464F-AF21-22EA04391BFB}"/>
              </a:ext>
            </a:extLst>
          </p:cNvPr>
          <p:cNvCxnSpPr>
            <a:stCxn id="82" idx="2"/>
            <a:endCxn id="86" idx="0"/>
          </p:cNvCxnSpPr>
          <p:nvPr/>
        </p:nvCxnSpPr>
        <p:spPr>
          <a:xfrm>
            <a:off x="5467226" y="4434956"/>
            <a:ext cx="0" cy="189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xmlns="" id="{601B7534-23A8-0E48-AE7C-ED11BC0F89CA}"/>
              </a:ext>
            </a:extLst>
          </p:cNvPr>
          <p:cNvCxnSpPr>
            <a:cxnSpLocks/>
          </p:cNvCxnSpPr>
          <p:nvPr/>
        </p:nvCxnSpPr>
        <p:spPr>
          <a:xfrm>
            <a:off x="3341439" y="2769794"/>
            <a:ext cx="0" cy="188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xmlns="" id="{5D5B0B40-4B0D-B14D-ABB9-8902F762C0B5}"/>
              </a:ext>
            </a:extLst>
          </p:cNvPr>
          <p:cNvCxnSpPr>
            <a:cxnSpLocks/>
            <a:stCxn id="15" idx="2"/>
            <a:endCxn id="82" idx="0"/>
          </p:cNvCxnSpPr>
          <p:nvPr/>
        </p:nvCxnSpPr>
        <p:spPr>
          <a:xfrm>
            <a:off x="3543838" y="3486023"/>
            <a:ext cx="1923388" cy="570891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xmlns="" id="{5DEA8BA0-4388-9642-86EE-E293465178C3}"/>
              </a:ext>
            </a:extLst>
          </p:cNvPr>
          <p:cNvCxnSpPr>
            <a:cxnSpLocks/>
            <a:stCxn id="45" idx="1"/>
            <a:endCxn id="16" idx="3"/>
          </p:cNvCxnSpPr>
          <p:nvPr/>
        </p:nvCxnSpPr>
        <p:spPr>
          <a:xfrm flipH="1" flipV="1">
            <a:off x="6284720" y="3675044"/>
            <a:ext cx="716878" cy="1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43">
            <a:extLst>
              <a:ext uri="{FF2B5EF4-FFF2-40B4-BE49-F238E27FC236}">
                <a16:creationId xmlns:a16="http://schemas.microsoft.com/office/drawing/2014/main" xmlns="" id="{5F72902E-004A-EB4C-98FF-0B811672D08F}"/>
              </a:ext>
            </a:extLst>
          </p:cNvPr>
          <p:cNvSpPr/>
          <p:nvPr/>
        </p:nvSpPr>
        <p:spPr>
          <a:xfrm>
            <a:off x="6980271" y="4573191"/>
            <a:ext cx="1239162" cy="4796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累积学习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反思学习</a:t>
            </a: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xmlns="" id="{E8F898DB-A294-C947-8323-69D3E227E362}"/>
              </a:ext>
            </a:extLst>
          </p:cNvPr>
          <p:cNvSpPr/>
          <p:nvPr/>
        </p:nvSpPr>
        <p:spPr>
          <a:xfrm>
            <a:off x="7001598" y="3548930"/>
            <a:ext cx="1151022" cy="2795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</a:rPr>
              <a:t>情境介入</a:t>
            </a:r>
          </a:p>
        </p:txBody>
      </p: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xmlns="" id="{CCE82AC9-EED0-DA49-ADA8-8B706DCF4F8F}"/>
              </a:ext>
            </a:extLst>
          </p:cNvPr>
          <p:cNvCxnSpPr>
            <a:cxnSpLocks/>
            <a:stCxn id="44" idx="1"/>
            <a:endCxn id="86" idx="3"/>
          </p:cNvCxnSpPr>
          <p:nvPr/>
        </p:nvCxnSpPr>
        <p:spPr>
          <a:xfrm flipH="1">
            <a:off x="6372201" y="4812998"/>
            <a:ext cx="6080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9551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/>
          <a:lstStyle/>
          <a:p>
            <a:r>
              <a:rPr lang="zh-CN" altLang="en-US" b="1" dirty="0" smtClean="0">
                <a:solidFill>
                  <a:srgbClr val="00B050"/>
                </a:solidFill>
              </a:rPr>
              <a:t>       综合训练，知识大概念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131590"/>
            <a:ext cx="8582732" cy="3668486"/>
          </a:xfrm>
        </p:spPr>
        <p:txBody>
          <a:bodyPr lIns="68580" tIns="34290" rIns="68580" bIns="34290">
            <a:normAutofit/>
          </a:bodyPr>
          <a:lstStyle/>
          <a:p>
            <a:r>
              <a:rPr lang="zh-CN" altLang="en-US" sz="2100" b="1" dirty="0" smtClean="0">
                <a:solidFill>
                  <a:srgbClr val="FF0000"/>
                </a:solidFill>
              </a:rPr>
              <a:t>围绕大概念教学选题：</a:t>
            </a:r>
            <a:endParaRPr lang="en-US" altLang="zh-CN" sz="2100" b="1" dirty="0" smtClean="0">
              <a:solidFill>
                <a:srgbClr val="FF0000"/>
              </a:solidFill>
            </a:endParaRPr>
          </a:p>
          <a:p>
            <a:r>
              <a:rPr lang="en-US" altLang="zh-CN" sz="2100" b="1" dirty="0" smtClean="0"/>
              <a:t>-</a:t>
            </a:r>
            <a:r>
              <a:rPr lang="zh-CN" altLang="en-US" sz="2100" b="1" dirty="0" smtClean="0"/>
              <a:t>一根主线进行串联各个方向，</a:t>
            </a:r>
            <a:r>
              <a:rPr lang="zh-CN" altLang="en-US" sz="2100" dirty="0" smtClean="0"/>
              <a:t>围绕可以组织大题目的大概念组织题目设计</a:t>
            </a:r>
            <a:endParaRPr lang="en-US" altLang="zh-CN" sz="2100" dirty="0" smtClean="0"/>
          </a:p>
          <a:p>
            <a:r>
              <a:rPr lang="en-US" altLang="zh-CN" sz="2100" dirty="0" smtClean="0"/>
              <a:t>-</a:t>
            </a:r>
            <a:r>
              <a:rPr lang="zh-CN" altLang="en-US" sz="2100" dirty="0" smtClean="0"/>
              <a:t>围绕基因工程</a:t>
            </a:r>
            <a:r>
              <a:rPr lang="en-US" altLang="zh-CN" sz="2100" dirty="0" smtClean="0"/>
              <a:t>【</a:t>
            </a:r>
            <a:r>
              <a:rPr lang="zh-CN" altLang="en-US" sz="2100" dirty="0" smtClean="0"/>
              <a:t>联系工具选择</a:t>
            </a:r>
            <a:r>
              <a:rPr lang="en-US" altLang="zh-CN" sz="2100" dirty="0" smtClean="0"/>
              <a:t>-</a:t>
            </a:r>
            <a:r>
              <a:rPr lang="zh-CN" altLang="en-US" sz="2100" dirty="0" smtClean="0"/>
              <a:t>其中酶切、连接（正反接）、载体构建、导入、筛选、引物设计、筛选、分子量计算、电泳、基因表达与遗传变异结合等问题）</a:t>
            </a:r>
            <a:r>
              <a:rPr lang="en-US" altLang="zh-CN" sz="2100" dirty="0" smtClean="0"/>
              <a:t>】</a:t>
            </a:r>
          </a:p>
          <a:p>
            <a:r>
              <a:rPr lang="en-US" altLang="zh-CN" sz="2100" dirty="0" smtClean="0">
                <a:solidFill>
                  <a:srgbClr val="0000FF"/>
                </a:solidFill>
              </a:rPr>
              <a:t>【</a:t>
            </a:r>
            <a:r>
              <a:rPr lang="zh-CN" altLang="en-US" sz="2100" dirty="0" smtClean="0">
                <a:solidFill>
                  <a:srgbClr val="0000FF"/>
                </a:solidFill>
              </a:rPr>
              <a:t>引物问题：引物连接问题、引物特点、引物需求量、引物组成不同导致的退火温度不同问题等。</a:t>
            </a:r>
            <a:r>
              <a:rPr lang="en-US" altLang="zh-CN" sz="2100" dirty="0" smtClean="0">
                <a:solidFill>
                  <a:srgbClr val="0000FF"/>
                </a:solidFill>
              </a:rPr>
              <a:t>】</a:t>
            </a:r>
          </a:p>
          <a:p>
            <a:r>
              <a:rPr lang="en-US" altLang="zh-CN" sz="2100" dirty="0" smtClean="0">
                <a:solidFill>
                  <a:srgbClr val="0000FF"/>
                </a:solidFill>
              </a:rPr>
              <a:t>【</a:t>
            </a:r>
            <a:r>
              <a:rPr lang="zh-CN" altLang="en-US" sz="2100" dirty="0" smtClean="0">
                <a:solidFill>
                  <a:srgbClr val="0000FF"/>
                </a:solidFill>
              </a:rPr>
              <a:t>目的基因问题：酶的选择与正反接问题；末端问题；目的基因扩增问题；鉴定问题；表达问题</a:t>
            </a:r>
            <a:r>
              <a:rPr lang="en-US" altLang="zh-CN" sz="2100" dirty="0" smtClean="0">
                <a:solidFill>
                  <a:srgbClr val="0000FF"/>
                </a:solidFill>
              </a:rPr>
              <a:t>】</a:t>
            </a:r>
            <a:endParaRPr lang="en-US" altLang="zh-CN" sz="2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07504" y="1203598"/>
            <a:ext cx="8784976" cy="3394472"/>
          </a:xfrm>
        </p:spPr>
        <p:txBody>
          <a:bodyPr/>
          <a:lstStyle/>
          <a:p>
            <a:r>
              <a:rPr lang="zh-CN" altLang="en-US" sz="2800" dirty="0" smtClean="0">
                <a:solidFill>
                  <a:srgbClr val="0000FF"/>
                </a:solidFill>
              </a:rPr>
              <a:t>有效且有趣的学习方式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多种感官运用的活动学习。</a:t>
            </a:r>
            <a:endParaRPr lang="en-US" altLang="zh-CN" sz="2800" dirty="0" smtClean="0"/>
          </a:p>
          <a:p>
            <a:r>
              <a:rPr lang="zh-CN" altLang="en-US" sz="2800" dirty="0" smtClean="0">
                <a:solidFill>
                  <a:srgbClr val="0000FF"/>
                </a:solidFill>
              </a:rPr>
              <a:t>回归学习本质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生活中学习、在做中学、在思中学。</a:t>
            </a:r>
            <a:endParaRPr lang="en-US" altLang="zh-CN" sz="2800" dirty="0" smtClean="0"/>
          </a:p>
          <a:p>
            <a:r>
              <a:rPr lang="zh-CN" altLang="en-US" sz="2800" dirty="0" smtClean="0">
                <a:solidFill>
                  <a:srgbClr val="0000FF"/>
                </a:solidFill>
              </a:rPr>
              <a:t>活动学习场景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情境学习、体验学习、具身学习。</a:t>
            </a:r>
            <a:endParaRPr lang="en-US" altLang="zh-CN" sz="2800" dirty="0" smtClean="0"/>
          </a:p>
          <a:p>
            <a:r>
              <a:rPr lang="zh-CN" altLang="en-US" sz="2800" dirty="0" smtClean="0">
                <a:solidFill>
                  <a:srgbClr val="0000FF"/>
                </a:solidFill>
              </a:rPr>
              <a:t>关注命题的导向</a:t>
            </a:r>
            <a:r>
              <a:rPr lang="en-US" altLang="zh-CN" sz="2800" dirty="0" smtClean="0">
                <a:solidFill>
                  <a:srgbClr val="0000FF"/>
                </a:solidFill>
              </a:rPr>
              <a:t>-</a:t>
            </a:r>
            <a:r>
              <a:rPr lang="zh-CN" altLang="en-US" sz="2800" dirty="0" smtClean="0"/>
              <a:t>贴近生活实际，真实情境组织命题；</a:t>
            </a:r>
            <a:endParaRPr lang="en-US" altLang="zh-CN" sz="2800" dirty="0" smtClean="0"/>
          </a:p>
          <a:p>
            <a:r>
              <a:rPr lang="zh-CN" altLang="en-US" sz="2800" dirty="0" smtClean="0">
                <a:solidFill>
                  <a:srgbClr val="0000FF"/>
                </a:solidFill>
              </a:rPr>
              <a:t>设计活动学习形式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调查活动、访谈活动、探究活动、辩论互动、研究活动、实践活动、参观活动。</a:t>
            </a:r>
            <a:endParaRPr lang="en-US" altLang="zh-CN" sz="2800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1520" y="267494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       </a:t>
            </a:r>
            <a:r>
              <a:rPr lang="en-US" altLang="zh-CN" dirty="0" smtClean="0"/>
              <a:t>3</a:t>
            </a:r>
            <a:r>
              <a:rPr lang="zh-CN" altLang="en-US" dirty="0" smtClean="0"/>
              <a:t>、活动学习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体验生命乐趣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/>
              <a:t>调查活动（社会实践、研学</a:t>
            </a:r>
            <a:r>
              <a:rPr lang="zh-CN" altLang="en-US" sz="2400" dirty="0" smtClean="0">
                <a:solidFill>
                  <a:srgbClr val="0000FF"/>
                </a:solidFill>
              </a:rPr>
              <a:t>：调查遗传病的情况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  <a:p>
            <a:r>
              <a:rPr lang="zh-CN" altLang="en-US" sz="2400" dirty="0" smtClean="0"/>
              <a:t>参观活动（社会实践</a:t>
            </a:r>
            <a:r>
              <a:rPr lang="zh-CN" altLang="en-US" sz="2400" dirty="0" smtClean="0">
                <a:solidFill>
                  <a:srgbClr val="0000FF"/>
                </a:solidFill>
              </a:rPr>
              <a:t>：微生物处理污水</a:t>
            </a:r>
            <a:r>
              <a:rPr lang="zh-CN" altLang="en-US" sz="2400" dirty="0" smtClean="0"/>
              <a:t>）</a:t>
            </a:r>
          </a:p>
          <a:p>
            <a:r>
              <a:rPr lang="zh-CN" altLang="en-US" sz="2400" dirty="0" smtClean="0"/>
              <a:t>探究活动（理科探究实验、英才计划项目</a:t>
            </a:r>
            <a:r>
              <a:rPr lang="zh-CN" altLang="en-US" sz="2400" dirty="0" smtClean="0">
                <a:solidFill>
                  <a:srgbClr val="0000FF"/>
                </a:solidFill>
              </a:rPr>
              <a:t>：校园树木的分类与挂牌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  <a:p>
            <a:r>
              <a:rPr lang="zh-CN" altLang="en-US" sz="2400" dirty="0" smtClean="0"/>
              <a:t>辩论互动（</a:t>
            </a:r>
            <a:r>
              <a:rPr lang="zh-CN" altLang="en-US" sz="2400" dirty="0" smtClean="0">
                <a:solidFill>
                  <a:srgbClr val="0000FF"/>
                </a:solidFill>
              </a:rPr>
              <a:t>转基因食品利与弊；克隆技术的利与弊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  <a:p>
            <a:r>
              <a:rPr lang="zh-CN" altLang="en-US" sz="2400" dirty="0" smtClean="0"/>
              <a:t>研究活动（紫金计划项目</a:t>
            </a:r>
            <a:r>
              <a:rPr lang="zh-CN" altLang="en-US" sz="2400" dirty="0" smtClean="0">
                <a:solidFill>
                  <a:srgbClr val="0000FF"/>
                </a:solidFill>
              </a:rPr>
              <a:t>：提供课题与自选课题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  <a:p>
            <a:r>
              <a:rPr lang="zh-CN" altLang="en-US" sz="2400" dirty="0" smtClean="0"/>
              <a:t>实践活动（</a:t>
            </a:r>
            <a:r>
              <a:rPr lang="zh-CN" altLang="en-US" sz="2400" dirty="0" smtClean="0">
                <a:solidFill>
                  <a:srgbClr val="0000FF"/>
                </a:solidFill>
              </a:rPr>
              <a:t>生态瓶的制作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  <a:p>
            <a:r>
              <a:rPr lang="zh-CN" altLang="en-US" sz="2400" dirty="0" smtClean="0"/>
              <a:t>展示活动（科技文化节项目</a:t>
            </a:r>
            <a:r>
              <a:rPr lang="zh-CN" altLang="en-US" sz="2400" dirty="0" smtClean="0">
                <a:solidFill>
                  <a:srgbClr val="0000FF"/>
                </a:solidFill>
              </a:rPr>
              <a:t>：叶脉书签制作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       课堂学习之外的学习（第二课堂）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3478"/>
            <a:ext cx="68468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91630"/>
            <a:ext cx="6808787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1059582"/>
            <a:ext cx="8568952" cy="3394472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每一个学科都有一部学科历史，宝贵的学科财富。</a:t>
            </a:r>
            <a:endParaRPr lang="en-US" altLang="zh-CN" dirty="0" smtClean="0"/>
          </a:p>
          <a:p>
            <a:r>
              <a:rPr lang="zh-CN" altLang="en-US" dirty="0" smtClean="0"/>
              <a:t>挖掘史实，史诗般的收获；</a:t>
            </a:r>
            <a:endParaRPr lang="en-US" altLang="zh-CN" dirty="0" smtClean="0"/>
          </a:p>
          <a:p>
            <a:r>
              <a:rPr lang="zh-CN" altLang="en-US" dirty="0" smtClean="0"/>
              <a:t>关键能力：</a:t>
            </a:r>
            <a:endParaRPr lang="en-US" altLang="zh-CN" dirty="0" smtClean="0"/>
          </a:p>
          <a:p>
            <a:r>
              <a:rPr lang="zh-CN" altLang="en-US" dirty="0" smtClean="0"/>
              <a:t>阅读（输入）、思维（加工）、表达（输出）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0000FF"/>
                </a:solidFill>
              </a:rPr>
              <a:t>读史料可以培养阅读能力；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dirty="0" smtClean="0">
                <a:solidFill>
                  <a:srgbClr val="0000FF"/>
                </a:solidFill>
              </a:rPr>
              <a:t>学史料可以培养思维能力；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dirty="0" smtClean="0">
                <a:solidFill>
                  <a:srgbClr val="0000FF"/>
                </a:solidFill>
              </a:rPr>
              <a:t>说史料可以培养表达能力。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1520" y="195486"/>
            <a:ext cx="8229600" cy="857250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       </a:t>
            </a:r>
            <a:r>
              <a:rPr lang="en-US" altLang="zh-CN" dirty="0" smtClean="0"/>
              <a:t>4</a:t>
            </a:r>
            <a:r>
              <a:rPr lang="zh-CN" altLang="en-US" dirty="0" smtClean="0"/>
              <a:t>、史料学习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共悟生命精彩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267494"/>
            <a:ext cx="8229600" cy="3394472"/>
          </a:xfrm>
        </p:spPr>
        <p:txBody>
          <a:bodyPr/>
          <a:lstStyle/>
          <a:p>
            <a:pPr>
              <a:buNone/>
            </a:pPr>
            <a:r>
              <a:rPr lang="zh-CN" altLang="en-US" dirty="0" smtClean="0"/>
              <a:t>                    读资料，撰写阅读心得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7614"/>
            <a:ext cx="508228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7614"/>
            <a:ext cx="4211960" cy="316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87624" y="2211711"/>
            <a:ext cx="6792684" cy="1329053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     在教师手</a:t>
            </a:r>
            <a:r>
              <a:rPr lang="zh-CN" altLang="en-US" dirty="0" smtClean="0"/>
              <a:t>里操纵着</a:t>
            </a:r>
            <a:r>
              <a:rPr lang="zh-CN" altLang="en-US" dirty="0"/>
              <a:t>幼年人的命运，便</a:t>
            </a:r>
            <a:r>
              <a:rPr lang="zh-CN" altLang="en-US" dirty="0" smtClean="0"/>
              <a:t>是操纵着</a:t>
            </a:r>
            <a:r>
              <a:rPr lang="zh-CN" altLang="en-US" dirty="0"/>
              <a:t>民族和人类的命运</a:t>
            </a:r>
            <a:r>
              <a:rPr lang="en-US" altLang="zh-CN" dirty="0"/>
              <a:t>—</a:t>
            </a:r>
            <a:r>
              <a:rPr lang="zh-CN" altLang="en-US" dirty="0"/>
              <a:t>陶行</a:t>
            </a:r>
            <a:r>
              <a:rPr lang="zh-CN" altLang="en-US" dirty="0" smtClean="0"/>
              <a:t>知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b="1" dirty="0" smtClean="0">
                <a:solidFill>
                  <a:srgbClr val="0000FF"/>
                </a:solidFill>
              </a:rPr>
              <a:t>影响有影响力的人</a:t>
            </a:r>
            <a:r>
              <a:rPr lang="en-US" altLang="zh-CN" b="1" dirty="0" smtClean="0">
                <a:solidFill>
                  <a:srgbClr val="0000FF"/>
                </a:solidFill>
              </a:rPr>
              <a:t>—</a:t>
            </a:r>
            <a:r>
              <a:rPr lang="zh-CN" altLang="en-US" b="1" dirty="0" smtClean="0">
                <a:solidFill>
                  <a:srgbClr val="0000FF"/>
                </a:solidFill>
              </a:rPr>
              <a:t>无名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259632" y="411511"/>
            <a:ext cx="6792684" cy="665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责任重大，使命光荣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/>
          <a:lstStyle/>
          <a:p>
            <a:r>
              <a:rPr lang="zh-CN" altLang="en-US" dirty="0" smtClean="0"/>
              <a:t>在省略处放大</a:t>
            </a:r>
            <a:r>
              <a:rPr lang="en-US" altLang="zh-CN" dirty="0" smtClean="0"/>
              <a:t>-</a:t>
            </a:r>
            <a:r>
              <a:rPr lang="zh-CN" altLang="en-US" dirty="0" smtClean="0"/>
              <a:t>培养可持续发展观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71550"/>
            <a:ext cx="6696744" cy="422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 公开课，从历史中总结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75606"/>
            <a:ext cx="4608512" cy="346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           读史料，炼真金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31590"/>
            <a:ext cx="4680520" cy="35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6" y="951310"/>
            <a:ext cx="9109075" cy="397549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、科学家们的成功都离不开</a:t>
            </a:r>
            <a:r>
              <a:rPr lang="zh-CN" altLang="en-US" sz="2400" b="1" u="sng" dirty="0">
                <a:latin typeface="楷体_GB2312" pitchFamily="49" charset="-122"/>
                <a:ea typeface="楷体_GB2312" pitchFamily="49" charset="-122"/>
              </a:rPr>
              <a:t>        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。</a:t>
            </a: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、科学实验需要有</a:t>
            </a:r>
            <a:r>
              <a:rPr lang="zh-CN" altLang="en-US" sz="2400" b="1" u="sng" dirty="0">
                <a:latin typeface="楷体_GB2312" pitchFamily="49" charset="-122"/>
                <a:ea typeface="楷体_GB2312" pitchFamily="49" charset="-122"/>
              </a:rPr>
              <a:t>                  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  <a:endParaRPr lang="zh-CN" altLang="en-US" sz="2400" b="1" dirty="0"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、科学实验需要像艾弗里那样懂得利用</a:t>
            </a:r>
            <a:r>
              <a:rPr lang="zh-CN" altLang="en-US" sz="24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已有的研究成果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（格里菲斯实验结论），在前人研究基础上不断前进。</a:t>
            </a:r>
            <a:endParaRPr lang="zh-CN" altLang="en-US" sz="24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4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、科学实验也需要借助于</a:t>
            </a:r>
            <a:r>
              <a:rPr lang="zh-CN" altLang="en-US" sz="2400" b="1" u="sng" dirty="0">
                <a:latin typeface="楷体_GB2312" pitchFamily="49" charset="-122"/>
                <a:ea typeface="楷体_GB2312" pitchFamily="49" charset="-122"/>
              </a:rPr>
              <a:t>                        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等技术。 </a:t>
            </a: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5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、科学实验需要像富兰克林（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英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化学家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）、威尔金斯（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英</a:t>
            </a:r>
            <a:r>
              <a:rPr lang="en-US" altLang="zh-CN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生物物理学家）、沃森（美</a:t>
            </a:r>
            <a:r>
              <a:rPr lang="en-US" altLang="zh-CN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生物学家）、克里克（英</a:t>
            </a:r>
            <a:r>
              <a:rPr lang="en-US" altLang="zh-CN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物理学家）查戈夫（美</a:t>
            </a:r>
            <a:r>
              <a:rPr lang="en-US" altLang="zh-CN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.</a:t>
            </a:r>
            <a:r>
              <a:rPr lang="zh-CN" altLang="en-US" sz="24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生化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）那样懂得</a:t>
            </a:r>
            <a:r>
              <a:rPr lang="zh-CN" altLang="en-US" sz="2400" b="1" u="sng" dirty="0">
                <a:latin typeface="楷体_GB2312" pitchFamily="49" charset="-122"/>
                <a:ea typeface="楷体_GB2312" pitchFamily="49" charset="-122"/>
              </a:rPr>
              <a:t>                      </a:t>
            </a:r>
            <a:r>
              <a:rPr lang="zh-CN" altLang="en-US" sz="24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6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、科学实验需要有孟德尔实验那样的</a:t>
            </a:r>
            <a:r>
              <a:rPr lang="zh-CN" altLang="en-US" sz="24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科学方法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。</a:t>
            </a:r>
          </a:p>
          <a:p>
            <a:pPr>
              <a:lnSpc>
                <a:spcPct val="90000"/>
              </a:lnSpc>
            </a:pP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7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实验不可能都成功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，真正的科学实验成功比例往往很小。每个重大发现注定要与失败同行，失败似乎成了成功道路上必不可少的环节，</a:t>
            </a:r>
            <a:r>
              <a:rPr lang="zh-CN" altLang="en-US" sz="2400" b="1" u="sng" dirty="0">
                <a:latin typeface="楷体_GB2312" pitchFamily="49" charset="-122"/>
                <a:ea typeface="楷体_GB2312" pitchFamily="49" charset="-122"/>
              </a:rPr>
              <a:t>                 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。面对失败，我们需要像沃森、克里克那样的坚持，需要像袁隆平那样的执着。中学实验只是在模仿科学家的实验过程。因此有着比较高的成功率。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519113" y="33338"/>
            <a:ext cx="8229600" cy="857250"/>
          </a:xfrm>
          <a:prstGeom prst="rect">
            <a:avLst/>
          </a:prstGeom>
          <a:solidFill>
            <a:srgbClr val="B7E7C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CN" altLang="en-US" sz="4000" dirty="0" smtClean="0">
                <a:solidFill>
                  <a:srgbClr val="FF0000"/>
                </a:solidFill>
              </a:rPr>
              <a:t>   实</a:t>
            </a:r>
            <a:r>
              <a:rPr lang="zh-CN" altLang="en-US" sz="4000" dirty="0">
                <a:solidFill>
                  <a:srgbClr val="FF0000"/>
                </a:solidFill>
              </a:rPr>
              <a:t>验</a:t>
            </a:r>
            <a:r>
              <a:rPr lang="zh-CN" altLang="en-US" sz="4000" dirty="0">
                <a:solidFill>
                  <a:schemeClr val="tx2"/>
                </a:solidFill>
              </a:rPr>
              <a:t>开启生物科学王国的大门</a:t>
            </a:r>
          </a:p>
        </p:txBody>
      </p:sp>
      <p:sp>
        <p:nvSpPr>
          <p:cNvPr id="43013" name="AutoShape 5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0332641" y="3273829"/>
            <a:ext cx="1042987" cy="411956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572001" y="93226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ea typeface="楷体_GB2312" pitchFamily="49" charset="-122"/>
              </a:rPr>
              <a:t>实验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3132138" y="1221581"/>
            <a:ext cx="4108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ea typeface="楷体_GB2312" pitchFamily="49" charset="-122"/>
              </a:rPr>
              <a:t>绝妙的想法，巧妙的方法，精妙的设计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923928" y="1995686"/>
            <a:ext cx="2954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ea typeface="楷体_GB2312" pitchFamily="49" charset="-122"/>
              </a:rPr>
              <a:t>物理、化学、数学、计算机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3491880" y="2715766"/>
            <a:ext cx="2262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ea typeface="楷体_GB2312" pitchFamily="49" charset="-122"/>
              </a:rPr>
              <a:t>相互分享，精诚合作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1475656" y="3795886"/>
            <a:ext cx="18004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ea typeface="楷体_GB2312" pitchFamily="49" charset="-122"/>
              </a:rPr>
              <a:t>失败是成功之母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43016" grpId="0"/>
      <p:bldP spid="43017" grpId="0"/>
      <p:bldP spid="43018" grpId="0"/>
      <p:bldP spid="430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059582"/>
            <a:ext cx="8568952" cy="3548985"/>
          </a:xfrm>
        </p:spPr>
        <p:txBody>
          <a:bodyPr>
            <a:normAutofit fontScale="92500"/>
          </a:bodyPr>
          <a:lstStyle/>
          <a:p>
            <a:r>
              <a:rPr lang="zh-CN" altLang="en-US" dirty="0" smtClean="0"/>
              <a:t>学习目标：把握学习规律，探索学科本质，掌握研究方法。</a:t>
            </a:r>
            <a:endParaRPr lang="en-US" altLang="zh-CN" dirty="0" smtClean="0"/>
          </a:p>
          <a:p>
            <a:r>
              <a:rPr lang="zh-CN" altLang="en-US" dirty="0" smtClean="0"/>
              <a:t>全学习过程：观察、质疑、假设、实验（推理）、结论</a:t>
            </a:r>
            <a:endParaRPr lang="en-US" altLang="zh-CN" dirty="0" smtClean="0"/>
          </a:p>
          <a:p>
            <a:r>
              <a:rPr lang="zh-CN" altLang="en-US" dirty="0" smtClean="0"/>
              <a:t>生命复杂问题：个学、互学、共学</a:t>
            </a:r>
            <a:endParaRPr lang="en-US" altLang="zh-CN" dirty="0" smtClean="0"/>
          </a:p>
          <a:p>
            <a:r>
              <a:rPr lang="zh-CN" altLang="en-US" dirty="0" smtClean="0"/>
              <a:t>课前</a:t>
            </a:r>
            <a:r>
              <a:rPr lang="en-US" altLang="zh-CN" dirty="0" smtClean="0"/>
              <a:t>-</a:t>
            </a:r>
            <a:r>
              <a:rPr lang="zh-CN" altLang="en-US" dirty="0" smtClean="0"/>
              <a:t>课中</a:t>
            </a:r>
            <a:r>
              <a:rPr lang="en-US" altLang="zh-CN" dirty="0" smtClean="0"/>
              <a:t>-</a:t>
            </a:r>
            <a:r>
              <a:rPr lang="zh-CN" altLang="en-US" dirty="0" smtClean="0"/>
              <a:t>课外（三个时间互补式，简单前置，翻转）：</a:t>
            </a:r>
            <a:endParaRPr lang="en-US" altLang="zh-CN" dirty="0" smtClean="0"/>
          </a:p>
          <a:p>
            <a:r>
              <a:rPr lang="zh-CN" altLang="en-US" dirty="0" smtClean="0"/>
              <a:t>内容由简到繁；思维由低到高；学法由个到群</a:t>
            </a:r>
            <a:endParaRPr lang="en-US" altLang="zh-CN" dirty="0" smtClean="0"/>
          </a:p>
          <a:p>
            <a:r>
              <a:rPr lang="zh-CN" altLang="en-US" dirty="0" smtClean="0"/>
              <a:t>课前小问题自研式学习（自学模式）</a:t>
            </a:r>
            <a:endParaRPr lang="en-US" altLang="zh-CN" dirty="0" smtClean="0"/>
          </a:p>
          <a:p>
            <a:r>
              <a:rPr lang="zh-CN" altLang="en-US" dirty="0" smtClean="0"/>
              <a:t>课内小课题互研式学习（互学模式）</a:t>
            </a:r>
            <a:endParaRPr lang="en-US" altLang="zh-CN" dirty="0" smtClean="0"/>
          </a:p>
          <a:p>
            <a:r>
              <a:rPr lang="zh-CN" altLang="en-US" dirty="0" smtClean="0"/>
              <a:t>课外大课题共研式学习（共学模式）</a:t>
            </a: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</a:t>
            </a:r>
            <a:r>
              <a:rPr lang="en-US" altLang="zh-CN" dirty="0" smtClean="0"/>
              <a:t>5.</a:t>
            </a:r>
            <a:r>
              <a:rPr lang="zh-CN" altLang="en-US" dirty="0" smtClean="0"/>
              <a:t>研究学习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探究生命奥秘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紫金计划感受大科学研究的魅力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15566"/>
            <a:ext cx="5328593" cy="393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049" y="339502"/>
            <a:ext cx="9215049" cy="443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      科学盒子打开生命的奥秘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43558"/>
            <a:ext cx="80184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9" y="0"/>
            <a:ext cx="6972448" cy="519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1"/>
            <a:ext cx="699181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idx="1"/>
          </p:nvPr>
        </p:nvSpPr>
        <p:spPr>
          <a:xfrm>
            <a:off x="107504" y="1059582"/>
            <a:ext cx="9144000" cy="3394472"/>
          </a:xfrm>
        </p:spPr>
        <p:txBody>
          <a:bodyPr>
            <a:noAutofit/>
          </a:bodyPr>
          <a:lstStyle/>
          <a:p>
            <a:pPr algn="l"/>
            <a:r>
              <a:rPr lang="zh-CN" altLang="en-US" sz="1700" dirty="0" smtClean="0">
                <a:solidFill>
                  <a:schemeClr val="tx1"/>
                </a:solidFill>
              </a:rPr>
              <a:t>很多人打算做老师，问要看哪些书？以下是较专业的回答：</a:t>
            </a:r>
            <a:br>
              <a:rPr lang="zh-CN" altLang="en-US" sz="1700" dirty="0" smtClean="0">
                <a:solidFill>
                  <a:schemeClr val="tx1"/>
                </a:solidFill>
              </a:rPr>
            </a:br>
            <a:endParaRPr lang="en-US" altLang="zh-CN" sz="17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700" dirty="0" smtClean="0">
                <a:solidFill>
                  <a:schemeClr val="tx1"/>
                </a:solidFill>
              </a:rPr>
              <a:t>第一阶段：</a:t>
            </a:r>
            <a:r>
              <a:rPr lang="en-US" altLang="zh-CN" sz="1700" dirty="0" smtClean="0">
                <a:solidFill>
                  <a:schemeClr val="tx1"/>
                </a:solidFill>
              </a:rPr>
              <a:t>《</a:t>
            </a:r>
            <a:r>
              <a:rPr lang="zh-CN" altLang="en-US" sz="1700" dirty="0" smtClean="0">
                <a:solidFill>
                  <a:schemeClr val="tx1"/>
                </a:solidFill>
              </a:rPr>
              <a:t>教育学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心理学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给老师的建议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教学设计</a:t>
            </a:r>
            <a:r>
              <a:rPr lang="en-US" altLang="zh-CN" sz="1700" dirty="0" smtClean="0">
                <a:solidFill>
                  <a:schemeClr val="tx1"/>
                </a:solidFill>
              </a:rPr>
              <a:t>》</a:t>
            </a:r>
            <a:br>
              <a:rPr lang="en-US" altLang="zh-CN" sz="1700" dirty="0" smtClean="0">
                <a:solidFill>
                  <a:schemeClr val="tx1"/>
                </a:solidFill>
              </a:rPr>
            </a:br>
            <a:endParaRPr lang="en-US" altLang="zh-CN" sz="17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700" dirty="0" smtClean="0">
                <a:solidFill>
                  <a:schemeClr val="tx1"/>
                </a:solidFill>
              </a:rPr>
              <a:t>第二阶段：</a:t>
            </a:r>
            <a:r>
              <a:rPr lang="en-US" altLang="zh-CN" sz="1700" dirty="0" smtClean="0">
                <a:solidFill>
                  <a:schemeClr val="tx1"/>
                </a:solidFill>
              </a:rPr>
              <a:t>《</a:t>
            </a:r>
            <a:r>
              <a:rPr lang="zh-CN" altLang="en-US" sz="1700" dirty="0" smtClean="0">
                <a:solidFill>
                  <a:schemeClr val="tx1"/>
                </a:solidFill>
              </a:rPr>
              <a:t>莫生气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佛经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老子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思想政治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论持久战</a:t>
            </a:r>
            <a:r>
              <a:rPr lang="en-US" altLang="zh-CN" sz="1700" dirty="0" smtClean="0">
                <a:solidFill>
                  <a:schemeClr val="tx1"/>
                </a:solidFill>
              </a:rPr>
              <a:t>》</a:t>
            </a:r>
            <a:br>
              <a:rPr lang="en-US" altLang="zh-CN" sz="1700" dirty="0" smtClean="0">
                <a:solidFill>
                  <a:schemeClr val="tx1"/>
                </a:solidFill>
              </a:rPr>
            </a:br>
            <a:endParaRPr lang="en-US" altLang="zh-CN" sz="17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700" dirty="0" smtClean="0">
                <a:solidFill>
                  <a:schemeClr val="tx1"/>
                </a:solidFill>
              </a:rPr>
              <a:t>第三阶段：</a:t>
            </a:r>
            <a:r>
              <a:rPr lang="en-US" altLang="zh-CN" sz="1700" dirty="0" smtClean="0">
                <a:solidFill>
                  <a:schemeClr val="tx1"/>
                </a:solidFill>
              </a:rPr>
              <a:t>《</a:t>
            </a:r>
            <a:r>
              <a:rPr lang="zh-CN" altLang="en-US" sz="1700" dirty="0" smtClean="0">
                <a:solidFill>
                  <a:schemeClr val="tx1"/>
                </a:solidFill>
              </a:rPr>
              <a:t>颈椎病康复指南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腰椎间盘突出日常护理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心脏病的预防与防治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高血压降压宝典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强迫症的自我恢复</a:t>
            </a:r>
            <a:r>
              <a:rPr lang="en-US" altLang="zh-CN" sz="1700" dirty="0" smtClean="0">
                <a:solidFill>
                  <a:schemeClr val="tx1"/>
                </a:solidFill>
              </a:rPr>
              <a:t>》《</a:t>
            </a:r>
            <a:r>
              <a:rPr lang="zh-CN" altLang="en-US" sz="1700" dirty="0" smtClean="0">
                <a:solidFill>
                  <a:schemeClr val="tx1"/>
                </a:solidFill>
              </a:rPr>
              <a:t>精神病症状学</a:t>
            </a:r>
            <a:r>
              <a:rPr lang="en-US" altLang="zh-CN" sz="1700" dirty="0" smtClean="0">
                <a:solidFill>
                  <a:schemeClr val="tx1"/>
                </a:solidFill>
              </a:rPr>
              <a:t>》</a:t>
            </a:r>
            <a:br>
              <a:rPr lang="en-US" altLang="zh-CN" sz="1700" dirty="0" smtClean="0">
                <a:solidFill>
                  <a:schemeClr val="tx1"/>
                </a:solidFill>
              </a:rPr>
            </a:br>
            <a:endParaRPr lang="en-US" altLang="zh-CN" sz="1700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700" dirty="0" smtClean="0">
                <a:solidFill>
                  <a:schemeClr val="tx1"/>
                </a:solidFill>
              </a:rPr>
              <a:t>第四阶段：</a:t>
            </a:r>
            <a:r>
              <a:rPr lang="en-US" altLang="zh-CN" sz="1700" dirty="0" smtClean="0">
                <a:solidFill>
                  <a:schemeClr val="tx1"/>
                </a:solidFill>
              </a:rPr>
              <a:t>《</a:t>
            </a:r>
            <a:r>
              <a:rPr lang="zh-CN" altLang="en-US" sz="1700" dirty="0" smtClean="0">
                <a:solidFill>
                  <a:schemeClr val="tx1"/>
                </a:solidFill>
              </a:rPr>
              <a:t>活着</a:t>
            </a:r>
            <a:r>
              <a:rPr lang="en-US" altLang="zh-CN" sz="1700" dirty="0" smtClean="0">
                <a:solidFill>
                  <a:schemeClr val="tx1"/>
                </a:solidFill>
              </a:rPr>
              <a:t>》</a:t>
            </a:r>
          </a:p>
          <a:p>
            <a:pPr algn="l"/>
            <a:r>
              <a:rPr lang="zh-CN" altLang="en-US" sz="1800" dirty="0" smtClean="0">
                <a:solidFill>
                  <a:srgbClr val="FF0000"/>
                </a:solidFill>
              </a:rPr>
              <a:t>保守的教育，社会矛盾在教育行业集中爆发（改变命运的最后一个救命稻草）。</a:t>
            </a:r>
            <a:endParaRPr lang="en-US" altLang="zh-CN" sz="1800" dirty="0" smtClean="0">
              <a:solidFill>
                <a:srgbClr val="FF0000"/>
              </a:solidFill>
            </a:endParaRPr>
          </a:p>
          <a:p>
            <a:endParaRPr lang="zh-CN" altLang="en-US" sz="1800" dirty="0" smtClean="0"/>
          </a:p>
          <a:p>
            <a:pPr algn="l"/>
            <a:endParaRPr lang="en-US" altLang="zh-CN" sz="1700" dirty="0" smtClean="0">
              <a:solidFill>
                <a:schemeClr val="tx1"/>
              </a:solidFill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115616" y="267495"/>
            <a:ext cx="6792684" cy="665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noProof="0" dirty="0" smtClean="0">
                <a:latin typeface="+mj-lt"/>
                <a:ea typeface="+mj-ea"/>
                <a:cs typeface="+mj-cs"/>
              </a:rPr>
              <a:t>理想丰满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，现实骨感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11510"/>
            <a:ext cx="6086737" cy="451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699542"/>
            <a:ext cx="8229600" cy="3394472"/>
          </a:xfrm>
        </p:spPr>
        <p:txBody>
          <a:bodyPr>
            <a:normAutofit/>
          </a:bodyPr>
          <a:lstStyle/>
          <a:p>
            <a:r>
              <a:rPr lang="zh-CN" altLang="en-US" sz="3200" dirty="0" smtClean="0"/>
              <a:t>观念形成非一蹴而就</a:t>
            </a:r>
            <a:endParaRPr lang="en-US" altLang="zh-CN" sz="3200" dirty="0" smtClean="0"/>
          </a:p>
          <a:p>
            <a:r>
              <a:rPr lang="zh-CN" altLang="en-US" sz="3200" dirty="0" smtClean="0"/>
              <a:t>需要先进理念引领</a:t>
            </a:r>
            <a:endParaRPr lang="en-US" altLang="zh-CN" sz="3200" dirty="0" smtClean="0"/>
          </a:p>
          <a:p>
            <a:r>
              <a:rPr lang="zh-CN" altLang="en-US" sz="3200" dirty="0" smtClean="0"/>
              <a:t>需要丰富课程浸润</a:t>
            </a:r>
            <a:endParaRPr lang="en-US" altLang="zh-CN" sz="3200" dirty="0" smtClean="0"/>
          </a:p>
          <a:p>
            <a:r>
              <a:rPr lang="zh-CN" altLang="en-US" sz="3200" dirty="0" smtClean="0"/>
              <a:t>需要多彩活动促进</a:t>
            </a:r>
            <a:endParaRPr lang="en-US" altLang="zh-CN" sz="3200" dirty="0" smtClean="0"/>
          </a:p>
          <a:p>
            <a:r>
              <a:rPr lang="zh-CN" altLang="en-US" sz="3200" dirty="0" smtClean="0"/>
              <a:t>需要全面实践保障</a:t>
            </a:r>
            <a:endParaRPr lang="en-US" altLang="zh-CN" sz="3200" dirty="0" smtClean="0"/>
          </a:p>
          <a:p>
            <a:r>
              <a:rPr lang="zh-CN" altLang="en-US" sz="3200" dirty="0" smtClean="0"/>
              <a:t>让我们一起努力</a:t>
            </a:r>
            <a:r>
              <a:rPr lang="en-US" altLang="zh-CN" sz="3200" dirty="0" smtClean="0"/>
              <a:t>……</a:t>
            </a:r>
            <a:r>
              <a:rPr lang="zh-CN" altLang="en-US" sz="3200" dirty="0" smtClean="0"/>
              <a:t>。</a:t>
            </a:r>
            <a:endParaRPr lang="en-US" altLang="zh-CN" sz="3200" dirty="0" smtClean="0"/>
          </a:p>
          <a:p>
            <a:pPr>
              <a:buNone/>
            </a:pPr>
            <a:endParaRPr lang="en-US" altLang="zh-CN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/>
              <a:t>   谢谢聆听，请多指教！</a:t>
            </a:r>
            <a:endParaRPr lang="ko-KR" altLang="en-US" sz="4800" b="0" dirty="0"/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455EE332-7980-4067-BB7A-34A7A1573E73}"/>
              </a:ext>
            </a:extLst>
          </p:cNvPr>
          <p:cNvSpPr/>
          <p:nvPr/>
        </p:nvSpPr>
        <p:spPr>
          <a:xfrm>
            <a:off x="3563888" y="267496"/>
            <a:ext cx="1944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spc="300" dirty="0" smtClean="0">
                <a:solidFill>
                  <a:srgbClr val="333333"/>
                </a:solidFill>
                <a:latin typeface="Agency FB" panose="020B0503020202020204" pitchFamily="34" charset="0"/>
                <a:cs typeface="+mn-ea"/>
                <a:sym typeface="+mn-lt"/>
              </a:rPr>
              <a:t>2019</a:t>
            </a:r>
            <a:endParaRPr lang="zh-CN" altLang="en-US" sz="8000" spc="300" dirty="0">
              <a:solidFill>
                <a:srgbClr val="333333"/>
              </a:solidFill>
              <a:latin typeface="Agency FB" panose="020B0503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704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834868" y="633092"/>
            <a:ext cx="3474268" cy="3474717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>
            <a:outerShdw blurRad="381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dirty="0">
              <a:solidFill>
                <a:schemeClr val="tx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923928" y="1995687"/>
            <a:ext cx="1453080" cy="146173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+mj-ea"/>
                <a:ea typeface="+mj-ea"/>
                <a:cs typeface="Roboto Light" charset="0"/>
              </a:rPr>
              <a:t>时代裂变，</a:t>
            </a:r>
            <a:endParaRPr lang="en-US" altLang="zh-CN" sz="2000" b="1" dirty="0" smtClean="0">
              <a:solidFill>
                <a:schemeClr val="tx1"/>
              </a:solidFill>
              <a:latin typeface="+mj-ea"/>
              <a:ea typeface="+mj-ea"/>
              <a:cs typeface="Roboto Light" charset="0"/>
            </a:endParaRPr>
          </a:p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latin typeface="+mj-ea"/>
                <a:ea typeface="+mj-ea"/>
                <a:cs typeface="Roboto Light" charset="0"/>
              </a:rPr>
              <a:t>教育何方？</a:t>
            </a:r>
            <a:endParaRPr lang="en-US" sz="2000" b="1" dirty="0">
              <a:solidFill>
                <a:schemeClr val="tx1"/>
              </a:solidFill>
              <a:latin typeface="+mj-ea"/>
              <a:ea typeface="+mj-ea"/>
              <a:cs typeface="Roboto Light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2834868" y="1596312"/>
            <a:ext cx="490958" cy="491022"/>
          </a:xfrm>
          <a:prstGeom prst="ellipse">
            <a:avLst/>
          </a:prstGeom>
          <a:solidFill>
            <a:schemeClr val="accent1"/>
          </a:solidFill>
          <a:ln w="12700">
            <a:noFill/>
          </a:ln>
          <a:effectLst>
            <a:outerShdw blurRad="88900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S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179513" y="1311578"/>
            <a:ext cx="2608172" cy="979812"/>
            <a:chOff x="1031307" y="1440459"/>
            <a:chExt cx="2685293" cy="1306416"/>
          </a:xfrm>
        </p:grpSpPr>
        <p:sp>
          <p:nvSpPr>
            <p:cNvPr id="14" name="Freeform 13"/>
            <p:cNvSpPr/>
            <p:nvPr/>
          </p:nvSpPr>
          <p:spPr>
            <a:xfrm flipH="1">
              <a:off x="1031307" y="1443240"/>
              <a:ext cx="2685293" cy="1303635"/>
            </a:xfrm>
            <a:custGeom>
              <a:avLst/>
              <a:gdLst>
                <a:gd name="connsiteX0" fmla="*/ 152939 w 3406466"/>
                <a:gd name="connsiteY0" fmla="*/ 0 h 1653744"/>
                <a:gd name="connsiteX1" fmla="*/ 3386108 w 3406466"/>
                <a:gd name="connsiteY1" fmla="*/ 0 h 1653744"/>
                <a:gd name="connsiteX2" fmla="*/ 3406466 w 3406466"/>
                <a:gd name="connsiteY2" fmla="*/ 20358 h 1653744"/>
                <a:gd name="connsiteX3" fmla="*/ 3406466 w 3406466"/>
                <a:gd name="connsiteY3" fmla="*/ 1633386 h 1653744"/>
                <a:gd name="connsiteX4" fmla="*/ 3386108 w 3406466"/>
                <a:gd name="connsiteY4" fmla="*/ 1653744 h 1653744"/>
                <a:gd name="connsiteX5" fmla="*/ 152939 w 3406466"/>
                <a:gd name="connsiteY5" fmla="*/ 1653744 h 1653744"/>
                <a:gd name="connsiteX6" fmla="*/ 132581 w 3406466"/>
                <a:gd name="connsiteY6" fmla="*/ 1633386 h 1653744"/>
                <a:gd name="connsiteX7" fmla="*/ 132581 w 3406466"/>
                <a:gd name="connsiteY7" fmla="*/ 957741 h 1653744"/>
                <a:gd name="connsiteX8" fmla="*/ 0 w 3406466"/>
                <a:gd name="connsiteY8" fmla="*/ 825160 h 1653744"/>
                <a:gd name="connsiteX9" fmla="*/ 132581 w 3406466"/>
                <a:gd name="connsiteY9" fmla="*/ 692579 h 1653744"/>
                <a:gd name="connsiteX10" fmla="*/ 132581 w 3406466"/>
                <a:gd name="connsiteY10" fmla="*/ 20358 h 1653744"/>
                <a:gd name="connsiteX11" fmla="*/ 152939 w 3406466"/>
                <a:gd name="connsiteY11" fmla="*/ 0 h 165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6466" h="1653744">
                  <a:moveTo>
                    <a:pt x="152939" y="0"/>
                  </a:moveTo>
                  <a:lnTo>
                    <a:pt x="3386108" y="0"/>
                  </a:lnTo>
                  <a:cubicBezTo>
                    <a:pt x="3397351" y="0"/>
                    <a:pt x="3406466" y="9115"/>
                    <a:pt x="3406466" y="20358"/>
                  </a:cubicBezTo>
                  <a:lnTo>
                    <a:pt x="3406466" y="1633386"/>
                  </a:lnTo>
                  <a:cubicBezTo>
                    <a:pt x="3406466" y="1644629"/>
                    <a:pt x="3397351" y="1653744"/>
                    <a:pt x="3386108" y="1653744"/>
                  </a:cubicBezTo>
                  <a:lnTo>
                    <a:pt x="152939" y="1653744"/>
                  </a:lnTo>
                  <a:cubicBezTo>
                    <a:pt x="141696" y="1653744"/>
                    <a:pt x="132581" y="1644629"/>
                    <a:pt x="132581" y="1633386"/>
                  </a:cubicBezTo>
                  <a:lnTo>
                    <a:pt x="132581" y="957741"/>
                  </a:lnTo>
                  <a:lnTo>
                    <a:pt x="0" y="825160"/>
                  </a:lnTo>
                  <a:lnTo>
                    <a:pt x="132581" y="692579"/>
                  </a:lnTo>
                  <a:lnTo>
                    <a:pt x="132581" y="20358"/>
                  </a:lnTo>
                  <a:cubicBezTo>
                    <a:pt x="132581" y="9115"/>
                    <a:pt x="141696" y="0"/>
                    <a:pt x="152939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254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48660" y="1962355"/>
              <a:ext cx="2402715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 dirty="0"/>
                <a:t>描述未来的新创词</a:t>
              </a:r>
              <a:r>
                <a:rPr lang="en-US" altLang="zh-CN" sz="800" dirty="0"/>
                <a:t>VUCA</a:t>
              </a:r>
              <a:r>
                <a:rPr lang="zh-CN" altLang="en-US" sz="800" dirty="0"/>
                <a:t>，异变（</a:t>
              </a:r>
              <a:r>
                <a:rPr lang="en-US" altLang="zh-CN" sz="800" dirty="0"/>
                <a:t>volatility</a:t>
              </a:r>
              <a:r>
                <a:rPr lang="zh-CN" altLang="en-US" sz="800" dirty="0"/>
                <a:t>），不确定性（</a:t>
              </a:r>
              <a:r>
                <a:rPr lang="en-US" altLang="zh-CN" sz="800" dirty="0"/>
                <a:t>uncertainty</a:t>
              </a:r>
              <a:r>
                <a:rPr lang="zh-CN" altLang="en-US" sz="800" dirty="0"/>
                <a:t>）</a:t>
              </a:r>
              <a:r>
                <a:rPr lang="en-US" altLang="zh-CN" sz="800" dirty="0"/>
                <a:t>,</a:t>
              </a:r>
              <a:r>
                <a:rPr lang="zh-CN" altLang="en-US" sz="800" dirty="0"/>
                <a:t>复杂性（</a:t>
              </a:r>
              <a:r>
                <a:rPr lang="en-US" altLang="zh-CN" sz="800" dirty="0"/>
                <a:t>complexity</a:t>
              </a:r>
              <a:r>
                <a:rPr lang="zh-CN" altLang="en-US" sz="800" dirty="0"/>
                <a:t>）</a:t>
              </a:r>
              <a:r>
                <a:rPr lang="en-US" altLang="zh-CN" sz="800" dirty="0"/>
                <a:t>,</a:t>
              </a:r>
              <a:r>
                <a:rPr lang="zh-CN" altLang="en-US" sz="800" dirty="0"/>
                <a:t>模糊性（</a:t>
              </a:r>
              <a:r>
                <a:rPr lang="en-US" altLang="zh-CN" sz="800" dirty="0" err="1"/>
                <a:t>ambiguty</a:t>
              </a:r>
              <a:r>
                <a:rPr lang="zh-CN" altLang="en-US" sz="800" dirty="0"/>
                <a:t>）。</a:t>
              </a:r>
              <a:br>
                <a:rPr lang="zh-CN" altLang="en-US" sz="800" dirty="0"/>
              </a:br>
              <a:endParaRPr lang="zh-CN" altLang="en-US" sz="800" dirty="0"/>
            </a:p>
          </p:txBody>
        </p:sp>
        <p:sp>
          <p:nvSpPr>
            <p:cNvPr id="22" name="Round Same Side Corner Rectangle 21"/>
            <p:cNvSpPr/>
            <p:nvPr/>
          </p:nvSpPr>
          <p:spPr>
            <a:xfrm>
              <a:off x="1031307" y="1440459"/>
              <a:ext cx="2580573" cy="442522"/>
            </a:xfrm>
            <a:prstGeom prst="round2SameRect">
              <a:avLst>
                <a:gd name="adj1" fmla="val 6505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0" rIns="0" bIns="0" rtlCol="0" anchor="ctr"/>
            <a:lstStyle/>
            <a:p>
              <a:r>
                <a:rPr lang="zh-CN" altLang="en-US" b="1" spc="225" dirty="0">
                  <a:solidFill>
                    <a:srgbClr val="FF0000"/>
                  </a:solidFill>
                  <a:latin typeface="+mj-ea"/>
                  <a:ea typeface="+mj-ea"/>
                  <a:cs typeface="Roboto Medium" charset="0"/>
                </a:rPr>
                <a:t>未来社会不确定性</a:t>
              </a:r>
              <a:endParaRPr lang="en-US" b="1" spc="225" dirty="0">
                <a:solidFill>
                  <a:srgbClr val="FF0000"/>
                </a:solidFill>
                <a:latin typeface="+mj-ea"/>
                <a:ea typeface="+mj-ea"/>
                <a:cs typeface="Roboto Medium" charset="0"/>
              </a:endParaRPr>
            </a:p>
          </p:txBody>
        </p:sp>
      </p:grpSp>
      <p:sp>
        <p:nvSpPr>
          <p:cNvPr id="24" name="Oval 23"/>
          <p:cNvSpPr>
            <a:spLocks noChangeAspect="1"/>
          </p:cNvSpPr>
          <p:nvPr/>
        </p:nvSpPr>
        <p:spPr>
          <a:xfrm>
            <a:off x="2834868" y="3541228"/>
            <a:ext cx="490958" cy="491022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>
            <a:outerShdw blurRad="88900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O</a:t>
            </a:r>
          </a:p>
        </p:txBody>
      </p:sp>
      <p:grpSp>
        <p:nvGrpSpPr>
          <p:cNvPr id="4" name="Group 24"/>
          <p:cNvGrpSpPr/>
          <p:nvPr/>
        </p:nvGrpSpPr>
        <p:grpSpPr>
          <a:xfrm>
            <a:off x="323529" y="3256495"/>
            <a:ext cx="2464156" cy="990237"/>
            <a:chOff x="1031307" y="1440459"/>
            <a:chExt cx="2685293" cy="1320316"/>
          </a:xfrm>
        </p:grpSpPr>
        <p:sp>
          <p:nvSpPr>
            <p:cNvPr id="26" name="Freeform 25"/>
            <p:cNvSpPr/>
            <p:nvPr/>
          </p:nvSpPr>
          <p:spPr>
            <a:xfrm flipH="1">
              <a:off x="1031307" y="1443240"/>
              <a:ext cx="2685293" cy="1303635"/>
            </a:xfrm>
            <a:custGeom>
              <a:avLst/>
              <a:gdLst>
                <a:gd name="connsiteX0" fmla="*/ 152939 w 3406466"/>
                <a:gd name="connsiteY0" fmla="*/ 0 h 1653744"/>
                <a:gd name="connsiteX1" fmla="*/ 3386108 w 3406466"/>
                <a:gd name="connsiteY1" fmla="*/ 0 h 1653744"/>
                <a:gd name="connsiteX2" fmla="*/ 3406466 w 3406466"/>
                <a:gd name="connsiteY2" fmla="*/ 20358 h 1653744"/>
                <a:gd name="connsiteX3" fmla="*/ 3406466 w 3406466"/>
                <a:gd name="connsiteY3" fmla="*/ 1633386 h 1653744"/>
                <a:gd name="connsiteX4" fmla="*/ 3386108 w 3406466"/>
                <a:gd name="connsiteY4" fmla="*/ 1653744 h 1653744"/>
                <a:gd name="connsiteX5" fmla="*/ 152939 w 3406466"/>
                <a:gd name="connsiteY5" fmla="*/ 1653744 h 1653744"/>
                <a:gd name="connsiteX6" fmla="*/ 132581 w 3406466"/>
                <a:gd name="connsiteY6" fmla="*/ 1633386 h 1653744"/>
                <a:gd name="connsiteX7" fmla="*/ 132581 w 3406466"/>
                <a:gd name="connsiteY7" fmla="*/ 957741 h 1653744"/>
                <a:gd name="connsiteX8" fmla="*/ 0 w 3406466"/>
                <a:gd name="connsiteY8" fmla="*/ 825160 h 1653744"/>
                <a:gd name="connsiteX9" fmla="*/ 132581 w 3406466"/>
                <a:gd name="connsiteY9" fmla="*/ 692579 h 1653744"/>
                <a:gd name="connsiteX10" fmla="*/ 132581 w 3406466"/>
                <a:gd name="connsiteY10" fmla="*/ 20358 h 1653744"/>
                <a:gd name="connsiteX11" fmla="*/ 152939 w 3406466"/>
                <a:gd name="connsiteY11" fmla="*/ 0 h 165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6466" h="1653744">
                  <a:moveTo>
                    <a:pt x="152939" y="0"/>
                  </a:moveTo>
                  <a:lnTo>
                    <a:pt x="3386108" y="0"/>
                  </a:lnTo>
                  <a:cubicBezTo>
                    <a:pt x="3397351" y="0"/>
                    <a:pt x="3406466" y="9115"/>
                    <a:pt x="3406466" y="20358"/>
                  </a:cubicBezTo>
                  <a:lnTo>
                    <a:pt x="3406466" y="1633386"/>
                  </a:lnTo>
                  <a:cubicBezTo>
                    <a:pt x="3406466" y="1644629"/>
                    <a:pt x="3397351" y="1653744"/>
                    <a:pt x="3386108" y="1653744"/>
                  </a:cubicBezTo>
                  <a:lnTo>
                    <a:pt x="152939" y="1653744"/>
                  </a:lnTo>
                  <a:cubicBezTo>
                    <a:pt x="141696" y="1653744"/>
                    <a:pt x="132581" y="1644629"/>
                    <a:pt x="132581" y="1633386"/>
                  </a:cubicBezTo>
                  <a:lnTo>
                    <a:pt x="132581" y="957741"/>
                  </a:lnTo>
                  <a:lnTo>
                    <a:pt x="0" y="825160"/>
                  </a:lnTo>
                  <a:lnTo>
                    <a:pt x="132581" y="692579"/>
                  </a:lnTo>
                  <a:lnTo>
                    <a:pt x="132581" y="20358"/>
                  </a:lnTo>
                  <a:cubicBezTo>
                    <a:pt x="132581" y="9115"/>
                    <a:pt x="141696" y="0"/>
                    <a:pt x="152939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254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09776" y="1899000"/>
              <a:ext cx="24027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/>
                <a:t>我们教育所为之设计的社会已不复存在，即使重构，低年级学生毕业后又落后社会了</a:t>
              </a:r>
              <a:r>
                <a:rPr lang="en-US" altLang="zh-CN" sz="800" dirty="0"/>
                <a:t>《</a:t>
              </a:r>
              <a:r>
                <a:rPr lang="zh-CN" altLang="en-US" sz="800" dirty="0"/>
                <a:t>四个维度</a:t>
              </a:r>
              <a:r>
                <a:rPr lang="en-US" altLang="zh-CN" sz="800" dirty="0"/>
                <a:t>》</a:t>
              </a:r>
              <a:endParaRPr lang="en-US" sz="788" dirty="0">
                <a:solidFill>
                  <a:schemeClr val="tx1">
                    <a:alpha val="70000"/>
                  </a:schemeClr>
                </a:solidFill>
                <a:latin typeface="+mn-ea"/>
                <a:cs typeface="Roboto Light" charset="0"/>
              </a:endParaRPr>
            </a:p>
          </p:txBody>
        </p:sp>
        <p:sp>
          <p:nvSpPr>
            <p:cNvPr id="28" name="Round Same Side Corner Rectangle 27"/>
            <p:cNvSpPr/>
            <p:nvPr/>
          </p:nvSpPr>
          <p:spPr>
            <a:xfrm>
              <a:off x="1031307" y="1440459"/>
              <a:ext cx="2580573" cy="442522"/>
            </a:xfrm>
            <a:prstGeom prst="round2SameRect">
              <a:avLst>
                <a:gd name="adj1" fmla="val 6505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0" rIns="0" bIns="0" rtlCol="0" anchor="ctr"/>
            <a:lstStyle/>
            <a:p>
              <a:r>
                <a:rPr lang="zh-CN" altLang="en-US" sz="1600" b="1" spc="225" dirty="0">
                  <a:solidFill>
                    <a:srgbClr val="FF0000"/>
                  </a:solidFill>
                  <a:latin typeface="+mj-ea"/>
                  <a:ea typeface="+mj-ea"/>
                  <a:cs typeface="Roboto Medium" charset="0"/>
                </a:rPr>
                <a:t>教育场景变化剧增</a:t>
              </a:r>
              <a:endParaRPr lang="en-US" sz="1600" b="1" spc="225" dirty="0">
                <a:solidFill>
                  <a:srgbClr val="FF0000"/>
                </a:solidFill>
                <a:latin typeface="+mj-ea"/>
                <a:ea typeface="+mj-ea"/>
                <a:cs typeface="Roboto Medium" charset="0"/>
              </a:endParaRPr>
            </a:p>
          </p:txBody>
        </p:sp>
      </p:grpSp>
      <p:sp>
        <p:nvSpPr>
          <p:cNvPr id="29" name="Oval 28"/>
          <p:cNvSpPr>
            <a:spLocks noChangeAspect="1"/>
          </p:cNvSpPr>
          <p:nvPr/>
        </p:nvSpPr>
        <p:spPr>
          <a:xfrm>
            <a:off x="5832453" y="1596312"/>
            <a:ext cx="490958" cy="491022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ffectLst>
            <a:outerShdw blurRad="88900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W</a:t>
            </a: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832453" y="3541228"/>
            <a:ext cx="490958" cy="491022"/>
          </a:xfrm>
          <a:prstGeom prst="ellipse">
            <a:avLst/>
          </a:prstGeom>
          <a:solidFill>
            <a:schemeClr val="accent4"/>
          </a:solidFill>
          <a:ln w="12700">
            <a:noFill/>
          </a:ln>
          <a:effectLst>
            <a:outerShdw blurRad="88900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T</a:t>
            </a:r>
          </a:p>
        </p:txBody>
      </p:sp>
      <p:grpSp>
        <p:nvGrpSpPr>
          <p:cNvPr id="5" name="Group 30"/>
          <p:cNvGrpSpPr/>
          <p:nvPr/>
        </p:nvGrpSpPr>
        <p:grpSpPr>
          <a:xfrm flipH="1">
            <a:off x="6372201" y="1296145"/>
            <a:ext cx="2448270" cy="1031587"/>
            <a:chOff x="1031307" y="1440459"/>
            <a:chExt cx="2685293" cy="1375448"/>
          </a:xfrm>
        </p:grpSpPr>
        <p:sp>
          <p:nvSpPr>
            <p:cNvPr id="32" name="Freeform 31"/>
            <p:cNvSpPr/>
            <p:nvPr/>
          </p:nvSpPr>
          <p:spPr>
            <a:xfrm flipH="1">
              <a:off x="1031307" y="1443240"/>
              <a:ext cx="2685293" cy="1303635"/>
            </a:xfrm>
            <a:custGeom>
              <a:avLst/>
              <a:gdLst>
                <a:gd name="connsiteX0" fmla="*/ 152939 w 3406466"/>
                <a:gd name="connsiteY0" fmla="*/ 0 h 1653744"/>
                <a:gd name="connsiteX1" fmla="*/ 3386108 w 3406466"/>
                <a:gd name="connsiteY1" fmla="*/ 0 h 1653744"/>
                <a:gd name="connsiteX2" fmla="*/ 3406466 w 3406466"/>
                <a:gd name="connsiteY2" fmla="*/ 20358 h 1653744"/>
                <a:gd name="connsiteX3" fmla="*/ 3406466 w 3406466"/>
                <a:gd name="connsiteY3" fmla="*/ 1633386 h 1653744"/>
                <a:gd name="connsiteX4" fmla="*/ 3386108 w 3406466"/>
                <a:gd name="connsiteY4" fmla="*/ 1653744 h 1653744"/>
                <a:gd name="connsiteX5" fmla="*/ 152939 w 3406466"/>
                <a:gd name="connsiteY5" fmla="*/ 1653744 h 1653744"/>
                <a:gd name="connsiteX6" fmla="*/ 132581 w 3406466"/>
                <a:gd name="connsiteY6" fmla="*/ 1633386 h 1653744"/>
                <a:gd name="connsiteX7" fmla="*/ 132581 w 3406466"/>
                <a:gd name="connsiteY7" fmla="*/ 957741 h 1653744"/>
                <a:gd name="connsiteX8" fmla="*/ 0 w 3406466"/>
                <a:gd name="connsiteY8" fmla="*/ 825160 h 1653744"/>
                <a:gd name="connsiteX9" fmla="*/ 132581 w 3406466"/>
                <a:gd name="connsiteY9" fmla="*/ 692579 h 1653744"/>
                <a:gd name="connsiteX10" fmla="*/ 132581 w 3406466"/>
                <a:gd name="connsiteY10" fmla="*/ 20358 h 1653744"/>
                <a:gd name="connsiteX11" fmla="*/ 152939 w 3406466"/>
                <a:gd name="connsiteY11" fmla="*/ 0 h 165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6466" h="1653744">
                  <a:moveTo>
                    <a:pt x="152939" y="0"/>
                  </a:moveTo>
                  <a:lnTo>
                    <a:pt x="3386108" y="0"/>
                  </a:lnTo>
                  <a:cubicBezTo>
                    <a:pt x="3397351" y="0"/>
                    <a:pt x="3406466" y="9115"/>
                    <a:pt x="3406466" y="20358"/>
                  </a:cubicBezTo>
                  <a:lnTo>
                    <a:pt x="3406466" y="1633386"/>
                  </a:lnTo>
                  <a:cubicBezTo>
                    <a:pt x="3406466" y="1644629"/>
                    <a:pt x="3397351" y="1653744"/>
                    <a:pt x="3386108" y="1653744"/>
                  </a:cubicBezTo>
                  <a:lnTo>
                    <a:pt x="152939" y="1653744"/>
                  </a:lnTo>
                  <a:cubicBezTo>
                    <a:pt x="141696" y="1653744"/>
                    <a:pt x="132581" y="1644629"/>
                    <a:pt x="132581" y="1633386"/>
                  </a:cubicBezTo>
                  <a:lnTo>
                    <a:pt x="132581" y="957741"/>
                  </a:lnTo>
                  <a:lnTo>
                    <a:pt x="0" y="825160"/>
                  </a:lnTo>
                  <a:lnTo>
                    <a:pt x="132581" y="692579"/>
                  </a:lnTo>
                  <a:lnTo>
                    <a:pt x="132581" y="20358"/>
                  </a:lnTo>
                  <a:cubicBezTo>
                    <a:pt x="132581" y="9115"/>
                    <a:pt x="141696" y="0"/>
                    <a:pt x="152939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254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96686" y="1707912"/>
              <a:ext cx="2402715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800" dirty="0"/>
                <a:t>核心素养都强调 </a:t>
              </a:r>
              <a:r>
                <a:rPr lang="en-US" altLang="zh-CN" sz="800" dirty="0"/>
                <a:t>4C</a:t>
              </a:r>
              <a:r>
                <a:rPr lang="zh-CN" altLang="en-US" sz="800" dirty="0"/>
                <a:t>，即批判性思维（</a:t>
              </a:r>
              <a:r>
                <a:rPr lang="en-US" altLang="zh-CN" sz="800" dirty="0"/>
                <a:t>Critical Thinking</a:t>
              </a:r>
              <a:r>
                <a:rPr lang="zh-CN" altLang="en-US" sz="800" dirty="0"/>
                <a:t>）、沟 通 能 力（</a:t>
              </a:r>
              <a:r>
                <a:rPr lang="en-US" altLang="zh-CN" sz="800" dirty="0"/>
                <a:t>Communication</a:t>
              </a:r>
              <a:r>
                <a:rPr lang="zh-CN" altLang="en-US" sz="800" dirty="0"/>
                <a:t>）、创 造 性（</a:t>
              </a:r>
              <a:r>
                <a:rPr lang="en-US" altLang="zh-CN" sz="800" dirty="0"/>
                <a:t>Creativity</a:t>
              </a:r>
              <a:r>
                <a:rPr lang="zh-CN" altLang="en-US" sz="800" dirty="0"/>
                <a:t>）、合 作（</a:t>
              </a:r>
              <a:r>
                <a:rPr lang="en-US" altLang="zh-CN" sz="800" dirty="0"/>
                <a:t>Collaboration</a:t>
              </a:r>
              <a:r>
                <a:rPr lang="zh-CN" altLang="en-US" sz="800" dirty="0"/>
                <a:t>）</a:t>
              </a:r>
              <a:endParaRPr lang="en-US" sz="788" dirty="0">
                <a:solidFill>
                  <a:schemeClr val="tx1">
                    <a:alpha val="70000"/>
                  </a:schemeClr>
                </a:solidFill>
                <a:latin typeface="+mn-ea"/>
                <a:cs typeface="Roboto Light" charset="0"/>
              </a:endParaRPr>
            </a:p>
          </p:txBody>
        </p:sp>
        <p:sp>
          <p:nvSpPr>
            <p:cNvPr id="34" name="Round Same Side Corner Rectangle 33"/>
            <p:cNvSpPr/>
            <p:nvPr/>
          </p:nvSpPr>
          <p:spPr>
            <a:xfrm>
              <a:off x="1031307" y="1440459"/>
              <a:ext cx="2580573" cy="442522"/>
            </a:xfrm>
            <a:prstGeom prst="round2SameRect">
              <a:avLst>
                <a:gd name="adj1" fmla="val 6505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0" rIns="0" bIns="0" rtlCol="0" anchor="ctr"/>
            <a:lstStyle/>
            <a:p>
              <a:r>
                <a:rPr lang="zh-CN" altLang="en-US" b="1" spc="225" dirty="0">
                  <a:solidFill>
                    <a:srgbClr val="FF0000"/>
                  </a:solidFill>
                  <a:latin typeface="+mj-ea"/>
                  <a:ea typeface="+mj-ea"/>
                  <a:cs typeface="Roboto Medium" charset="0"/>
                </a:rPr>
                <a:t>未来的</a:t>
              </a:r>
              <a:r>
                <a:rPr lang="en-US" altLang="zh-CN" b="1" spc="225" dirty="0">
                  <a:solidFill>
                    <a:srgbClr val="FF0000"/>
                  </a:solidFill>
                  <a:latin typeface="+mj-ea"/>
                  <a:ea typeface="+mj-ea"/>
                  <a:cs typeface="Roboto Medium" charset="0"/>
                </a:rPr>
                <a:t>4C</a:t>
              </a:r>
              <a:r>
                <a:rPr lang="zh-CN" altLang="en-US" b="1" spc="225" dirty="0">
                  <a:solidFill>
                    <a:srgbClr val="FF0000"/>
                  </a:solidFill>
                  <a:latin typeface="+mj-ea"/>
                  <a:ea typeface="+mj-ea"/>
                  <a:cs typeface="Roboto Medium" charset="0"/>
                </a:rPr>
                <a:t>教育</a:t>
              </a:r>
              <a:endParaRPr lang="en-US" b="1" spc="225" dirty="0">
                <a:solidFill>
                  <a:srgbClr val="FF0000"/>
                </a:solidFill>
                <a:latin typeface="+mj-ea"/>
                <a:ea typeface="+mj-ea"/>
                <a:cs typeface="Roboto Medium" charset="0"/>
              </a:endParaRPr>
            </a:p>
          </p:txBody>
        </p:sp>
      </p:grpSp>
      <p:grpSp>
        <p:nvGrpSpPr>
          <p:cNvPr id="6" name="Group 34"/>
          <p:cNvGrpSpPr/>
          <p:nvPr/>
        </p:nvGrpSpPr>
        <p:grpSpPr>
          <a:xfrm flipH="1">
            <a:off x="6356319" y="3258580"/>
            <a:ext cx="2464152" cy="977726"/>
            <a:chOff x="1031307" y="1443240"/>
            <a:chExt cx="2685293" cy="1303635"/>
          </a:xfrm>
        </p:grpSpPr>
        <p:sp>
          <p:nvSpPr>
            <p:cNvPr id="36" name="Freeform 35"/>
            <p:cNvSpPr/>
            <p:nvPr/>
          </p:nvSpPr>
          <p:spPr>
            <a:xfrm flipH="1">
              <a:off x="1031307" y="1443240"/>
              <a:ext cx="2685293" cy="1303635"/>
            </a:xfrm>
            <a:custGeom>
              <a:avLst/>
              <a:gdLst>
                <a:gd name="connsiteX0" fmla="*/ 152939 w 3406466"/>
                <a:gd name="connsiteY0" fmla="*/ 0 h 1653744"/>
                <a:gd name="connsiteX1" fmla="*/ 3386108 w 3406466"/>
                <a:gd name="connsiteY1" fmla="*/ 0 h 1653744"/>
                <a:gd name="connsiteX2" fmla="*/ 3406466 w 3406466"/>
                <a:gd name="connsiteY2" fmla="*/ 20358 h 1653744"/>
                <a:gd name="connsiteX3" fmla="*/ 3406466 w 3406466"/>
                <a:gd name="connsiteY3" fmla="*/ 1633386 h 1653744"/>
                <a:gd name="connsiteX4" fmla="*/ 3386108 w 3406466"/>
                <a:gd name="connsiteY4" fmla="*/ 1653744 h 1653744"/>
                <a:gd name="connsiteX5" fmla="*/ 152939 w 3406466"/>
                <a:gd name="connsiteY5" fmla="*/ 1653744 h 1653744"/>
                <a:gd name="connsiteX6" fmla="*/ 132581 w 3406466"/>
                <a:gd name="connsiteY6" fmla="*/ 1633386 h 1653744"/>
                <a:gd name="connsiteX7" fmla="*/ 132581 w 3406466"/>
                <a:gd name="connsiteY7" fmla="*/ 957741 h 1653744"/>
                <a:gd name="connsiteX8" fmla="*/ 0 w 3406466"/>
                <a:gd name="connsiteY8" fmla="*/ 825160 h 1653744"/>
                <a:gd name="connsiteX9" fmla="*/ 132581 w 3406466"/>
                <a:gd name="connsiteY9" fmla="*/ 692579 h 1653744"/>
                <a:gd name="connsiteX10" fmla="*/ 132581 w 3406466"/>
                <a:gd name="connsiteY10" fmla="*/ 20358 h 1653744"/>
                <a:gd name="connsiteX11" fmla="*/ 152939 w 3406466"/>
                <a:gd name="connsiteY11" fmla="*/ 0 h 165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6466" h="1653744">
                  <a:moveTo>
                    <a:pt x="152939" y="0"/>
                  </a:moveTo>
                  <a:lnTo>
                    <a:pt x="3386108" y="0"/>
                  </a:lnTo>
                  <a:cubicBezTo>
                    <a:pt x="3397351" y="0"/>
                    <a:pt x="3406466" y="9115"/>
                    <a:pt x="3406466" y="20358"/>
                  </a:cubicBezTo>
                  <a:lnTo>
                    <a:pt x="3406466" y="1633386"/>
                  </a:lnTo>
                  <a:cubicBezTo>
                    <a:pt x="3406466" y="1644629"/>
                    <a:pt x="3397351" y="1653744"/>
                    <a:pt x="3386108" y="1653744"/>
                  </a:cubicBezTo>
                  <a:lnTo>
                    <a:pt x="152939" y="1653744"/>
                  </a:lnTo>
                  <a:cubicBezTo>
                    <a:pt x="141696" y="1653744"/>
                    <a:pt x="132581" y="1644629"/>
                    <a:pt x="132581" y="1633386"/>
                  </a:cubicBezTo>
                  <a:lnTo>
                    <a:pt x="132581" y="957741"/>
                  </a:lnTo>
                  <a:lnTo>
                    <a:pt x="0" y="825160"/>
                  </a:lnTo>
                  <a:lnTo>
                    <a:pt x="132581" y="692579"/>
                  </a:lnTo>
                  <a:lnTo>
                    <a:pt x="132581" y="20358"/>
                  </a:lnTo>
                  <a:cubicBezTo>
                    <a:pt x="132581" y="9115"/>
                    <a:pt x="141696" y="0"/>
                    <a:pt x="152939" y="0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dist="254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48660" y="1962355"/>
              <a:ext cx="2402715" cy="36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788" dirty="0">
                <a:solidFill>
                  <a:schemeClr val="tx1">
                    <a:alpha val="70000"/>
                  </a:schemeClr>
                </a:solidFill>
                <a:latin typeface="+mn-ea"/>
                <a:cs typeface="Roboto Light" charset="0"/>
              </a:endParaRPr>
            </a:p>
          </p:txBody>
        </p:sp>
        <p:sp>
          <p:nvSpPr>
            <p:cNvPr id="38" name="Round Same Side Corner Rectangle 37"/>
            <p:cNvSpPr/>
            <p:nvPr/>
          </p:nvSpPr>
          <p:spPr>
            <a:xfrm>
              <a:off x="1040251" y="1899000"/>
              <a:ext cx="2580573" cy="442523"/>
            </a:xfrm>
            <a:prstGeom prst="round2SameRect">
              <a:avLst>
                <a:gd name="adj1" fmla="val 6505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0" rIns="0" bIns="0" rtlCol="0" anchor="ctr"/>
            <a:lstStyle/>
            <a:p>
              <a:r>
                <a:rPr lang="zh-CN" altLang="en-US" sz="1200" b="1" spc="225" dirty="0">
                  <a:solidFill>
                    <a:srgbClr val="FF0000"/>
                  </a:solidFill>
                  <a:latin typeface="+mj-ea"/>
                  <a:ea typeface="+mj-ea"/>
                  <a:cs typeface="Roboto Medium" charset="0"/>
                </a:rPr>
                <a:t>从业者的资质</a:t>
              </a:r>
              <a:r>
                <a:rPr lang="en-US" altLang="zh-CN" sz="1200" b="1" spc="225" dirty="0">
                  <a:solidFill>
                    <a:srgbClr val="FF0000"/>
                  </a:solidFill>
                  <a:latin typeface="+mj-ea"/>
                  <a:ea typeface="+mj-ea"/>
                  <a:cs typeface="Roboto Medium" charset="0"/>
                </a:rPr>
                <a:t>\</a:t>
              </a:r>
              <a:r>
                <a:rPr lang="zh-CN" altLang="en-US" sz="1200" b="1" spc="225" dirty="0">
                  <a:solidFill>
                    <a:srgbClr val="FF0000"/>
                  </a:solidFill>
                  <a:latin typeface="+mj-ea"/>
                  <a:ea typeface="+mj-ea"/>
                  <a:cs typeface="Roboto Medium" charset="0"/>
                </a:rPr>
                <a:t>要求发生变化</a:t>
              </a:r>
              <a:endParaRPr lang="en-US" sz="1200" b="1" spc="225" dirty="0">
                <a:solidFill>
                  <a:srgbClr val="FF0000"/>
                </a:solidFill>
                <a:latin typeface="+mj-ea"/>
                <a:ea typeface="+mj-ea"/>
                <a:cs typeface="Roboto Medium" charset="0"/>
              </a:endParaRPr>
            </a:p>
          </p:txBody>
        </p:sp>
      </p:grpSp>
      <p:pic>
        <p:nvPicPr>
          <p:cNvPr id="7" name="图片占位符 6">
            <a:extLst>
              <a:ext uri="{FF2B5EF4-FFF2-40B4-BE49-F238E27FC236}">
                <a16:creationId xmlns="" xmlns:a16="http://schemas.microsoft.com/office/drawing/2014/main" id="{632F68BF-94F4-43D5-AF86-B997D6F5E4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3138679" y="1285842"/>
            <a:ext cx="2866644" cy="2866644"/>
          </a:xfrm>
        </p:spPr>
      </p:pic>
      <p:sp>
        <p:nvSpPr>
          <p:cNvPr id="25" name="标题 1">
            <a:extLst>
              <a:ext uri="{FF2B5EF4-FFF2-40B4-BE49-F238E27FC236}">
                <a16:creationId xmlns="" xmlns:a16="http://schemas.microsoft.com/office/drawing/2014/main" id="{215D4693-3693-47C2-B218-CF62B052B370}"/>
              </a:ext>
            </a:extLst>
          </p:cNvPr>
          <p:cNvSpPr txBox="1">
            <a:spLocks/>
          </p:cNvSpPr>
          <p:nvPr/>
        </p:nvSpPr>
        <p:spPr>
          <a:xfrm>
            <a:off x="1043608" y="72009"/>
            <a:ext cx="6792684" cy="665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700" b="1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滞后性：教育从诞生一刻期，已经落后了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="" xmlns:a16="http://schemas.microsoft.com/office/drawing/2014/main" id="{215D4693-3693-47C2-B218-CF62B052B370}"/>
              </a:ext>
            </a:extLst>
          </p:cNvPr>
          <p:cNvSpPr txBox="1">
            <a:spLocks/>
          </p:cNvSpPr>
          <p:nvPr/>
        </p:nvSpPr>
        <p:spPr>
          <a:xfrm>
            <a:off x="1043608" y="4282134"/>
            <a:ext cx="6792684" cy="665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唯有与时俱进，“赶上”时代！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7975278"/>
      </p:ext>
    </p:extLst>
  </p:cSld>
  <p:clrMapOvr>
    <a:masterClrMapping/>
  </p:clrMapOvr>
  <p:transition spd="slow" advTm="2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9543"/>
            <a:ext cx="3312368" cy="254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3219822"/>
            <a:ext cx="871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木桶理论：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师一桶水，学生一碗水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专业底子深厚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溢出效应：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位溢出，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不是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短板溢出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落差越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大，势能越大，潜能越足。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第五项修炼：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生“超现代”，时代“裂变”，学生“水位上升”，需要教师“第五项修炼”，“扬长补短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”，继续升高“教师的每一块木板”！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="" xmlns:a16="http://schemas.microsoft.com/office/drawing/2014/main" id="{215D4693-3693-47C2-B218-CF62B052B370}"/>
              </a:ext>
            </a:extLst>
          </p:cNvPr>
          <p:cNvSpPr txBox="1">
            <a:spLocks/>
          </p:cNvSpPr>
          <p:nvPr/>
        </p:nvSpPr>
        <p:spPr>
          <a:xfrm>
            <a:off x="683568" y="33662"/>
            <a:ext cx="6792684" cy="6658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700" b="1" dirty="0">
                <a:latin typeface="+mj-lt"/>
                <a:ea typeface="+mj-ea"/>
                <a:cs typeface="+mj-cs"/>
              </a:rPr>
              <a:t>教师的“第五项修炼”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3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 smtClean="0"/>
              <a:t>主体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教育对象时代特点和使命任务在变化；</a:t>
            </a:r>
            <a:endParaRPr lang="en-US" altLang="zh-CN" sz="2800" dirty="0" smtClean="0"/>
          </a:p>
          <a:p>
            <a:r>
              <a:rPr lang="zh-CN" altLang="en-US" sz="2800" dirty="0" smtClean="0"/>
              <a:t>技术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互联网</a:t>
            </a:r>
            <a:r>
              <a:rPr lang="en-US" altLang="zh-CN" sz="2800" dirty="0" smtClean="0"/>
              <a:t>+</a:t>
            </a:r>
            <a:r>
              <a:rPr lang="zh-CN" altLang="en-US" sz="2800" dirty="0" smtClean="0"/>
              <a:t>教育、人工智能；</a:t>
            </a:r>
            <a:endParaRPr lang="en-US" altLang="zh-CN" sz="2800" dirty="0" smtClean="0"/>
          </a:p>
          <a:p>
            <a:r>
              <a:rPr lang="zh-CN" altLang="en-US" sz="2800" dirty="0" smtClean="0"/>
              <a:t>理念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核心素养全人理念</a:t>
            </a:r>
            <a:endParaRPr lang="en-US" altLang="zh-CN" sz="2800" dirty="0" smtClean="0"/>
          </a:p>
          <a:p>
            <a:r>
              <a:rPr lang="zh-CN" altLang="en-US" sz="2800" dirty="0" smtClean="0"/>
              <a:t>实践</a:t>
            </a:r>
            <a:r>
              <a:rPr lang="en-US" altLang="zh-CN" sz="2800" dirty="0" smtClean="0"/>
              <a:t>-</a:t>
            </a:r>
            <a:r>
              <a:rPr lang="zh-CN" altLang="en-US" sz="2800" dirty="0" smtClean="0"/>
              <a:t>新课程、新教材、新评价、新高考、新教学</a:t>
            </a:r>
            <a:endParaRPr lang="en-US" altLang="zh-CN" sz="2800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zh-CN" altLang="en-US" sz="4400" dirty="0" smtClean="0"/>
              <a:t>               教育聚变时代</a:t>
            </a:r>
            <a:r>
              <a:rPr lang="en-US" altLang="zh-CN" sz="4400" dirty="0" smtClean="0"/>
              <a:t/>
            </a:r>
            <a:br>
              <a:rPr lang="en-US" altLang="zh-CN" sz="4400" dirty="0" smtClean="0"/>
            </a:b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标题 1"/>
          <p:cNvSpPr>
            <a:spLocks noGrp="1"/>
          </p:cNvSpPr>
          <p:nvPr>
            <p:ph type="title"/>
          </p:nvPr>
        </p:nvSpPr>
        <p:spPr>
          <a:xfrm>
            <a:off x="395289" y="357188"/>
            <a:ext cx="8435975" cy="8572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3600" b="1" smtClean="0"/>
              <a:t>Jonathan Bergmann</a:t>
            </a:r>
            <a:r>
              <a:rPr lang="zh-CN" altLang="en-US" sz="3600" b="1" smtClean="0"/>
              <a:t>（翻转教室创始人）</a:t>
            </a:r>
            <a:br>
              <a:rPr lang="zh-CN" altLang="en-US" sz="3600" b="1" smtClean="0"/>
            </a:br>
            <a:endParaRPr lang="zh-CN" altLang="en-US" sz="3600" smtClean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55689" y="1200150"/>
            <a:ext cx="7032625" cy="3514725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857250"/>
            <a:ext cx="77565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1" y="1143000"/>
            <a:ext cx="8429625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1" y="857250"/>
            <a:ext cx="78089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73">
            <a:extLst>
              <a:ext uri="{FF2B5EF4-FFF2-40B4-BE49-F238E27FC236}">
                <a16:creationId xmlns="" xmlns:a16="http://schemas.microsoft.com/office/drawing/2014/main" id="{845EAF35-2295-42DD-9AD3-48B751BE7BA3}"/>
              </a:ext>
            </a:extLst>
          </p:cNvPr>
          <p:cNvSpPr txBox="1"/>
          <p:nvPr/>
        </p:nvSpPr>
        <p:spPr>
          <a:xfrm>
            <a:off x="1619672" y="1203598"/>
            <a:ext cx="5904656" cy="216024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3200" b="1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         教师使命</a:t>
            </a:r>
            <a:endParaRPr lang="en-US" altLang="zh-CN" sz="3200" b="1" dirty="0" smtClean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sz="3200" b="1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先</a:t>
            </a:r>
            <a:r>
              <a:rPr lang="zh-CN" altLang="en-US" sz="3200" b="1" dirty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修身、齐家、诚意、正心</a:t>
            </a:r>
            <a:r>
              <a:rPr lang="en-US" altLang="zh-CN" sz="3200" b="1" dirty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!</a:t>
            </a:r>
          </a:p>
          <a:p>
            <a:r>
              <a:rPr lang="zh-CN" altLang="en-US" sz="3200" b="1" dirty="0" smtClean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再传道、授业、解惑、塑魂</a:t>
            </a:r>
            <a:r>
              <a:rPr lang="en-US" altLang="zh-CN" sz="3200" b="1" dirty="0">
                <a:solidFill>
                  <a:srgbClr val="00B0F0"/>
                </a:solidFill>
                <a:latin typeface="黑体" pitchFamily="49" charset="-122"/>
                <a:ea typeface="黑体" pitchFamily="49" charset="-122"/>
              </a:rPr>
              <a:t>!</a:t>
            </a:r>
            <a:endParaRPr lang="zh-CN" altLang="en-US" sz="3200" b="1" dirty="0">
              <a:solidFill>
                <a:srgbClr val="00B0F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5583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018城市建设汇报ppt模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4130</TotalTime>
  <Words>3189</Words>
  <Application>Microsoft Office PowerPoint</Application>
  <PresentationFormat>全屏显示(16:9)</PresentationFormat>
  <Paragraphs>200</Paragraphs>
  <Slides>42</Slides>
  <Notes>2</Notes>
  <HiddenSlides>2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9" baseType="lpstr">
      <vt:lpstr>Arial</vt:lpstr>
      <vt:lpstr>宋体</vt:lpstr>
      <vt:lpstr>Lucida Sans Unicode</vt:lpstr>
      <vt:lpstr>黑体</vt:lpstr>
      <vt:lpstr>微软雅黑</vt:lpstr>
      <vt:lpstr>맑은 고딕</vt:lpstr>
      <vt:lpstr>Wingdings 3</vt:lpstr>
      <vt:lpstr>Agency FB</vt:lpstr>
      <vt:lpstr>Roboto Light</vt:lpstr>
      <vt:lpstr>Roboto</vt:lpstr>
      <vt:lpstr>Roboto Medium</vt:lpstr>
      <vt:lpstr>Verdana</vt:lpstr>
      <vt:lpstr>楷体_GB2312</vt:lpstr>
      <vt:lpstr>Calibri</vt:lpstr>
      <vt:lpstr>Wingdings 2</vt:lpstr>
      <vt:lpstr>Source Sans Pro</vt:lpstr>
      <vt:lpstr>聚合</vt:lpstr>
      <vt:lpstr>高中生物教学中“生命观念”  培养的实践与思考</vt:lpstr>
      <vt:lpstr>一、也说教师培训</vt:lpstr>
      <vt:lpstr>     在教师手里操纵着幼年人的命运，便是操纵着民族和人类的命运—陶行知  影响有影响力的人—无名 </vt:lpstr>
      <vt:lpstr>幻灯片 4</vt:lpstr>
      <vt:lpstr>幻灯片 5</vt:lpstr>
      <vt:lpstr>幻灯片 6</vt:lpstr>
      <vt:lpstr>               教育聚变时代 </vt:lpstr>
      <vt:lpstr>Jonathan Bergmann（翻转教室创始人） </vt:lpstr>
      <vt:lpstr>幻灯片 9</vt:lpstr>
      <vt:lpstr>        二、核心素养之生命观念</vt:lpstr>
      <vt:lpstr>幻灯片 11</vt:lpstr>
      <vt:lpstr>幻灯片 12</vt:lpstr>
      <vt:lpstr>幻灯片 13</vt:lpstr>
      <vt:lpstr>            （二）生物核心素养</vt:lpstr>
      <vt:lpstr>               命题建议</vt:lpstr>
      <vt:lpstr>             （三）生命观念</vt:lpstr>
      <vt:lpstr>      多业态学习、全领域观念</vt:lpstr>
      <vt:lpstr>        1、课堂学习—采撷生命本质</vt:lpstr>
      <vt:lpstr>       2、融合学习—感知生命系统</vt:lpstr>
      <vt:lpstr>         生物学必修1单元：两大观念</vt:lpstr>
      <vt:lpstr>幻灯片 21</vt:lpstr>
      <vt:lpstr>     单元设计方案涉及的内容或问题</vt:lpstr>
      <vt:lpstr>大单元设计</vt:lpstr>
      <vt:lpstr>       综合训练，知识大概念</vt:lpstr>
      <vt:lpstr>       3、活动学习—体验生命乐趣</vt:lpstr>
      <vt:lpstr>       课堂学习之外的学习（第二课堂）</vt:lpstr>
      <vt:lpstr>幻灯片 27</vt:lpstr>
      <vt:lpstr>       4、史料学习—共悟生命精彩</vt:lpstr>
      <vt:lpstr>幻灯片 29</vt:lpstr>
      <vt:lpstr>在省略处放大-培养可持续发展观</vt:lpstr>
      <vt:lpstr>        公开课，从历史中总结</vt:lpstr>
      <vt:lpstr>           读史料，炼真金</vt:lpstr>
      <vt:lpstr>幻灯片 33</vt:lpstr>
      <vt:lpstr>       5.研究学习—探究生命奥秘</vt:lpstr>
      <vt:lpstr>    紫金计划感受大科学研究的魅力</vt:lpstr>
      <vt:lpstr>幻灯片 36</vt:lpstr>
      <vt:lpstr>       科学盒子打开生命的奥秘</vt:lpstr>
      <vt:lpstr>幻灯片 38</vt:lpstr>
      <vt:lpstr>幻灯片 39</vt:lpstr>
      <vt:lpstr>幻灯片 40</vt:lpstr>
      <vt:lpstr>幻灯片 41</vt:lpstr>
      <vt:lpstr>   谢谢聆听，请多指教！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2018城市建设汇报ppt模板</dc:title>
  <dc:creator>juanqun</dc:creator>
  <cp:keywords>第一PPT模板网-WWW.1PPT.COM</cp:keywords>
  <cp:lastModifiedBy>PC</cp:lastModifiedBy>
  <cp:revision>389</cp:revision>
  <dcterms:created xsi:type="dcterms:W3CDTF">2015-12-11T17:46:17Z</dcterms:created>
  <dcterms:modified xsi:type="dcterms:W3CDTF">2019-09-27T05:20:46Z</dcterms:modified>
</cp:coreProperties>
</file>