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9" r:id="rId2"/>
    <p:sldId id="327" r:id="rId3"/>
    <p:sldId id="258" r:id="rId4"/>
    <p:sldId id="261" r:id="rId5"/>
    <p:sldId id="259" r:id="rId6"/>
    <p:sldId id="260" r:id="rId7"/>
    <p:sldId id="269" r:id="rId8"/>
    <p:sldId id="270" r:id="rId9"/>
    <p:sldId id="271" r:id="rId10"/>
    <p:sldId id="279" r:id="rId11"/>
    <p:sldId id="298" r:id="rId12"/>
    <p:sldId id="275" r:id="rId13"/>
    <p:sldId id="280" r:id="rId14"/>
    <p:sldId id="281" r:id="rId15"/>
    <p:sldId id="282" r:id="rId16"/>
    <p:sldId id="290" r:id="rId17"/>
    <p:sldId id="291" r:id="rId18"/>
    <p:sldId id="264" r:id="rId19"/>
    <p:sldId id="265" r:id="rId20"/>
    <p:sldId id="283" r:id="rId21"/>
    <p:sldId id="26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B165-42DE-4680-80B1-7833B7365BBC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AAA6-EBFB-4338-967C-CD11067DB3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99BB6-7500-479A-9B9B-827DAA3276ED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E39A-2BCD-4D41-82DD-01D6C5FF3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1E39A-2BCD-4D41-82DD-01D6C5FF355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1E39A-2BCD-4D41-82DD-01D6C5FF355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1E39A-2BCD-4D41-82DD-01D6C5FF355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C81E65-C500-49DA-9145-5C68AD9ABF48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196F08-EAB1-435B-A745-8DD35CA6C230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7968-56EC-43F6-9290-4E83D1D95DB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2019-09-26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 panose="05000000000000000000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 panose="05000000000000000000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21464;&#24418;&#34411;&#20869;&#21534;.avi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24863;&#21463;&#32454;&#32990;&#30340;&#36793;&#30028;.mp4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0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探究细胞膜的结构</a:t>
            </a:r>
            <a:endParaRPr lang="zh-CN" altLang="en-US" sz="40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南师附中   殷亚妮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39552" y="1340768"/>
            <a:ext cx="8064896" cy="4524315"/>
            <a:chOff x="683568" y="1484784"/>
            <a:chExt cx="8064896" cy="4524315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556792"/>
              <a:ext cx="4665392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292080" y="1484784"/>
              <a:ext cx="345638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华文中宋" pitchFamily="2" charset="-122"/>
                  <a:ea typeface="华文中宋" pitchFamily="2" charset="-122"/>
                </a:rPr>
                <a:t>冰冻蚀刻技术：将生物样品在液氮温度（</a:t>
              </a:r>
              <a:r>
                <a:rPr lang="en-US" altLang="zh-CN" sz="2400" dirty="0" smtClean="0">
                  <a:latin typeface="华文中宋" pitchFamily="2" charset="-122"/>
                  <a:ea typeface="华文中宋" pitchFamily="2" charset="-122"/>
                </a:rPr>
                <a:t>-196</a:t>
              </a:r>
              <a:r>
                <a:rPr lang="zh-CN" altLang="en-US" sz="2400" dirty="0" smtClean="0">
                  <a:latin typeface="华文中宋" pitchFamily="2" charset="-122"/>
                  <a:ea typeface="华文中宋" pitchFamily="2" charset="-122"/>
                </a:rPr>
                <a:t>℃）下冷冻，然后用冷刀将其断裂。断面通常沿着生物膜的脂质双分子层之间形成。然后升温经过处理后可以显示断面结构。</a:t>
              </a:r>
              <a:endParaRPr lang="zh-CN" altLang="en-US" sz="2400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zh-CN" sz="3200" b="1" dirty="0" smtClean="0">
                <a:latin typeface="华文中宋" pitchFamily="2" charset="-122"/>
                <a:ea typeface="华文中宋" pitchFamily="2" charset="-122"/>
              </a:rPr>
              <a:t>细胞膜的冰冻蚀刻示意图</a:t>
            </a:r>
            <a:endParaRPr lang="zh-CN" altLang="en-US" sz="32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29600" cy="1440160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latin typeface="华文中宋" pitchFamily="2" charset="-122"/>
                <a:ea typeface="华文中宋" pitchFamily="2" charset="-122"/>
              </a:rPr>
              <a:t>蛋白质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的</a:t>
            </a:r>
            <a:r>
              <a:rPr lang="zh-CN" altLang="zh-CN" sz="2800" dirty="0" smtClean="0">
                <a:latin typeface="华文中宋" pitchFamily="2" charset="-122"/>
                <a:ea typeface="华文中宋" pitchFamily="2" charset="-122"/>
              </a:rPr>
              <a:t>分布是否均匀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、对称</a:t>
            </a:r>
            <a:r>
              <a:rPr lang="zh-CN" altLang="zh-CN" sz="2800" dirty="0" smtClean="0">
                <a:latin typeface="华文中宋" pitchFamily="2" charset="-122"/>
                <a:ea typeface="华文中宋" pitchFamily="2" charset="-122"/>
              </a:rPr>
              <a:t>？</a:t>
            </a:r>
            <a:endParaRPr lang="en-US" altLang="zh-CN" sz="28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请描述蛋白质在磷脂双分子层的排布情况。</a:t>
            </a:r>
            <a:endParaRPr lang="zh-CN" altLang="zh-CN" sz="2800" dirty="0" smtClean="0">
              <a:latin typeface="华文中宋" pitchFamily="2" charset="-122"/>
              <a:ea typeface="华文中宋" pitchFamily="2" charset="-122"/>
            </a:endParaRPr>
          </a:p>
          <a:p>
            <a:endParaRPr lang="zh-CN" altLang="en-US" sz="2800" dirty="0"/>
          </a:p>
        </p:txBody>
      </p:sp>
      <p:pic>
        <p:nvPicPr>
          <p:cNvPr id="5" name="Picture 4" descr="~YK`1181PT(MV%CW_O2Q_1J"/>
          <p:cNvPicPr>
            <a:picLocks noChangeAspect="1" noChangeArrowheads="1"/>
          </p:cNvPicPr>
          <p:nvPr/>
        </p:nvPicPr>
        <p:blipFill>
          <a:blip r:embed="rId3" cstate="print"/>
          <a:srcRect l="54261" b="4420"/>
          <a:stretch>
            <a:fillRect/>
          </a:stretch>
        </p:blipFill>
        <p:spPr bwMode="auto">
          <a:xfrm>
            <a:off x="5220072" y="2780928"/>
            <a:ext cx="31367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~YK`1181PT(MV%CW_O2Q_1J"/>
          <p:cNvPicPr>
            <a:picLocks noChangeAspect="1" noChangeArrowheads="1"/>
          </p:cNvPicPr>
          <p:nvPr/>
        </p:nvPicPr>
        <p:blipFill>
          <a:blip r:embed="rId3" cstate="print"/>
          <a:srcRect r="52222" b="2829"/>
          <a:stretch>
            <a:fillRect/>
          </a:stretch>
        </p:blipFill>
        <p:spPr bwMode="auto">
          <a:xfrm>
            <a:off x="1115616" y="2780928"/>
            <a:ext cx="3276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矩形 88071"/>
          <p:cNvSpPr/>
          <p:nvPr/>
        </p:nvSpPr>
        <p:spPr>
          <a:xfrm>
            <a:off x="837883" y="5534660"/>
            <a:ext cx="7488237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蛋白质</a:t>
            </a:r>
            <a:r>
              <a:rPr lang="zh-CN" altLang="en-US" sz="2800" b="1" u="sng" dirty="0">
                <a:latin typeface="Times New Roman" panose="02020603050405020304" pitchFamily="18" charset="0"/>
                <a:ea typeface="华文新魏" pitchFamily="2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、</a:t>
            </a:r>
            <a:r>
              <a:rPr lang="zh-CN" altLang="en-US" sz="2800" b="1" u="sng" dirty="0">
                <a:latin typeface="Times New Roman" panose="02020603050405020304" pitchFamily="18" charset="0"/>
                <a:ea typeface="隶书" pitchFamily="49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隶书" pitchFamily="49" charset="-122"/>
              </a:rPr>
              <a:t>、</a:t>
            </a:r>
            <a:r>
              <a:rPr lang="zh-CN" altLang="en-US" sz="2800" b="1" u="sng" dirty="0">
                <a:latin typeface="Times New Roman" panose="02020603050405020304" pitchFamily="18" charset="0"/>
                <a:ea typeface="隶书" pitchFamily="49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在磷脂双分子层中</a:t>
            </a:r>
          </a:p>
        </p:txBody>
      </p:sp>
      <p:sp>
        <p:nvSpPr>
          <p:cNvPr id="88073" name="矩形 88072"/>
          <p:cNvSpPr/>
          <p:nvPr/>
        </p:nvSpPr>
        <p:spPr>
          <a:xfrm>
            <a:off x="1918970" y="5548948"/>
            <a:ext cx="865188" cy="519112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镶</a:t>
            </a:r>
          </a:p>
        </p:txBody>
      </p:sp>
      <p:sp>
        <p:nvSpPr>
          <p:cNvPr id="88074" name="矩形 88073"/>
          <p:cNvSpPr/>
          <p:nvPr/>
        </p:nvSpPr>
        <p:spPr>
          <a:xfrm>
            <a:off x="4277995" y="5548948"/>
            <a:ext cx="933450" cy="519112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贯穿</a:t>
            </a:r>
          </a:p>
        </p:txBody>
      </p:sp>
      <p:sp>
        <p:nvSpPr>
          <p:cNvPr id="88075" name="矩形 88074"/>
          <p:cNvSpPr/>
          <p:nvPr/>
        </p:nvSpPr>
        <p:spPr>
          <a:xfrm>
            <a:off x="3134995" y="5534660"/>
            <a:ext cx="935038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8072" grpId="0"/>
      <p:bldP spid="88073" grpId="0"/>
      <p:bldP spid="88074" grpId="0"/>
      <p:bldP spid="88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华文中宋" pitchFamily="2" charset="-122"/>
                <a:ea typeface="华文中宋" pitchFamily="2" charset="-122"/>
              </a:rPr>
              <a:t>思考：细胞膜是静止的还是运动的？</a:t>
            </a:r>
            <a:endParaRPr lang="zh-CN" altLang="en-US" sz="36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Picture 3" descr="变形虫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23728" y="2060848"/>
            <a:ext cx="3882355" cy="331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35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人鼠细胞融合</a:t>
            </a:r>
            <a:r>
              <a:rPr lang="zh-CN" sz="35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实验</a:t>
            </a:r>
            <a:endParaRPr lang="zh-CN" sz="35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华文中宋" pitchFamily="2" charset="-122"/>
                <a:ea typeface="华文中宋" pitchFamily="2" charset="-122"/>
              </a:rPr>
              <a:t>1970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年，科学家用发绿色荧光的染料标记小鼠细胞表面的蛋白质分子，用法红色荧光的染料标记人细胞表面的蛋白质分子，将小鼠细胞和人细胞融合。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324428" y="4004568"/>
            <a:ext cx="1367819" cy="1584722"/>
            <a:chOff x="-28" y="-101"/>
            <a:chExt cx="677" cy="1452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-28" y="-101"/>
              <a:ext cx="677" cy="1345"/>
              <a:chOff x="-28" y="-101"/>
              <a:chExt cx="677" cy="1345"/>
            </a:xfrm>
          </p:grpSpPr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-28" y="31"/>
                <a:ext cx="463" cy="12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  <a:ea typeface="楷体_GB2312" pitchFamily="1" charset="-122"/>
                  </a:rPr>
                  <a:t>荧光标记蛋白质</a:t>
                </a:r>
              </a:p>
            </p:txBody>
          </p:sp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 flipH="1">
                <a:off x="257" y="-101"/>
                <a:ext cx="392" cy="462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H="1" flipV="1">
              <a:off x="292" y="691"/>
              <a:ext cx="356" cy="66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1601788" y="3200400"/>
            <a:ext cx="1217612" cy="1066800"/>
            <a:chOff x="0" y="0"/>
            <a:chExt cx="1008" cy="1008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144" y="384"/>
              <a:ext cx="672" cy="624"/>
              <a:chOff x="0" y="0"/>
              <a:chExt cx="690" cy="592"/>
            </a:xfrm>
          </p:grpSpPr>
          <p:sp>
            <p:nvSpPr>
              <p:cNvPr id="22539" name="Oval 11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624" cy="576"/>
              </a:xfrm>
              <a:prstGeom prst="ellipse">
                <a:avLst/>
              </a:prstGeom>
              <a:solidFill>
                <a:srgbClr val="FFCC66"/>
              </a:solidFill>
              <a:ln w="9525" cmpd="sng">
                <a:solidFill>
                  <a:srgbClr val="FFCC66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0" name="Oval 12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1" name="Oval 13"/>
              <p:cNvSpPr>
                <a:spLocks noChangeArrowheads="1"/>
              </p:cNvSpPr>
              <p:nvPr/>
            </p:nvSpPr>
            <p:spPr bwMode="auto">
              <a:xfrm>
                <a:off x="192" y="192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2" name="Oval 14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36" y="384"/>
                <a:ext cx="65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36" y="24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288" y="528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432" y="288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212" y="352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480" y="384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432" y="96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11" y="128"/>
                <a:ext cx="65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624" y="144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528" y="48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576" y="432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5" name="Oval 27"/>
              <p:cNvSpPr>
                <a:spLocks noChangeArrowheads="1"/>
              </p:cNvSpPr>
              <p:nvPr/>
            </p:nvSpPr>
            <p:spPr bwMode="auto">
              <a:xfrm>
                <a:off x="432" y="528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6" name="Oval 28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7" name="Oval 29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8" name="Oval 30"/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9" name="Oval 31"/>
              <p:cNvSpPr>
                <a:spLocks noChangeArrowheads="1"/>
              </p:cNvSpPr>
              <p:nvPr/>
            </p:nvSpPr>
            <p:spPr bwMode="auto">
              <a:xfrm>
                <a:off x="48" y="144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60" name="Oval 32"/>
              <p:cNvSpPr>
                <a:spLocks noChangeArrowheads="1"/>
              </p:cNvSpPr>
              <p:nvPr/>
            </p:nvSpPr>
            <p:spPr bwMode="auto">
              <a:xfrm>
                <a:off x="144" y="48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61" name="Oval 33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62" name="Oval 34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0" y="0"/>
              <a:ext cx="1008" cy="36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1" charset="-122"/>
                </a:rPr>
                <a:t>人细胞</a:t>
              </a:r>
            </a:p>
          </p:txBody>
        </p:sp>
      </p:grpSp>
      <p:grpSp>
        <p:nvGrpSpPr>
          <p:cNvPr id="6" name="Group 36"/>
          <p:cNvGrpSpPr/>
          <p:nvPr/>
        </p:nvGrpSpPr>
        <p:grpSpPr bwMode="auto">
          <a:xfrm>
            <a:off x="1905000" y="4302125"/>
            <a:ext cx="1219200" cy="779463"/>
            <a:chOff x="0" y="0"/>
            <a:chExt cx="624" cy="411"/>
          </a:xfrm>
        </p:grpSpPr>
        <p:sp>
          <p:nvSpPr>
            <p:cNvPr id="22565" name="Text Box 37"/>
            <p:cNvSpPr txBox="1">
              <a:spLocks noChangeArrowheads="1"/>
            </p:cNvSpPr>
            <p:nvPr/>
          </p:nvSpPr>
          <p:spPr bwMode="auto">
            <a:xfrm>
              <a:off x="48" y="0"/>
              <a:ext cx="576" cy="41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  <a:ea typeface="楷体_GB2312" pitchFamily="1" charset="-122"/>
                </a:rPr>
                <a:t>诱导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  <a:ea typeface="楷体_GB2312" pitchFamily="1" charset="-122"/>
                </a:rPr>
                <a:t>融合</a:t>
              </a: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0" y="240"/>
              <a:ext cx="624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9"/>
          <p:cNvGrpSpPr/>
          <p:nvPr/>
        </p:nvGrpSpPr>
        <p:grpSpPr bwMode="auto">
          <a:xfrm>
            <a:off x="4114800" y="4267200"/>
            <a:ext cx="1676400" cy="995363"/>
            <a:chOff x="0" y="0"/>
            <a:chExt cx="1536" cy="912"/>
          </a:xfrm>
        </p:grpSpPr>
        <p:grpSp>
          <p:nvGrpSpPr>
            <p:cNvPr id="8" name="Group 40"/>
            <p:cNvGrpSpPr/>
            <p:nvPr/>
          </p:nvGrpSpPr>
          <p:grpSpPr bwMode="auto">
            <a:xfrm>
              <a:off x="624" y="0"/>
              <a:ext cx="912" cy="912"/>
              <a:chOff x="0" y="0"/>
              <a:chExt cx="912" cy="912"/>
            </a:xfrm>
          </p:grpSpPr>
          <p:sp>
            <p:nvSpPr>
              <p:cNvPr id="22569" name="Oval 41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861" cy="851"/>
              </a:xfrm>
              <a:prstGeom prst="ellipse">
                <a:avLst/>
              </a:prstGeom>
              <a:solidFill>
                <a:srgbClr val="FFCC66"/>
              </a:solidFill>
              <a:ln w="9525" cmpd="sng">
                <a:solidFill>
                  <a:srgbClr val="FFCC66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0" name="Oval 42"/>
              <p:cNvSpPr>
                <a:spLocks noChangeArrowheads="1"/>
              </p:cNvSpPr>
              <p:nvPr/>
            </p:nvSpPr>
            <p:spPr bwMode="auto">
              <a:xfrm>
                <a:off x="192" y="96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1" name="Oval 43"/>
              <p:cNvSpPr>
                <a:spLocks noChangeArrowheads="1"/>
              </p:cNvSpPr>
              <p:nvPr/>
            </p:nvSpPr>
            <p:spPr bwMode="auto">
              <a:xfrm>
                <a:off x="288" y="48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2" name="Oval 4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3" name="Oval 45"/>
              <p:cNvSpPr>
                <a:spLocks noChangeArrowheads="1"/>
              </p:cNvSpPr>
              <p:nvPr/>
            </p:nvSpPr>
            <p:spPr bwMode="auto">
              <a:xfrm>
                <a:off x="624" y="48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4" name="Oval 46"/>
              <p:cNvSpPr>
                <a:spLocks noChangeArrowheads="1"/>
              </p:cNvSpPr>
              <p:nvPr/>
            </p:nvSpPr>
            <p:spPr bwMode="auto">
              <a:xfrm>
                <a:off x="738" y="122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5" name="Oval 47"/>
              <p:cNvSpPr>
                <a:spLocks noChangeArrowheads="1"/>
              </p:cNvSpPr>
              <p:nvPr/>
            </p:nvSpPr>
            <p:spPr bwMode="auto">
              <a:xfrm>
                <a:off x="82" y="203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6" name="Oval 48"/>
              <p:cNvSpPr>
                <a:spLocks noChangeArrowheads="1"/>
              </p:cNvSpPr>
              <p:nvPr/>
            </p:nvSpPr>
            <p:spPr bwMode="auto">
              <a:xfrm>
                <a:off x="41" y="28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7" name="Oval 49"/>
              <p:cNvSpPr>
                <a:spLocks noChangeArrowheads="1"/>
              </p:cNvSpPr>
              <p:nvPr/>
            </p:nvSpPr>
            <p:spPr bwMode="auto">
              <a:xfrm>
                <a:off x="246" y="203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8" name="Oval 50"/>
              <p:cNvSpPr>
                <a:spLocks noChangeArrowheads="1"/>
              </p:cNvSpPr>
              <p:nvPr/>
            </p:nvSpPr>
            <p:spPr bwMode="auto">
              <a:xfrm>
                <a:off x="480" y="144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79" name="Oval 51"/>
              <p:cNvSpPr>
                <a:spLocks noChangeArrowheads="1"/>
              </p:cNvSpPr>
              <p:nvPr/>
            </p:nvSpPr>
            <p:spPr bwMode="auto">
              <a:xfrm>
                <a:off x="410" y="243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0" name="Oval 52"/>
              <p:cNvSpPr>
                <a:spLocks noChangeArrowheads="1"/>
              </p:cNvSpPr>
              <p:nvPr/>
            </p:nvSpPr>
            <p:spPr bwMode="auto">
              <a:xfrm>
                <a:off x="164" y="28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1" name="Oval 53"/>
              <p:cNvSpPr>
                <a:spLocks noChangeArrowheads="1"/>
              </p:cNvSpPr>
              <p:nvPr/>
            </p:nvSpPr>
            <p:spPr bwMode="auto">
              <a:xfrm>
                <a:off x="266" y="334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2" name="Oval 54"/>
              <p:cNvSpPr>
                <a:spLocks noChangeArrowheads="1"/>
              </p:cNvSpPr>
              <p:nvPr/>
            </p:nvSpPr>
            <p:spPr bwMode="auto">
              <a:xfrm>
                <a:off x="543" y="243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3" name="Oval 55"/>
              <p:cNvSpPr>
                <a:spLocks noChangeArrowheads="1"/>
              </p:cNvSpPr>
              <p:nvPr/>
            </p:nvSpPr>
            <p:spPr bwMode="auto">
              <a:xfrm>
                <a:off x="666" y="182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4" name="Oval 56"/>
              <p:cNvSpPr>
                <a:spLocks noChangeArrowheads="1"/>
              </p:cNvSpPr>
              <p:nvPr/>
            </p:nvSpPr>
            <p:spPr bwMode="auto">
              <a:xfrm>
                <a:off x="656" y="28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5" name="Oval 57"/>
              <p:cNvSpPr>
                <a:spLocks noChangeArrowheads="1"/>
              </p:cNvSpPr>
              <p:nvPr/>
            </p:nvSpPr>
            <p:spPr bwMode="auto">
              <a:xfrm>
                <a:off x="738" y="365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6" name="Oval 58"/>
              <p:cNvSpPr>
                <a:spLocks noChangeArrowheads="1"/>
              </p:cNvSpPr>
              <p:nvPr/>
            </p:nvSpPr>
            <p:spPr bwMode="auto">
              <a:xfrm>
                <a:off x="820" y="203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7" name="Oval 59"/>
              <p:cNvSpPr>
                <a:spLocks noChangeArrowheads="1"/>
              </p:cNvSpPr>
              <p:nvPr/>
            </p:nvSpPr>
            <p:spPr bwMode="auto">
              <a:xfrm>
                <a:off x="492" y="32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8" name="Oval 60"/>
              <p:cNvSpPr>
                <a:spLocks noChangeArrowheads="1"/>
              </p:cNvSpPr>
              <p:nvPr/>
            </p:nvSpPr>
            <p:spPr bwMode="auto">
              <a:xfrm>
                <a:off x="851" y="334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89" name="Oval 61"/>
              <p:cNvSpPr>
                <a:spLocks noChangeArrowheads="1"/>
              </p:cNvSpPr>
              <p:nvPr/>
            </p:nvSpPr>
            <p:spPr bwMode="auto">
              <a:xfrm>
                <a:off x="369" y="405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0" name="Oval 62"/>
              <p:cNvSpPr>
                <a:spLocks noChangeArrowheads="1"/>
              </p:cNvSpPr>
              <p:nvPr/>
            </p:nvSpPr>
            <p:spPr bwMode="auto">
              <a:xfrm>
                <a:off x="0" y="405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1" name="Oval 63"/>
              <p:cNvSpPr>
                <a:spLocks noChangeArrowheads="1"/>
              </p:cNvSpPr>
              <p:nvPr/>
            </p:nvSpPr>
            <p:spPr bwMode="auto">
              <a:xfrm>
                <a:off x="0" y="527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2" name="Oval 64"/>
              <p:cNvSpPr>
                <a:spLocks noChangeArrowheads="1"/>
              </p:cNvSpPr>
              <p:nvPr/>
            </p:nvSpPr>
            <p:spPr bwMode="auto">
              <a:xfrm>
                <a:off x="82" y="649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3" name="Oval 65"/>
              <p:cNvSpPr>
                <a:spLocks noChangeArrowheads="1"/>
              </p:cNvSpPr>
              <p:nvPr/>
            </p:nvSpPr>
            <p:spPr bwMode="auto">
              <a:xfrm>
                <a:off x="297" y="699"/>
                <a:ext cx="62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4" name="Oval 66"/>
              <p:cNvSpPr>
                <a:spLocks noChangeArrowheads="1"/>
              </p:cNvSpPr>
              <p:nvPr/>
            </p:nvSpPr>
            <p:spPr bwMode="auto">
              <a:xfrm>
                <a:off x="492" y="851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5" name="Oval 67"/>
              <p:cNvSpPr>
                <a:spLocks noChangeArrowheads="1"/>
              </p:cNvSpPr>
              <p:nvPr/>
            </p:nvSpPr>
            <p:spPr bwMode="auto">
              <a:xfrm>
                <a:off x="164" y="770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6" name="Oval 68"/>
              <p:cNvSpPr>
                <a:spLocks noChangeArrowheads="1"/>
              </p:cNvSpPr>
              <p:nvPr/>
            </p:nvSpPr>
            <p:spPr bwMode="auto">
              <a:xfrm>
                <a:off x="287" y="527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7" name="Oval 69"/>
              <p:cNvSpPr>
                <a:spLocks noChangeArrowheads="1"/>
              </p:cNvSpPr>
              <p:nvPr/>
            </p:nvSpPr>
            <p:spPr bwMode="auto">
              <a:xfrm>
                <a:off x="246" y="446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8" name="Oval 70"/>
              <p:cNvSpPr>
                <a:spLocks noChangeArrowheads="1"/>
              </p:cNvSpPr>
              <p:nvPr/>
            </p:nvSpPr>
            <p:spPr bwMode="auto">
              <a:xfrm>
                <a:off x="369" y="608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99" name="Oval 71"/>
              <p:cNvSpPr>
                <a:spLocks noChangeArrowheads="1"/>
              </p:cNvSpPr>
              <p:nvPr/>
            </p:nvSpPr>
            <p:spPr bwMode="auto">
              <a:xfrm>
                <a:off x="410" y="48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0" name="Oval 72"/>
              <p:cNvSpPr>
                <a:spLocks noChangeArrowheads="1"/>
              </p:cNvSpPr>
              <p:nvPr/>
            </p:nvSpPr>
            <p:spPr bwMode="auto">
              <a:xfrm>
                <a:off x="123" y="446"/>
                <a:ext cx="61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1" name="Oval 73"/>
              <p:cNvSpPr>
                <a:spLocks noChangeArrowheads="1"/>
              </p:cNvSpPr>
              <p:nvPr/>
            </p:nvSpPr>
            <p:spPr bwMode="auto">
              <a:xfrm>
                <a:off x="533" y="44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2" name="Oval 74"/>
              <p:cNvSpPr>
                <a:spLocks noChangeArrowheads="1"/>
              </p:cNvSpPr>
              <p:nvPr/>
            </p:nvSpPr>
            <p:spPr bwMode="auto">
              <a:xfrm>
                <a:off x="512" y="578"/>
                <a:ext cx="62" cy="60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3" name="Oval 75"/>
              <p:cNvSpPr>
                <a:spLocks noChangeArrowheads="1"/>
              </p:cNvSpPr>
              <p:nvPr/>
            </p:nvSpPr>
            <p:spPr bwMode="auto">
              <a:xfrm>
                <a:off x="635" y="395"/>
                <a:ext cx="62" cy="61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4" name="Oval 76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5" name="Oval 77"/>
              <p:cNvSpPr>
                <a:spLocks noChangeArrowheads="1"/>
              </p:cNvSpPr>
              <p:nvPr/>
            </p:nvSpPr>
            <p:spPr bwMode="auto">
              <a:xfrm>
                <a:off x="738" y="48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6" name="Oval 78"/>
              <p:cNvSpPr>
                <a:spLocks noChangeArrowheads="1"/>
              </p:cNvSpPr>
              <p:nvPr/>
            </p:nvSpPr>
            <p:spPr bwMode="auto">
              <a:xfrm>
                <a:off x="851" y="486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7" name="Oval 79"/>
              <p:cNvSpPr>
                <a:spLocks noChangeArrowheads="1"/>
              </p:cNvSpPr>
              <p:nvPr/>
            </p:nvSpPr>
            <p:spPr bwMode="auto">
              <a:xfrm>
                <a:off x="635" y="578"/>
                <a:ext cx="62" cy="60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8" name="Oval 80"/>
              <p:cNvSpPr>
                <a:spLocks noChangeArrowheads="1"/>
              </p:cNvSpPr>
              <p:nvPr/>
            </p:nvSpPr>
            <p:spPr bwMode="auto">
              <a:xfrm>
                <a:off x="656" y="689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09" name="Oval 81"/>
              <p:cNvSpPr>
                <a:spLocks noChangeArrowheads="1"/>
              </p:cNvSpPr>
              <p:nvPr/>
            </p:nvSpPr>
            <p:spPr bwMode="auto">
              <a:xfrm>
                <a:off x="205" y="608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0" name="Oval 82"/>
              <p:cNvSpPr>
                <a:spLocks noChangeArrowheads="1"/>
              </p:cNvSpPr>
              <p:nvPr/>
            </p:nvSpPr>
            <p:spPr bwMode="auto">
              <a:xfrm>
                <a:off x="328" y="851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1" name="Oval 83"/>
              <p:cNvSpPr>
                <a:spLocks noChangeArrowheads="1"/>
              </p:cNvSpPr>
              <p:nvPr/>
            </p:nvSpPr>
            <p:spPr bwMode="auto">
              <a:xfrm>
                <a:off x="820" y="608"/>
                <a:ext cx="61" cy="61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2" name="Oval 84"/>
              <p:cNvSpPr>
                <a:spLocks noChangeArrowheads="1"/>
              </p:cNvSpPr>
              <p:nvPr/>
            </p:nvSpPr>
            <p:spPr bwMode="auto">
              <a:xfrm>
                <a:off x="410" y="730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3" name="Oval 85"/>
              <p:cNvSpPr>
                <a:spLocks noChangeArrowheads="1"/>
              </p:cNvSpPr>
              <p:nvPr/>
            </p:nvSpPr>
            <p:spPr bwMode="auto">
              <a:xfrm>
                <a:off x="533" y="730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4" name="Oval 86"/>
              <p:cNvSpPr>
                <a:spLocks noChangeArrowheads="1"/>
              </p:cNvSpPr>
              <p:nvPr/>
            </p:nvSpPr>
            <p:spPr bwMode="auto">
              <a:xfrm>
                <a:off x="768" y="720"/>
                <a:ext cx="61" cy="60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15" name="Oval 87"/>
              <p:cNvSpPr>
                <a:spLocks noChangeArrowheads="1"/>
              </p:cNvSpPr>
              <p:nvPr/>
            </p:nvSpPr>
            <p:spPr bwMode="auto">
              <a:xfrm>
                <a:off x="336" y="144"/>
                <a:ext cx="61" cy="60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616" name="Line 88"/>
            <p:cNvSpPr>
              <a:spLocks noChangeShapeType="1"/>
            </p:cNvSpPr>
            <p:nvPr/>
          </p:nvSpPr>
          <p:spPr bwMode="auto">
            <a:xfrm>
              <a:off x="0" y="456"/>
              <a:ext cx="52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89"/>
          <p:cNvGrpSpPr/>
          <p:nvPr/>
        </p:nvGrpSpPr>
        <p:grpSpPr bwMode="auto">
          <a:xfrm>
            <a:off x="3200400" y="4038600"/>
            <a:ext cx="866775" cy="1427163"/>
            <a:chOff x="0" y="0"/>
            <a:chExt cx="690" cy="1072"/>
          </a:xfrm>
        </p:grpSpPr>
        <p:grpSp>
          <p:nvGrpSpPr>
            <p:cNvPr id="10" name="Group 90"/>
            <p:cNvGrpSpPr/>
            <p:nvPr/>
          </p:nvGrpSpPr>
          <p:grpSpPr bwMode="auto">
            <a:xfrm>
              <a:off x="0" y="480"/>
              <a:ext cx="690" cy="592"/>
              <a:chOff x="0" y="0"/>
              <a:chExt cx="690" cy="592"/>
            </a:xfrm>
          </p:grpSpPr>
          <p:sp>
            <p:nvSpPr>
              <p:cNvPr id="22619" name="Oval 91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624" cy="576"/>
              </a:xfrm>
              <a:prstGeom prst="ellipse">
                <a:avLst/>
              </a:prstGeom>
              <a:solidFill>
                <a:srgbClr val="FFCC66"/>
              </a:solidFill>
              <a:ln w="9525" cmpd="sng">
                <a:solidFill>
                  <a:srgbClr val="FFCC66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0" name="Oval 92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1" name="Oval 93"/>
              <p:cNvSpPr>
                <a:spLocks noChangeArrowheads="1"/>
              </p:cNvSpPr>
              <p:nvPr/>
            </p:nvSpPr>
            <p:spPr bwMode="auto">
              <a:xfrm>
                <a:off x="192" y="19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2" name="Oval 94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3" name="Oval 95"/>
              <p:cNvSpPr>
                <a:spLocks noChangeArrowheads="1"/>
              </p:cNvSpPr>
              <p:nvPr/>
            </p:nvSpPr>
            <p:spPr bwMode="auto">
              <a:xfrm>
                <a:off x="336" y="384"/>
                <a:ext cx="65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4" name="Oval 96"/>
              <p:cNvSpPr>
                <a:spLocks noChangeArrowheads="1"/>
              </p:cNvSpPr>
              <p:nvPr/>
            </p:nvSpPr>
            <p:spPr bwMode="auto">
              <a:xfrm>
                <a:off x="336" y="24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5" name="Oval 97"/>
              <p:cNvSpPr>
                <a:spLocks noChangeArrowheads="1"/>
              </p:cNvSpPr>
              <p:nvPr/>
            </p:nvSpPr>
            <p:spPr bwMode="auto">
              <a:xfrm>
                <a:off x="288" y="52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6" name="Oval 98"/>
              <p:cNvSpPr>
                <a:spLocks noChangeArrowheads="1"/>
              </p:cNvSpPr>
              <p:nvPr/>
            </p:nvSpPr>
            <p:spPr bwMode="auto">
              <a:xfrm>
                <a:off x="432" y="28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7" name="Oval 99"/>
              <p:cNvSpPr>
                <a:spLocks noChangeArrowheads="1"/>
              </p:cNvSpPr>
              <p:nvPr/>
            </p:nvSpPr>
            <p:spPr bwMode="auto">
              <a:xfrm>
                <a:off x="212" y="35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8" name="Oval 100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29" name="Oval 101"/>
              <p:cNvSpPr>
                <a:spLocks noChangeArrowheads="1"/>
              </p:cNvSpPr>
              <p:nvPr/>
            </p:nvSpPr>
            <p:spPr bwMode="auto">
              <a:xfrm>
                <a:off x="480" y="38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0" name="Oval 102"/>
              <p:cNvSpPr>
                <a:spLocks noChangeArrowheads="1"/>
              </p:cNvSpPr>
              <p:nvPr/>
            </p:nvSpPr>
            <p:spPr bwMode="auto">
              <a:xfrm>
                <a:off x="432" y="96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1" name="Oval 103"/>
              <p:cNvSpPr>
                <a:spLocks noChangeArrowheads="1"/>
              </p:cNvSpPr>
              <p:nvPr/>
            </p:nvSpPr>
            <p:spPr bwMode="auto">
              <a:xfrm>
                <a:off x="311" y="128"/>
                <a:ext cx="65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2" name="Oval 104"/>
              <p:cNvSpPr>
                <a:spLocks noChangeArrowheads="1"/>
              </p:cNvSpPr>
              <p:nvPr/>
            </p:nvSpPr>
            <p:spPr bwMode="auto">
              <a:xfrm>
                <a:off x="624" y="14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3" name="Oval 105"/>
              <p:cNvSpPr>
                <a:spLocks noChangeArrowheads="1"/>
              </p:cNvSpPr>
              <p:nvPr/>
            </p:nvSpPr>
            <p:spPr bwMode="auto">
              <a:xfrm>
                <a:off x="528" y="4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4" name="Oval 106"/>
              <p:cNvSpPr>
                <a:spLocks noChangeArrowheads="1"/>
              </p:cNvSpPr>
              <p:nvPr/>
            </p:nvSpPr>
            <p:spPr bwMode="auto">
              <a:xfrm>
                <a:off x="576" y="43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5" name="Oval 107"/>
              <p:cNvSpPr>
                <a:spLocks noChangeArrowheads="1"/>
              </p:cNvSpPr>
              <p:nvPr/>
            </p:nvSpPr>
            <p:spPr bwMode="auto">
              <a:xfrm>
                <a:off x="432" y="52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6" name="Oval 108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7" name="Oval 109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8" name="Oval 110"/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9" name="Oval 111"/>
              <p:cNvSpPr>
                <a:spLocks noChangeArrowheads="1"/>
              </p:cNvSpPr>
              <p:nvPr/>
            </p:nvSpPr>
            <p:spPr bwMode="auto">
              <a:xfrm>
                <a:off x="48" y="14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0" name="Oval 112"/>
              <p:cNvSpPr>
                <a:spLocks noChangeArrowheads="1"/>
              </p:cNvSpPr>
              <p:nvPr/>
            </p:nvSpPr>
            <p:spPr bwMode="auto">
              <a:xfrm>
                <a:off x="144" y="4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1" name="Oval 113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42" name="Oval 114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643" name="Oval 115"/>
            <p:cNvSpPr>
              <a:spLocks noChangeArrowheads="1"/>
            </p:cNvSpPr>
            <p:nvPr/>
          </p:nvSpPr>
          <p:spPr bwMode="auto">
            <a:xfrm>
              <a:off x="48" y="0"/>
              <a:ext cx="624" cy="576"/>
            </a:xfrm>
            <a:prstGeom prst="ellipse">
              <a:avLst/>
            </a:prstGeom>
            <a:solidFill>
              <a:srgbClr val="FFCC66"/>
            </a:solidFill>
            <a:ln w="9525" cmpd="sng">
              <a:solidFill>
                <a:srgbClr val="FFCC66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auto">
            <a:xfrm>
              <a:off x="0" y="240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auto">
            <a:xfrm>
              <a:off x="192" y="192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auto">
            <a:xfrm>
              <a:off x="528" y="192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auto">
            <a:xfrm>
              <a:off x="336" y="384"/>
              <a:ext cx="65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auto">
            <a:xfrm>
              <a:off x="336" y="240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auto">
            <a:xfrm>
              <a:off x="432" y="288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auto">
            <a:xfrm>
              <a:off x="212" y="352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auto">
            <a:xfrm>
              <a:off x="624" y="288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auto">
            <a:xfrm>
              <a:off x="480" y="384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auto">
            <a:xfrm>
              <a:off x="432" y="96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auto">
            <a:xfrm>
              <a:off x="311" y="128"/>
              <a:ext cx="65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auto">
            <a:xfrm>
              <a:off x="624" y="144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auto">
            <a:xfrm>
              <a:off x="528" y="48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auto">
            <a:xfrm>
              <a:off x="576" y="432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auto">
            <a:xfrm>
              <a:off x="432" y="480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auto">
            <a:xfrm>
              <a:off x="96" y="432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auto">
            <a:xfrm>
              <a:off x="48" y="336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auto">
            <a:xfrm>
              <a:off x="48" y="144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auto">
            <a:xfrm>
              <a:off x="144" y="48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auto">
            <a:xfrm>
              <a:off x="288" y="0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auto">
            <a:xfrm>
              <a:off x="432" y="0"/>
              <a:ext cx="66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auto">
            <a:xfrm>
              <a:off x="288" y="480"/>
              <a:ext cx="65" cy="64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138"/>
          <p:cNvGrpSpPr/>
          <p:nvPr/>
        </p:nvGrpSpPr>
        <p:grpSpPr bwMode="auto">
          <a:xfrm>
            <a:off x="7380312" y="4221088"/>
            <a:ext cx="1066800" cy="995363"/>
            <a:chOff x="0" y="0"/>
            <a:chExt cx="912" cy="912"/>
          </a:xfrm>
        </p:grpSpPr>
        <p:sp>
          <p:nvSpPr>
            <p:cNvPr id="22667" name="Oval 139"/>
            <p:cNvSpPr>
              <a:spLocks noChangeArrowheads="1"/>
            </p:cNvSpPr>
            <p:nvPr/>
          </p:nvSpPr>
          <p:spPr bwMode="auto">
            <a:xfrm>
              <a:off x="48" y="48"/>
              <a:ext cx="861" cy="851"/>
            </a:xfrm>
            <a:prstGeom prst="ellipse">
              <a:avLst/>
            </a:prstGeom>
            <a:solidFill>
              <a:srgbClr val="FFCC66"/>
            </a:solidFill>
            <a:ln w="9525" cmpd="sng">
              <a:solidFill>
                <a:srgbClr val="FFCC66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auto">
            <a:xfrm>
              <a:off x="246" y="41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auto">
            <a:xfrm>
              <a:off x="369" y="0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auto">
            <a:xfrm>
              <a:off x="533" y="0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auto">
            <a:xfrm>
              <a:off x="656" y="41"/>
              <a:ext cx="61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auto">
            <a:xfrm>
              <a:off x="738" y="122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auto">
            <a:xfrm>
              <a:off x="164" y="122"/>
              <a:ext cx="61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auto">
            <a:xfrm>
              <a:off x="82" y="203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auto">
            <a:xfrm>
              <a:off x="41" y="284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auto">
            <a:xfrm>
              <a:off x="246" y="203"/>
              <a:ext cx="61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auto">
            <a:xfrm>
              <a:off x="410" y="122"/>
              <a:ext cx="61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auto">
            <a:xfrm>
              <a:off x="533" y="122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auto">
            <a:xfrm>
              <a:off x="410" y="243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auto">
            <a:xfrm>
              <a:off x="164" y="284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auto">
            <a:xfrm>
              <a:off x="266" y="334"/>
              <a:ext cx="62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auto">
            <a:xfrm>
              <a:off x="543" y="243"/>
              <a:ext cx="62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auto">
            <a:xfrm>
              <a:off x="666" y="182"/>
              <a:ext cx="62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auto">
            <a:xfrm>
              <a:off x="656" y="284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auto">
            <a:xfrm>
              <a:off x="738" y="365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auto">
            <a:xfrm>
              <a:off x="820" y="203"/>
              <a:ext cx="61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auto">
            <a:xfrm>
              <a:off x="492" y="324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auto">
            <a:xfrm>
              <a:off x="851" y="334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auto">
            <a:xfrm>
              <a:off x="369" y="405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auto">
            <a:xfrm>
              <a:off x="0" y="405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auto">
            <a:xfrm>
              <a:off x="0" y="527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auto">
            <a:xfrm>
              <a:off x="82" y="649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auto">
            <a:xfrm>
              <a:off x="297" y="699"/>
              <a:ext cx="62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auto">
            <a:xfrm>
              <a:off x="492" y="851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auto">
            <a:xfrm>
              <a:off x="164" y="770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auto">
            <a:xfrm>
              <a:off x="287" y="527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auto">
            <a:xfrm>
              <a:off x="246" y="446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auto">
            <a:xfrm>
              <a:off x="369" y="608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auto">
            <a:xfrm>
              <a:off x="410" y="486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auto">
            <a:xfrm>
              <a:off x="123" y="446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auto">
            <a:xfrm>
              <a:off x="533" y="446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auto">
            <a:xfrm>
              <a:off x="512" y="578"/>
              <a:ext cx="62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auto">
            <a:xfrm>
              <a:off x="635" y="395"/>
              <a:ext cx="62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auto">
            <a:xfrm>
              <a:off x="624" y="816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auto">
            <a:xfrm>
              <a:off x="738" y="486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auto">
            <a:xfrm>
              <a:off x="851" y="486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auto">
            <a:xfrm>
              <a:off x="635" y="578"/>
              <a:ext cx="62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auto">
            <a:xfrm>
              <a:off x="656" y="689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auto">
            <a:xfrm>
              <a:off x="205" y="608"/>
              <a:ext cx="61" cy="61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auto">
            <a:xfrm>
              <a:off x="328" y="851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auto">
            <a:xfrm>
              <a:off x="820" y="608"/>
              <a:ext cx="61" cy="61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auto">
            <a:xfrm>
              <a:off x="410" y="730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auto">
            <a:xfrm>
              <a:off x="533" y="730"/>
              <a:ext cx="61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auto">
            <a:xfrm>
              <a:off x="768" y="720"/>
              <a:ext cx="61" cy="60"/>
            </a:xfrm>
            <a:prstGeom prst="ellipse">
              <a:avLst/>
            </a:prstGeom>
            <a:solidFill>
              <a:srgbClr val="00FF00"/>
            </a:solidFill>
            <a:ln w="9525" cmpd="sng">
              <a:solidFill>
                <a:srgbClr val="00FF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auto">
            <a:xfrm>
              <a:off x="287" y="122"/>
              <a:ext cx="61" cy="60"/>
            </a:xfrm>
            <a:prstGeom prst="ellipse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188"/>
          <p:cNvGrpSpPr/>
          <p:nvPr/>
        </p:nvGrpSpPr>
        <p:grpSpPr bwMode="auto">
          <a:xfrm>
            <a:off x="1752600" y="5334000"/>
            <a:ext cx="1219200" cy="1196975"/>
            <a:chOff x="0" y="0"/>
            <a:chExt cx="1920" cy="1886"/>
          </a:xfrm>
        </p:grpSpPr>
        <p:grpSp>
          <p:nvGrpSpPr>
            <p:cNvPr id="13" name="Group 189"/>
            <p:cNvGrpSpPr/>
            <p:nvPr/>
          </p:nvGrpSpPr>
          <p:grpSpPr bwMode="auto">
            <a:xfrm>
              <a:off x="88" y="0"/>
              <a:ext cx="1239" cy="1083"/>
              <a:chOff x="0" y="0"/>
              <a:chExt cx="690" cy="592"/>
            </a:xfrm>
          </p:grpSpPr>
          <p:sp>
            <p:nvSpPr>
              <p:cNvPr id="22718" name="Oval 190"/>
              <p:cNvSpPr>
                <a:spLocks noChangeArrowheads="1"/>
              </p:cNvSpPr>
              <p:nvPr/>
            </p:nvSpPr>
            <p:spPr bwMode="auto">
              <a:xfrm>
                <a:off x="48" y="0"/>
                <a:ext cx="624" cy="576"/>
              </a:xfrm>
              <a:prstGeom prst="ellipse">
                <a:avLst/>
              </a:prstGeom>
              <a:solidFill>
                <a:srgbClr val="FFCC66"/>
              </a:solidFill>
              <a:ln w="9525" cmpd="sng">
                <a:solidFill>
                  <a:srgbClr val="FFCC66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19" name="Oval 191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0" name="Oval 192"/>
              <p:cNvSpPr>
                <a:spLocks noChangeArrowheads="1"/>
              </p:cNvSpPr>
              <p:nvPr/>
            </p:nvSpPr>
            <p:spPr bwMode="auto">
              <a:xfrm>
                <a:off x="192" y="19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1" name="Oval 193"/>
              <p:cNvSpPr>
                <a:spLocks noChangeArrowheads="1"/>
              </p:cNvSpPr>
              <p:nvPr/>
            </p:nvSpPr>
            <p:spPr bwMode="auto">
              <a:xfrm>
                <a:off x="528" y="19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2" name="Oval 194"/>
              <p:cNvSpPr>
                <a:spLocks noChangeArrowheads="1"/>
              </p:cNvSpPr>
              <p:nvPr/>
            </p:nvSpPr>
            <p:spPr bwMode="auto">
              <a:xfrm>
                <a:off x="336" y="384"/>
                <a:ext cx="65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3" name="Oval 195"/>
              <p:cNvSpPr>
                <a:spLocks noChangeArrowheads="1"/>
              </p:cNvSpPr>
              <p:nvPr/>
            </p:nvSpPr>
            <p:spPr bwMode="auto">
              <a:xfrm>
                <a:off x="336" y="24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4" name="Oval 196"/>
              <p:cNvSpPr>
                <a:spLocks noChangeArrowheads="1"/>
              </p:cNvSpPr>
              <p:nvPr/>
            </p:nvSpPr>
            <p:spPr bwMode="auto">
              <a:xfrm>
                <a:off x="288" y="52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5" name="Oval 197"/>
              <p:cNvSpPr>
                <a:spLocks noChangeArrowheads="1"/>
              </p:cNvSpPr>
              <p:nvPr/>
            </p:nvSpPr>
            <p:spPr bwMode="auto">
              <a:xfrm>
                <a:off x="432" y="28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6" name="Oval 198"/>
              <p:cNvSpPr>
                <a:spLocks noChangeArrowheads="1"/>
              </p:cNvSpPr>
              <p:nvPr/>
            </p:nvSpPr>
            <p:spPr bwMode="auto">
              <a:xfrm>
                <a:off x="212" y="35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7" name="Oval 199"/>
              <p:cNvSpPr>
                <a:spLocks noChangeArrowheads="1"/>
              </p:cNvSpPr>
              <p:nvPr/>
            </p:nvSpPr>
            <p:spPr bwMode="auto">
              <a:xfrm>
                <a:off x="624" y="28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8" name="Oval 200"/>
              <p:cNvSpPr>
                <a:spLocks noChangeArrowheads="1"/>
              </p:cNvSpPr>
              <p:nvPr/>
            </p:nvSpPr>
            <p:spPr bwMode="auto">
              <a:xfrm>
                <a:off x="480" y="38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29" name="Oval 201"/>
              <p:cNvSpPr>
                <a:spLocks noChangeArrowheads="1"/>
              </p:cNvSpPr>
              <p:nvPr/>
            </p:nvSpPr>
            <p:spPr bwMode="auto">
              <a:xfrm>
                <a:off x="432" y="96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0" name="Oval 202"/>
              <p:cNvSpPr>
                <a:spLocks noChangeArrowheads="1"/>
              </p:cNvSpPr>
              <p:nvPr/>
            </p:nvSpPr>
            <p:spPr bwMode="auto">
              <a:xfrm>
                <a:off x="311" y="128"/>
                <a:ext cx="65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1" name="Oval 203"/>
              <p:cNvSpPr>
                <a:spLocks noChangeArrowheads="1"/>
              </p:cNvSpPr>
              <p:nvPr/>
            </p:nvSpPr>
            <p:spPr bwMode="auto">
              <a:xfrm>
                <a:off x="624" y="14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2" name="Oval 204"/>
              <p:cNvSpPr>
                <a:spLocks noChangeArrowheads="1"/>
              </p:cNvSpPr>
              <p:nvPr/>
            </p:nvSpPr>
            <p:spPr bwMode="auto">
              <a:xfrm>
                <a:off x="528" y="4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3" name="Oval 205"/>
              <p:cNvSpPr>
                <a:spLocks noChangeArrowheads="1"/>
              </p:cNvSpPr>
              <p:nvPr/>
            </p:nvSpPr>
            <p:spPr bwMode="auto">
              <a:xfrm>
                <a:off x="576" y="432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4" name="Oval 206"/>
              <p:cNvSpPr>
                <a:spLocks noChangeArrowheads="1"/>
              </p:cNvSpPr>
              <p:nvPr/>
            </p:nvSpPr>
            <p:spPr bwMode="auto">
              <a:xfrm>
                <a:off x="432" y="52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5" name="Oval 207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FF3300"/>
              </a:solidFill>
              <a:ln w="9525" cmpd="sng">
                <a:solidFill>
                  <a:srgbClr val="FF33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6" name="Oval 208"/>
              <p:cNvSpPr>
                <a:spLocks noChangeArrowheads="1"/>
              </p:cNvSpPr>
              <p:nvPr/>
            </p:nvSpPr>
            <p:spPr bwMode="auto">
              <a:xfrm>
                <a:off x="144" y="48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7" name="Oval 209"/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8" name="Oval 210"/>
              <p:cNvSpPr>
                <a:spLocks noChangeArrowheads="1"/>
              </p:cNvSpPr>
              <p:nvPr/>
            </p:nvSpPr>
            <p:spPr bwMode="auto">
              <a:xfrm>
                <a:off x="48" y="144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9" name="Oval 211"/>
              <p:cNvSpPr>
                <a:spLocks noChangeArrowheads="1"/>
              </p:cNvSpPr>
              <p:nvPr/>
            </p:nvSpPr>
            <p:spPr bwMode="auto">
              <a:xfrm>
                <a:off x="144" y="48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0" name="Oval 212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41" name="Oval 213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66" cy="64"/>
              </a:xfrm>
              <a:prstGeom prst="ellipse">
                <a:avLst/>
              </a:prstGeom>
              <a:solidFill>
                <a:srgbClr val="00FF00"/>
              </a:solidFill>
              <a:ln w="9525" cmpd="sng">
                <a:solidFill>
                  <a:srgbClr val="00FF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742" name="Text Box 214"/>
            <p:cNvSpPr txBox="1">
              <a:spLocks noChangeArrowheads="1"/>
            </p:cNvSpPr>
            <p:nvPr/>
          </p:nvSpPr>
          <p:spPr bwMode="auto">
            <a:xfrm>
              <a:off x="0" y="1166"/>
              <a:ext cx="1920" cy="72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1" charset="-122"/>
                </a:rPr>
                <a:t>鼠细胞</a:t>
              </a:r>
            </a:p>
          </p:txBody>
        </p:sp>
      </p:grpSp>
      <p:grpSp>
        <p:nvGrpSpPr>
          <p:cNvPr id="14" name="Group 215"/>
          <p:cNvGrpSpPr/>
          <p:nvPr/>
        </p:nvGrpSpPr>
        <p:grpSpPr bwMode="auto">
          <a:xfrm>
            <a:off x="5715000" y="4191000"/>
            <a:ext cx="1593850" cy="1009650"/>
            <a:chOff x="0" y="0"/>
            <a:chExt cx="1004" cy="636"/>
          </a:xfrm>
        </p:grpSpPr>
        <p:grpSp>
          <p:nvGrpSpPr>
            <p:cNvPr id="15" name="Group 216"/>
            <p:cNvGrpSpPr/>
            <p:nvPr/>
          </p:nvGrpSpPr>
          <p:grpSpPr bwMode="auto">
            <a:xfrm>
              <a:off x="0" y="0"/>
              <a:ext cx="1004" cy="336"/>
              <a:chOff x="0" y="0"/>
              <a:chExt cx="1004" cy="336"/>
            </a:xfrm>
          </p:grpSpPr>
          <p:sp>
            <p:nvSpPr>
              <p:cNvPr id="22745" name="Line 217"/>
              <p:cNvSpPr>
                <a:spLocks noChangeShapeType="1"/>
              </p:cNvSpPr>
              <p:nvPr/>
            </p:nvSpPr>
            <p:spPr bwMode="auto">
              <a:xfrm>
                <a:off x="96" y="336"/>
                <a:ext cx="862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6" name="Text Box 21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004" cy="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latin typeface="华文中宋" pitchFamily="2" charset="-122"/>
                    <a:ea typeface="华文中宋" pitchFamily="2" charset="-122"/>
                  </a:rPr>
                  <a:t>40</a:t>
                </a:r>
                <a:r>
                  <a:rPr lang="zh-CN" altLang="en-US" sz="2000" b="1" dirty="0">
                    <a:latin typeface="华文中宋" pitchFamily="2" charset="-122"/>
                    <a:ea typeface="华文中宋" pitchFamily="2" charset="-122"/>
                  </a:rPr>
                  <a:t>分钟后</a:t>
                </a:r>
              </a:p>
            </p:txBody>
          </p:sp>
        </p:grpSp>
        <p:sp>
          <p:nvSpPr>
            <p:cNvPr id="22747" name="Text Box 219"/>
            <p:cNvSpPr txBox="1">
              <a:spLocks noChangeArrowheads="1"/>
            </p:cNvSpPr>
            <p:nvPr/>
          </p:nvSpPr>
          <p:spPr bwMode="auto">
            <a:xfrm>
              <a:off x="96" y="384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latin typeface="华文中宋" pitchFamily="2" charset="-122"/>
                  <a:ea typeface="华文中宋" pitchFamily="2" charset="-122"/>
                </a:rPr>
                <a:t>37</a:t>
              </a:r>
              <a:r>
                <a:rPr lang="en-US" sz="2000" b="1" baseline="30000" dirty="0">
                  <a:latin typeface="华文中宋" pitchFamily="2" charset="-122"/>
                  <a:ea typeface="华文中宋" pitchFamily="2" charset="-122"/>
                </a:rPr>
                <a:t>0</a:t>
              </a:r>
              <a:r>
                <a:rPr lang="en-US" sz="2000" b="1" dirty="0">
                  <a:latin typeface="华文中宋" pitchFamily="2" charset="-122"/>
                  <a:ea typeface="华文中宋" pitchFamily="2" charset="-122"/>
                </a:rPr>
                <a:t>C</a:t>
              </a:r>
            </a:p>
          </p:txBody>
        </p:sp>
      </p:grpSp>
      <p:sp>
        <p:nvSpPr>
          <p:cNvPr id="22748" name="Text Box 220"/>
          <p:cNvSpPr txBox="1">
            <a:spLocks noChangeArrowheads="1"/>
          </p:cNvSpPr>
          <p:nvPr/>
        </p:nvSpPr>
        <p:spPr bwMode="auto">
          <a:xfrm>
            <a:off x="4572000" y="5638800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ea typeface="楷体_GB2312" pitchFamily="1" charset="-122"/>
              </a:rPr>
              <a:t>融合初期</a:t>
            </a:r>
          </a:p>
        </p:txBody>
      </p:sp>
      <p:sp>
        <p:nvSpPr>
          <p:cNvPr id="22749" name="Text Box 221"/>
          <p:cNvSpPr txBox="1">
            <a:spLocks noChangeArrowheads="1"/>
          </p:cNvSpPr>
          <p:nvPr/>
        </p:nvSpPr>
        <p:spPr bwMode="auto">
          <a:xfrm>
            <a:off x="6858000" y="5638800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ea typeface="楷体_GB2312" pitchFamily="1" charset="-122"/>
              </a:rPr>
              <a:t>融合后期</a:t>
            </a:r>
          </a:p>
        </p:txBody>
      </p:sp>
      <p:pic>
        <p:nvPicPr>
          <p:cNvPr id="22750" name="Picture 222" descr="生物膜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3767" r="17500" b="13483"/>
          <a:stretch>
            <a:fillRect/>
          </a:stretch>
        </p:blipFill>
        <p:spPr bwMode="auto">
          <a:xfrm>
            <a:off x="6172200" y="2438400"/>
            <a:ext cx="2362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51" name="Oval 223"/>
          <p:cNvSpPr>
            <a:spLocks noChangeArrowheads="1"/>
          </p:cNvSpPr>
          <p:nvPr/>
        </p:nvSpPr>
        <p:spPr bwMode="auto">
          <a:xfrm>
            <a:off x="6858000" y="2667000"/>
            <a:ext cx="457200" cy="381000"/>
          </a:xfrm>
          <a:prstGeom prst="ellipse">
            <a:avLst/>
          </a:prstGeom>
          <a:noFill/>
          <a:ln w="28575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752" name="Oval 224"/>
          <p:cNvSpPr>
            <a:spLocks noChangeArrowheads="1"/>
          </p:cNvSpPr>
          <p:nvPr/>
        </p:nvSpPr>
        <p:spPr bwMode="auto">
          <a:xfrm>
            <a:off x="7391400" y="2590800"/>
            <a:ext cx="457200" cy="381000"/>
          </a:xfrm>
          <a:prstGeom prst="ellipse">
            <a:avLst/>
          </a:prstGeom>
          <a:noFill/>
          <a:ln w="28575" cmpd="sng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48" grpId="0" autoUpdateAnimBg="0"/>
      <p:bldP spid="22749" grpId="0" autoUpdateAnimBg="0"/>
      <p:bldP spid="22751" grpId="0" animBg="1"/>
      <p:bldP spid="227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92696"/>
            <a:ext cx="8280920" cy="144016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组成细胞膜的磷脂分子和大部分蛋白质分子都是可以运动的，因此</a:t>
            </a:r>
            <a:r>
              <a:rPr lang="zh-CN" altLang="zh-CN" sz="2400" b="1" dirty="0" smtClean="0">
                <a:latin typeface="华文中宋" pitchFamily="2" charset="-122"/>
                <a:ea typeface="华文中宋" pitchFamily="2" charset="-122"/>
              </a:rPr>
              <a:t>细胞膜的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结构</a:t>
            </a:r>
            <a:r>
              <a:rPr lang="zh-CN" altLang="zh-CN" sz="2400" b="1" dirty="0" smtClean="0">
                <a:latin typeface="华文中宋" pitchFamily="2" charset="-122"/>
                <a:ea typeface="华文中宋" pitchFamily="2" charset="-122"/>
              </a:rPr>
              <a:t>特点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是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具有一定的</a:t>
            </a:r>
            <a:r>
              <a:rPr lang="zh-CN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流动性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。</a:t>
            </a:r>
            <a:r>
              <a:rPr lang="en-US" altLang="zh-CN" sz="2400" b="1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400" b="1" dirty="0" smtClean="0">
                <a:latin typeface="华文中宋" pitchFamily="2" charset="-122"/>
                <a:ea typeface="华文中宋" pitchFamily="2" charset="-122"/>
              </a:rPr>
            </a:b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如变形虫摄食、吞噬细胞吞噬病菌、胰岛</a:t>
            </a:r>
            <a:r>
              <a:rPr lang="en-US" altLang="zh-CN" sz="2400" b="1" dirty="0" smtClean="0">
                <a:latin typeface="华文中宋" pitchFamily="2" charset="-122"/>
                <a:ea typeface="华文中宋" pitchFamily="2" charset="-122"/>
              </a:rPr>
              <a:t>B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细胞分泌胰岛素。</a:t>
            </a:r>
            <a:endParaRPr lang="zh-CN" sz="2400" b="1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  <p:controls>
      <p:control spid="27649" name="ShockwaveFlash1" r:id="rId2" imgW="7594494" imgH="4098491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417671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Garamond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zh-CN" altLang="en-US" sz="2400" b="1" u="sng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磷脂双分子层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构成膜的基本骨架。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、蛋白质分子有的</a:t>
            </a:r>
            <a:r>
              <a:rPr lang="zh-CN" altLang="en-US" sz="2400" b="1" u="sng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镶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在磷脂双分子层表面，有的部分或全部</a:t>
            </a:r>
          </a:p>
          <a:p>
            <a:pPr>
              <a:spcBef>
                <a:spcPct val="50000"/>
              </a:spcBef>
            </a:pPr>
            <a:r>
              <a:rPr lang="zh-CN" altLang="en-US" sz="2400" b="1" u="sng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嵌入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磷脂双分子层中，有的</a:t>
            </a:r>
            <a:r>
              <a:rPr lang="zh-CN" altLang="en-US" sz="2400" b="1" u="sng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贯穿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整个磷脂双分子层。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、磷脂分子和大多数蛋白质分子是可以</a:t>
            </a:r>
            <a:r>
              <a:rPr lang="zh-CN" altLang="en-US" sz="2400" b="1" u="sng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运动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的</a:t>
            </a:r>
            <a:r>
              <a:rPr lang="zh-CN" altLang="en-US" sz="2400" b="1" dirty="0" smtClean="0">
                <a:latin typeface="楷体_GB2312" pitchFamily="1" charset="-122"/>
                <a:ea typeface="楷体_GB2312" pitchFamily="1" charset="-122"/>
              </a:rPr>
              <a:t>，因此我们说膜具有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一定的流动性</a:t>
            </a:r>
            <a:r>
              <a:rPr lang="zh-CN" altLang="en-US" sz="2400" b="1" dirty="0" smtClean="0"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3556" name="Picture 4" descr="细胞膜（图片）"/>
          <p:cNvPicPr>
            <a:picLocks noChangeAspect="1" noChangeArrowheads="1"/>
          </p:cNvPicPr>
          <p:nvPr/>
        </p:nvPicPr>
        <p:blipFill>
          <a:blip r:embed="rId2" cstate="print"/>
          <a:srcRect l="8995" t="26685" r="10008" b="15945"/>
          <a:stretch>
            <a:fillRect/>
          </a:stretch>
        </p:blipFill>
        <p:spPr bwMode="auto">
          <a:xfrm>
            <a:off x="1295400" y="4343400"/>
            <a:ext cx="6705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Rot="1" noChangeArrowheads="1"/>
          </p:cNvSpPr>
          <p:nvPr/>
        </p:nvSpPr>
        <p:spPr bwMode="auto">
          <a:xfrm>
            <a:off x="5334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3400" b="1" dirty="0" smtClean="0">
                <a:latin typeface="华文中宋" pitchFamily="2" charset="-122"/>
                <a:ea typeface="华文中宋" pitchFamily="2" charset="-122"/>
              </a:rPr>
              <a:t>1972</a:t>
            </a:r>
            <a:r>
              <a:rPr lang="zh-CN" altLang="en-US" sz="3400" b="1" dirty="0" smtClean="0">
                <a:latin typeface="华文中宋" pitchFamily="2" charset="-122"/>
                <a:ea typeface="华文中宋" pitchFamily="2" charset="-122"/>
              </a:rPr>
              <a:t>年，提出膜的“</a:t>
            </a:r>
            <a:r>
              <a:rPr lang="zh-CN" altLang="zh-CN" sz="3400" b="1" dirty="0" smtClean="0">
                <a:latin typeface="华文中宋" pitchFamily="2" charset="-122"/>
                <a:ea typeface="华文中宋" pitchFamily="2" charset="-122"/>
              </a:rPr>
              <a:t>流动镶嵌模型</a:t>
            </a:r>
            <a:r>
              <a:rPr lang="zh-CN" altLang="en-US" sz="3400" b="1" dirty="0" smtClean="0">
                <a:latin typeface="华文中宋" pitchFamily="2" charset="-122"/>
                <a:ea typeface="华文中宋" pitchFamily="2" charset="-122"/>
              </a:rPr>
              <a:t>”</a:t>
            </a:r>
            <a:endParaRPr lang="zh-CN" sz="3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38200" y="1295400"/>
            <a:ext cx="186159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u="sng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796136" y="2996952"/>
            <a:ext cx="609600" cy="427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u="sng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971600" y="3429000"/>
            <a:ext cx="1872208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u="sng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971800" y="1828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u="sng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81000" y="2438400"/>
            <a:ext cx="609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u="sng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38600" y="24384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ldLvl="0" animBg="1" autoUpdateAnimBg="0"/>
      <p:bldP spid="24583" grpId="0" bldLvl="0" animBg="1" autoUpdateAnimBg="0"/>
      <p:bldP spid="24584" grpId="0" bldLvl="0" animBg="1" autoUpdateAnimBg="0"/>
      <p:bldP spid="24585" grpId="0" bldLvl="0" animBg="1" autoUpdateAnimBg="0"/>
      <p:bldP spid="24586" grpId="0" bldLvl="0" animBg="1" autoUpdateAnimBg="0"/>
      <p:bldP spid="24587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>
            <a:normAutofit/>
          </a:bodyPr>
          <a:lstStyle/>
          <a:p>
            <a:pPr eaLnBrk="1" hangingPunct="1"/>
            <a:r>
              <a:rPr lang="zh-CN" sz="40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细胞膜结构的探索历程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1219200"/>
          <a:ext cx="7922839" cy="5288138"/>
        </p:xfrm>
        <a:graphic>
          <a:graphicData uri="http://schemas.openxmlformats.org/drawingml/2006/table">
            <a:tbl>
              <a:tblPr/>
              <a:tblGrid>
                <a:gridCol w="905467"/>
                <a:gridCol w="4497093"/>
                <a:gridCol w="2520279"/>
              </a:tblGrid>
              <a:tr h="481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科学实验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结论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1895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测验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500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多种物质后发现脂质更易通过细胞膜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膜由脂质组成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1925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细胞膜中提取的脂质铺成的单层分子面积是膜面积的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2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倍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膜中的脂质有两层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1959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在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电镜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下看到细胞膜的暗亮暗三层结构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楷体_GB2312" pitchFamily="1" charset="-122"/>
                        </a:rPr>
                        <a:t>“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蛋白质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-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脂质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-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蛋白质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楷体_GB2312" pitchFamily="1" charset="-122"/>
                        </a:rPr>
                        <a:t>”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 结构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60</a:t>
                      </a: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年代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冰冻蚀刻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观察到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蛋白质在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磷脂分子中的排布状况</a:t>
                      </a:r>
                      <a:endParaRPr kumimoji="0" 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蛋白质可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镶嵌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、可贯穿，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分布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不均匀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1970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楷体_GB2312" pitchFamily="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荧光标记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人和小鼠的膜蛋白，并进行细胞融合试验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组成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膜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的分子</a:t>
                      </a:r>
                      <a:r>
                        <a:rPr kumimoji="0" 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具有流动性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1972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年，桑格和尼克森提出“流动镶嵌模型”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35430" y="3382645"/>
            <a:ext cx="5320665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不断发现，不断质疑，不断完善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课后作业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查找资料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，了解 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流动镶嵌模型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之后，科学家对细胞膜结构模型的做出的改进和完善。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了解诺贝尔奖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中与生物膜结构功能相关的研究。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华文中宋" pitchFamily="2" charset="-122"/>
                <a:ea typeface="华文中宋" pitchFamily="2" charset="-122"/>
              </a:rPr>
              <a:t>小结</a:t>
            </a:r>
            <a:endParaRPr lang="zh-CN" altLang="en-US" sz="36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7008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膜物质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7008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膜结构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7008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膜功能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4208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脂质（磷脂）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21297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蛋白质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7971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糖类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24208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构成膜骨架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2129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镶嵌、贯穿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3528" y="2276872"/>
            <a:ext cx="792088" cy="1569660"/>
            <a:chOff x="323528" y="2276872"/>
            <a:chExt cx="792088" cy="1569660"/>
          </a:xfrm>
        </p:grpSpPr>
        <p:sp>
          <p:nvSpPr>
            <p:cNvPr id="15" name="左大括号 14"/>
            <p:cNvSpPr/>
            <p:nvPr/>
          </p:nvSpPr>
          <p:spPr>
            <a:xfrm>
              <a:off x="899592" y="2564904"/>
              <a:ext cx="216024" cy="10081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528" y="2276872"/>
              <a:ext cx="648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华文中宋" pitchFamily="2" charset="-122"/>
                  <a:ea typeface="华文中宋" pitchFamily="2" charset="-122"/>
                </a:rPr>
                <a:t>主要成分</a:t>
              </a:r>
              <a:endParaRPr lang="zh-CN" altLang="en-US" sz="2400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63888" y="40770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分布在膜外侧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195736" y="3501008"/>
            <a:ext cx="1296144" cy="1512168"/>
            <a:chOff x="2195736" y="3501008"/>
            <a:chExt cx="1296144" cy="1512168"/>
          </a:xfrm>
        </p:grpSpPr>
        <p:sp>
          <p:nvSpPr>
            <p:cNvPr id="19" name="右大括号 18"/>
            <p:cNvSpPr/>
            <p:nvPr/>
          </p:nvSpPr>
          <p:spPr>
            <a:xfrm>
              <a:off x="2195736" y="3501008"/>
              <a:ext cx="144016" cy="151216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9752" y="4077072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华文中宋" pitchFamily="2" charset="-122"/>
                  <a:ea typeface="华文中宋" pitchFamily="2" charset="-122"/>
                </a:rPr>
                <a:t>糖蛋白</a:t>
              </a:r>
              <a:endParaRPr lang="zh-CN" altLang="en-US" sz="2400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28184" y="24208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细胞的边界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314096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控制物质进出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8184" y="393305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细胞识别和信息交流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67744" y="1412776"/>
            <a:ext cx="1512168" cy="518865"/>
            <a:chOff x="2267744" y="1412776"/>
            <a:chExt cx="1512168" cy="518865"/>
          </a:xfrm>
        </p:grpSpPr>
        <p:cxnSp>
          <p:nvCxnSpPr>
            <p:cNvPr id="8" name="直接箭头连接符 7"/>
            <p:cNvCxnSpPr>
              <a:stCxn id="4" idx="3"/>
              <a:endCxn id="5" idx="1"/>
            </p:cNvCxnSpPr>
            <p:nvPr/>
          </p:nvCxnSpPr>
          <p:spPr>
            <a:xfrm>
              <a:off x="2267744" y="1931641"/>
              <a:ext cx="15121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67744" y="141277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华文中宋" pitchFamily="2" charset="-122"/>
                  <a:ea typeface="华文中宋" pitchFamily="2" charset="-122"/>
                </a:rPr>
                <a:t>组成</a:t>
              </a:r>
              <a:endParaRPr lang="zh-CN" altLang="en-US" sz="2400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32040" y="1412776"/>
            <a:ext cx="1512168" cy="504056"/>
            <a:chOff x="4932040" y="1412776"/>
            <a:chExt cx="1512168" cy="504056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4932040" y="1916832"/>
              <a:ext cx="15121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32040" y="141277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华文中宋" pitchFamily="2" charset="-122"/>
                  <a:ea typeface="华文中宋" pitchFamily="2" charset="-122"/>
                </a:rPr>
                <a:t>决定</a:t>
              </a:r>
              <a:endParaRPr lang="zh-CN" altLang="en-US" sz="2400" dirty="0">
                <a:latin typeface="华文中宋" pitchFamily="2" charset="-122"/>
                <a:ea typeface="华文中宋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8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39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材料一：组成细胞膜的物质成分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研究发现，细胞膜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主要由脂质（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50%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和蛋白质（</a:t>
            </a:r>
            <a:r>
              <a:rPr lang="en-US" altLang="zh-CN" sz="2800" dirty="0">
                <a:latin typeface="华文中宋" pitchFamily="2" charset="-122"/>
                <a:ea typeface="华文中宋" pitchFamily="2" charset="-122"/>
              </a:rPr>
              <a:t>40%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组成，此外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还含有少量糖类。在组成细胞的脂质中，</a:t>
            </a:r>
            <a:r>
              <a:rPr lang="zh-CN" altLang="en-US" sz="28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磷脂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最丰富。</a:t>
            </a: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不同膜的脂质种类和含量相近；</a:t>
            </a: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不同膜的蛋白质种类和数量差异很大，这与细胞膜的功能密切相关。如膜上</a:t>
            </a:r>
            <a:r>
              <a:rPr lang="zh-CN" altLang="en-US" sz="28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蛋白质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多为载体蛋白，可以特异性地</a:t>
            </a:r>
            <a:r>
              <a:rPr lang="zh-CN" altLang="en-US" sz="28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转运物质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糖类多以</a:t>
            </a:r>
            <a:r>
              <a:rPr lang="zh-CN" altLang="en-US" sz="28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糖蛋白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的形式存在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，主要与</a:t>
            </a:r>
            <a:r>
              <a:rPr lang="zh-CN" altLang="en-US" sz="28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细胞识别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和细胞间信息交流相关。 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36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资料二：脂质分子面积与膜面积关系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65275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华文中宋" pitchFamily="2" charset="-122"/>
                <a:ea typeface="华文中宋" pitchFamily="2" charset="-122"/>
              </a:rPr>
              <a:t>1925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年荷兰科学家</a:t>
            </a:r>
            <a:r>
              <a:rPr lang="en-US" sz="2800" dirty="0" err="1">
                <a:latin typeface="华文中宋" pitchFamily="2" charset="-122"/>
                <a:ea typeface="华文中宋" pitchFamily="2" charset="-122"/>
              </a:rPr>
              <a:t>Gorter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和</a:t>
            </a:r>
            <a:r>
              <a:rPr lang="en-US" sz="2800" dirty="0" err="1">
                <a:latin typeface="华文中宋" pitchFamily="2" charset="-122"/>
                <a:ea typeface="华文中宋" pitchFamily="2" charset="-122"/>
              </a:rPr>
              <a:t>Grendel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用丙酮从人的红细胞细胞膜中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提取到磷脂分子，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在空气</a:t>
            </a:r>
            <a:r>
              <a:rPr lang="en-US" sz="2800" dirty="0"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水界面上铺成单层分子，测得单分子层的面积恰为红细胞表面积的</a:t>
            </a:r>
            <a:r>
              <a:rPr lang="en-US" sz="2800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倍。 </a:t>
            </a:r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56992"/>
            <a:ext cx="4923626" cy="202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探索细胞膜的结构</a:t>
            </a:r>
          </a:p>
        </p:txBody>
      </p:sp>
      <p:pic>
        <p:nvPicPr>
          <p:cNvPr id="3" name="图片 2" descr="X_%CKUG@V1ORFPCQ3%HD)P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 l="5935" t="6563"/>
          <a:stretch>
            <a:fillRect/>
          </a:stretch>
        </p:blipFill>
        <p:spPr>
          <a:xfrm>
            <a:off x="1259632" y="1340768"/>
            <a:ext cx="6285230" cy="536130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627784" y="2492896"/>
            <a:ext cx="3096344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867400" y="2018928"/>
            <a:ext cx="2971800" cy="704850"/>
            <a:chOff x="0" y="0"/>
            <a:chExt cx="1872" cy="444"/>
          </a:xfrm>
        </p:grpSpPr>
        <p:sp>
          <p:nvSpPr>
            <p:cNvPr id="31747" name="Line 3"/>
            <p:cNvSpPr>
              <a:spLocks noChangeShapeType="1"/>
            </p:cNvSpPr>
            <p:nvPr/>
          </p:nvSpPr>
          <p:spPr bwMode="auto">
            <a:xfrm>
              <a:off x="144" y="240"/>
              <a:ext cx="672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840" y="117"/>
              <a:ext cx="1032" cy="327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华文新魏" pitchFamily="2" charset="-122"/>
                </a:rPr>
                <a:t>亲水头部</a:t>
              </a:r>
            </a:p>
          </p:txBody>
        </p:sp>
        <p:sp>
          <p:nvSpPr>
            <p:cNvPr id="31749" name="AutoShape 5"/>
            <p:cNvSpPr/>
            <p:nvPr/>
          </p:nvSpPr>
          <p:spPr bwMode="auto">
            <a:xfrm>
              <a:off x="0" y="0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5867400" y="2780928"/>
            <a:ext cx="3044825" cy="1524000"/>
            <a:chOff x="0" y="0"/>
            <a:chExt cx="1918" cy="960"/>
          </a:xfrm>
        </p:grpSpPr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862" y="272"/>
              <a:ext cx="1056" cy="333"/>
            </a:xfrm>
            <a:prstGeom prst="rect">
              <a:avLst/>
            </a:prstGeom>
            <a:solidFill>
              <a:srgbClr val="CC99FF"/>
            </a:solidFill>
            <a:ln w="9525" cmpd="sng">
              <a:solidFill>
                <a:srgbClr val="CC99FF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华文新魏" pitchFamily="2" charset="-122"/>
                </a:rPr>
                <a:t>疏水尾部</a:t>
              </a:r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flipV="1">
              <a:off x="137" y="480"/>
              <a:ext cx="68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3" name="AutoShape 9"/>
            <p:cNvSpPr/>
            <p:nvPr/>
          </p:nvSpPr>
          <p:spPr bwMode="auto">
            <a:xfrm>
              <a:off x="0" y="0"/>
              <a:ext cx="96" cy="96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51520" y="5373216"/>
            <a:ext cx="868680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磷脂的磷酸基团“头”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部是亲水的，脂肪酸“尾”部是疏水的。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CN" sz="32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资料：</a:t>
            </a:r>
            <a:r>
              <a:rPr lang="zh-CN" sz="32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磷脂分子的结构特点</a:t>
            </a:r>
          </a:p>
        </p:txBody>
      </p:sp>
      <p:sp>
        <p:nvSpPr>
          <p:cNvPr id="31757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b="3603"/>
          <a:stretch>
            <a:fillRect/>
          </a:stretch>
        </p:blipFill>
        <p:spPr bwMode="auto">
          <a:xfrm>
            <a:off x="1691680" y="1052736"/>
            <a:ext cx="4113876" cy="381642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3900" b="1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rPr>
              <a:t>材料四：细胞膜的电镜照片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华文中宋" pitchFamily="2" charset="-122"/>
                <a:ea typeface="华文中宋" pitchFamily="2" charset="-122"/>
              </a:rPr>
              <a:t>1959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年罗伯特森在电镜下看到了细胞膜清晰的“暗</a:t>
            </a:r>
            <a:r>
              <a:rPr lang="en-US" sz="2400" dirty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亮</a:t>
            </a:r>
            <a:r>
              <a:rPr lang="en-US" sz="2400" dirty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暗”结构，由于脂质折光率高，比较亮，而蛋白质折光率低，比较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暗。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所以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，他提出生物膜都是由</a:t>
            </a:r>
            <a:r>
              <a:rPr lang="zh-CN" altLang="en-US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蛋白质</a:t>
            </a:r>
            <a:r>
              <a:rPr lang="en-US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脂质</a:t>
            </a:r>
            <a:r>
              <a:rPr lang="en-US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蛋白质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三层结构构成的，电镜下看到的中间的两层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是脂质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分子，两边的暗层是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蛋白质分子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。</a:t>
            </a:r>
          </a:p>
        </p:txBody>
      </p:sp>
      <p:pic>
        <p:nvPicPr>
          <p:cNvPr id="32772" name="Picture 7" descr="细胞膜结构的电镜照片"/>
          <p:cNvPicPr>
            <a:picLocks noChangeAspect="1" noChangeArrowheads="1"/>
          </p:cNvPicPr>
          <p:nvPr/>
        </p:nvPicPr>
        <p:blipFill>
          <a:blip r:embed="rId2" cstate="print"/>
          <a:srcRect l="5206" t="4430" r="3326" b="4253"/>
          <a:stretch>
            <a:fillRect/>
          </a:stretch>
        </p:blipFill>
        <p:spPr bwMode="auto">
          <a:xfrm>
            <a:off x="5508104" y="1628800"/>
            <a:ext cx="34244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Q1</a:t>
            </a:r>
            <a:r>
              <a:rPr lang="zh-CN" sz="36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sz="36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组成细胞膜的物质有哪些？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84784"/>
            <a:ext cx="8382000" cy="4530725"/>
          </a:xfrm>
        </p:spPr>
        <p:txBody>
          <a:bodyPr>
            <a:noAutofit/>
          </a:bodyPr>
          <a:lstStyle/>
          <a:p>
            <a:r>
              <a:rPr lang="zh-CN" altLang="en-US" sz="2500" dirty="0">
                <a:latin typeface="华文中宋" pitchFamily="2" charset="-122"/>
                <a:ea typeface="华文中宋" pitchFamily="2" charset="-122"/>
              </a:rPr>
              <a:t>材料</a:t>
            </a:r>
            <a:r>
              <a:rPr lang="en-US" sz="25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500" dirty="0">
                <a:latin typeface="华文中宋" pitchFamily="2" charset="-122"/>
                <a:ea typeface="华文中宋" pitchFamily="2" charset="-122"/>
              </a:rPr>
              <a:t>：</a:t>
            </a:r>
          </a:p>
          <a:p>
            <a:r>
              <a:rPr lang="en-US" altLang="zh-CN" sz="2500" dirty="0" smtClean="0">
                <a:latin typeface="华文中宋" pitchFamily="2" charset="-122"/>
                <a:ea typeface="华文中宋" pitchFamily="2" charset="-122"/>
              </a:rPr>
              <a:t>19</a:t>
            </a:r>
            <a:r>
              <a:rPr lang="zh-CN" altLang="en-US" sz="2500" dirty="0" smtClean="0">
                <a:latin typeface="华文中宋" pitchFamily="2" charset="-122"/>
                <a:ea typeface="华文中宋" pitchFamily="2" charset="-122"/>
              </a:rPr>
              <a:t>世纪末，</a:t>
            </a:r>
            <a:r>
              <a:rPr lang="en-US" altLang="zh-CN" sz="2500" dirty="0" smtClean="0">
                <a:latin typeface="华文中宋" pitchFamily="2" charset="-122"/>
                <a:ea typeface="华文中宋" pitchFamily="2" charset="-122"/>
              </a:rPr>
              <a:t>Overton</a:t>
            </a:r>
            <a:r>
              <a:rPr lang="zh-CN" altLang="en-US" sz="2500" dirty="0" smtClean="0">
                <a:latin typeface="华文中宋" pitchFamily="2" charset="-122"/>
                <a:ea typeface="华文中宋" pitchFamily="2" charset="-122"/>
              </a:rPr>
              <a:t>在研究细胞对不同物质的透性时，发现脂溶性物质容易透过细胞膜，不溶于脂质的物质透过细胞膜十分困难。 </a:t>
            </a:r>
            <a:endParaRPr lang="en-US" altLang="zh-CN" sz="25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5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提出假说：</a:t>
            </a:r>
            <a:endParaRPr lang="en-US" altLang="zh-CN" sz="25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500" dirty="0" smtClean="0"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en-US" altLang="zh-CN" sz="2500" dirty="0" err="1" smtClean="0">
                <a:latin typeface="华文中宋" pitchFamily="2" charset="-122"/>
                <a:ea typeface="华文中宋" pitchFamily="2" charset="-122"/>
              </a:rPr>
              <a:t>细胞膜</a:t>
            </a:r>
            <a:r>
              <a:rPr lang="zh-CN" altLang="en-US" sz="2500" dirty="0" smtClean="0">
                <a:latin typeface="华文中宋" pitchFamily="2" charset="-122"/>
                <a:ea typeface="华文中宋" pitchFamily="2" charset="-122"/>
              </a:rPr>
              <a:t>是由</a:t>
            </a:r>
            <a:r>
              <a:rPr lang="zh-CN" altLang="en-US" sz="2500" u="sng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脂质</a:t>
            </a:r>
            <a:r>
              <a:rPr lang="zh-CN" altLang="en-US" sz="2500" dirty="0" smtClean="0">
                <a:latin typeface="华文中宋" pitchFamily="2" charset="-122"/>
                <a:ea typeface="华文中宋" pitchFamily="2" charset="-122"/>
              </a:rPr>
              <a:t>组成。</a:t>
            </a:r>
            <a:endParaRPr lang="en-US" altLang="zh-CN" sz="25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50000"/>
              </a:spcBef>
              <a:buNone/>
            </a:pPr>
            <a:endParaRPr lang="en-US" altLang="zh-CN" sz="25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ea typeface="楷体_GB2312" pitchFamily="1" charset="-122"/>
              </a:rPr>
              <a:t>需要通过对膜成分进行提取和鉴定</a:t>
            </a:r>
            <a:endParaRPr lang="zh-CN" altLang="en-US" sz="25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5119" y="2822705"/>
            <a:ext cx="3704762" cy="2085714"/>
          </a:xfrm>
          <a:noFill/>
        </p:spPr>
      </p:pic>
      <p:sp>
        <p:nvSpPr>
          <p:cNvPr id="5" name="矩形 4"/>
          <p:cNvSpPr/>
          <p:nvPr/>
        </p:nvSpPr>
        <p:spPr>
          <a:xfrm>
            <a:off x="2483768" y="3933056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algn="l"/>
            <a:r>
              <a:rPr lang="zh-CN" sz="36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思考：如何获得细胞膜？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1099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 l="18013" t="46370" r="56413" b="22093"/>
          <a:stretch>
            <a:fillRect/>
          </a:stretch>
        </p:blipFill>
        <p:spPr bwMode="auto">
          <a:xfrm>
            <a:off x="971600" y="2276872"/>
            <a:ext cx="1811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0D3"/>
              </a:clrFrom>
              <a:clrTo>
                <a:srgbClr val="EFF0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3344" y="3348608"/>
            <a:ext cx="896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4344" y="3424808"/>
            <a:ext cx="1133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0744" y="3424808"/>
            <a:ext cx="11255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343944" y="3958208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12700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629944" y="3882008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12700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67744" y="3501008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楷体_GB2312" pitchFamily="1" charset="-122"/>
              </a:rPr>
              <a:t>吸水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553744" y="3501008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楷体_GB2312" pitchFamily="1" charset="-122"/>
              </a:rPr>
              <a:t>涨破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508518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哺乳动物成熟的红细胞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83264 -0.277778 " pathEditMode="relative" rAng="0" ptsTypes="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 bldLvl="0" autoUpdateAnimBg="0"/>
      <p:bldP spid="13324" grpId="0" bldLvl="0" autoUpdateAnimBg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材料</a:t>
            </a:r>
            <a:r>
              <a:rPr lang="en-US" sz="2800" dirty="0">
                <a:latin typeface="华文中宋" pitchFamily="2" charset="-122"/>
                <a:ea typeface="华文中宋" pitchFamily="2" charset="-122"/>
              </a:rPr>
              <a:t>2: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华文中宋" pitchFamily="2" charset="-122"/>
                <a:ea typeface="华文中宋" pitchFamily="2" charset="-122"/>
              </a:rPr>
              <a:t>    20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世纪初，科学家将细胞膜从哺乳动物的红细胞中分离出来，发现细胞膜不但会被溶解脂质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的溶剂溶解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，也会被蛋白酶分解。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注：蛋白酶</a:t>
            </a:r>
            <a:r>
              <a:rPr lang="zh-CN" altLang="en-US" sz="28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只能分解蛋白质</a:t>
            </a:r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）</a:t>
            </a:r>
          </a:p>
          <a:p>
            <a:pPr>
              <a:lnSpc>
                <a:spcPct val="120000"/>
              </a:lnSpc>
            </a:pP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推测：组成细胞膜</a:t>
            </a:r>
            <a:r>
              <a:rPr lang="zh-CN" altLang="en-US" sz="28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的物质还</a:t>
            </a:r>
            <a:r>
              <a:rPr lang="zh-CN" altLang="en-US" sz="280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包括？</a:t>
            </a:r>
          </a:p>
          <a:p>
            <a:pPr>
              <a:lnSpc>
                <a:spcPct val="120000"/>
              </a:lnSpc>
            </a:pP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  <a:p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540750" cy="782637"/>
          </a:xfrm>
        </p:spPr>
        <p:txBody>
          <a:bodyPr/>
          <a:lstStyle/>
          <a:p>
            <a:r>
              <a:rPr lang="zh-CN" sz="2800" b="1" dirty="0">
                <a:latin typeface="华文中宋" pitchFamily="2" charset="-122"/>
                <a:ea typeface="华文中宋" pitchFamily="2" charset="-122"/>
              </a:rPr>
              <a:t>组成细胞膜的物质成分</a:t>
            </a:r>
          </a:p>
        </p:txBody>
      </p:sp>
      <p:graphicFrame>
        <p:nvGraphicFramePr>
          <p:cNvPr id="15363" name="Object 3">
            <a:hlinkClick r:id="rId3" action="ppaction://hlinksldjump"/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323528" y="980728"/>
          <a:ext cx="4317081" cy="2880320"/>
        </p:xfrm>
        <a:graphic>
          <a:graphicData uri="http://schemas.openxmlformats.org/presentationml/2006/ole">
            <p:oleObj spid="_x0000_s1025" r:id="rId4" imgW="6095926" imgH="4067249" progId="MSGraph.Chart.8">
              <p:embed/>
            </p:oleObj>
          </a:graphicData>
        </a:graphic>
      </p:graphicFrame>
      <p:sp>
        <p:nvSpPr>
          <p:cNvPr id="15365" name="AutoShape 5"/>
          <p:cNvSpPr/>
          <p:nvPr/>
        </p:nvSpPr>
        <p:spPr bwMode="auto">
          <a:xfrm flipH="1">
            <a:off x="7308304" y="1052736"/>
            <a:ext cx="121568" cy="1288480"/>
          </a:xfrm>
          <a:prstGeom prst="leftBrace">
            <a:avLst>
              <a:gd name="adj1" fmla="val 148785"/>
              <a:gd name="adj2" fmla="val 50000"/>
            </a:avLst>
          </a:prstGeom>
          <a:noFill/>
          <a:ln w="254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788024" y="2060848"/>
            <a:ext cx="37433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蛋白质40</a:t>
            </a:r>
            <a:r>
              <a:rPr lang="en-US" sz="2800" b="1" dirty="0">
                <a:latin typeface="华文中宋" pitchFamily="2" charset="-122"/>
                <a:ea typeface="华文中宋" pitchFamily="2" charset="-122"/>
              </a:rPr>
              <a:t>%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16016" y="980728"/>
            <a:ext cx="504031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脂质50</a:t>
            </a:r>
            <a:r>
              <a:rPr lang="en-US" sz="2800" b="1" dirty="0" smtClean="0">
                <a:latin typeface="华文中宋" pitchFamily="2" charset="-122"/>
                <a:ea typeface="华文中宋" pitchFamily="2" charset="-122"/>
              </a:rPr>
              <a:t>%</a:t>
            </a:r>
          </a:p>
          <a:p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主要是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  <a:hlinkClick r:id="rId3" action="ppaction://hlinksldjump"/>
              </a:rPr>
              <a:t>磷脂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）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016" y="2780928"/>
            <a:ext cx="40322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文中宋" pitchFamily="2" charset="-122"/>
                <a:ea typeface="华文中宋" pitchFamily="2" charset="-122"/>
              </a:rPr>
              <a:t>少量的糖类2-10</a:t>
            </a:r>
            <a:r>
              <a:rPr lang="en-US" sz="2800" b="1" dirty="0">
                <a:latin typeface="华文中宋" pitchFamily="2" charset="-122"/>
                <a:ea typeface="华文中宋" pitchFamily="2" charset="-122"/>
              </a:rPr>
              <a:t>%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467600" y="1484784"/>
            <a:ext cx="1676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主要成分</a:t>
            </a:r>
            <a:endParaRPr lang="zh-CN" altLang="en-US" sz="28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5536" y="4005064"/>
            <a:ext cx="8116887" cy="19380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不同膜的脂质种类和含量相似；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不同膜蛋白的种类和数量差异很大，这与膜的功能密切相关。比如膜上的载体蛋白可以特异性地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运输物质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；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膜上的糖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主要以</a:t>
            </a:r>
            <a:r>
              <a:rPr lang="zh-CN" altLang="en-US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糖蛋白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的形式存在，在</a:t>
            </a:r>
            <a:r>
              <a:rPr lang="zh-CN" altLang="en-US" sz="24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细胞识别和信息交流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方面起着重要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作用；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bldLvl="0" autoUpdateAnimBg="0"/>
      <p:bldP spid="15367" grpId="0" bldLvl="0" autoUpdateAnimBg="0"/>
      <p:bldP spid="15368" grpId="0" bldLvl="0" autoUpdateAnimBg="0"/>
      <p:bldP spid="15370" grpId="0"/>
      <p:bldP spid="15372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36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探究</a:t>
            </a:r>
            <a:r>
              <a:rPr lang="zh-CN" altLang="en-US" sz="36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活动</a:t>
            </a:r>
            <a:r>
              <a:rPr lang="zh-CN" sz="36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sz="36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构建</a:t>
            </a:r>
            <a:r>
              <a:rPr lang="zh-CN" sz="36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细胞膜</a:t>
            </a:r>
            <a:r>
              <a:rPr lang="zh-CN" altLang="en-US" sz="36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的</a:t>
            </a:r>
            <a:r>
              <a:rPr lang="zh-CN" sz="36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结构</a:t>
            </a:r>
            <a:endParaRPr lang="zh-CN" sz="360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>
                <a:latin typeface="华文中宋" pitchFamily="2" charset="-122"/>
                <a:ea typeface="华文中宋" pitchFamily="2" charset="-122"/>
                <a:hlinkClick r:id="rId2" action="ppaction://hlinksldjump"/>
              </a:rPr>
              <a:t>材料一：组成细胞膜的物质成分</a:t>
            </a:r>
            <a:endParaRPr lang="zh-CN" sz="2800" b="1" dirty="0">
              <a:latin typeface="华文中宋" pitchFamily="2" charset="-122"/>
              <a:ea typeface="华文中宋" pitchFamily="2" charset="-122"/>
              <a:hlinkClick r:id="rId3" action="ppaction://hlinksldjump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latin typeface="华文中宋" pitchFamily="2" charset="-122"/>
                <a:ea typeface="华文中宋" pitchFamily="2" charset="-122"/>
                <a:hlinkClick r:id="rId4" action="ppaction://hlinksldjump"/>
              </a:rPr>
              <a:t>材料二：脂质分子面积和膜面积关系</a:t>
            </a:r>
            <a:endParaRPr lang="zh-CN" sz="2800" b="1" dirty="0">
              <a:latin typeface="华文中宋" pitchFamily="2" charset="-122"/>
              <a:ea typeface="华文中宋" pitchFamily="2" charset="-122"/>
              <a:hlinkClick r:id="rId5" action="ppaction://hlinksldjump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latin typeface="华文中宋" pitchFamily="2" charset="-122"/>
                <a:ea typeface="华文中宋" pitchFamily="2" charset="-122"/>
                <a:hlinkClick r:id="rId6" action="ppaction://hlinksldjump"/>
              </a:rPr>
              <a:t>材料三：磷脂分子的结构特点</a:t>
            </a:r>
            <a:endParaRPr lang="zh-CN" sz="2800" b="1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latin typeface="华文中宋" pitchFamily="2" charset="-122"/>
                <a:ea typeface="华文中宋" pitchFamily="2" charset="-122"/>
                <a:hlinkClick r:id="rId7" action="ppaction://hlinksldjump"/>
              </a:rPr>
              <a:t>材料四：</a:t>
            </a:r>
            <a:r>
              <a:rPr lang="zh-CN" sz="2800" b="1" dirty="0" smtClean="0">
                <a:latin typeface="华文中宋" pitchFamily="2" charset="-122"/>
                <a:ea typeface="华文中宋" pitchFamily="2" charset="-122"/>
                <a:hlinkClick r:id="rId7" action="ppaction://hlinksldjump"/>
              </a:rPr>
              <a:t>细胞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  <a:hlinkClick r:id="rId7" action="ppaction://hlinksldjump"/>
              </a:rPr>
              <a:t>膜结构</a:t>
            </a:r>
            <a:r>
              <a:rPr lang="zh-CN" sz="2800" b="1" dirty="0" smtClean="0">
                <a:latin typeface="华文中宋" pitchFamily="2" charset="-122"/>
                <a:ea typeface="华文中宋" pitchFamily="2" charset="-122"/>
                <a:hlinkClick r:id="rId7" action="ppaction://hlinksldjump"/>
              </a:rPr>
              <a:t>的</a:t>
            </a:r>
            <a:r>
              <a:rPr lang="zh-CN" sz="2800" b="1" dirty="0">
                <a:latin typeface="华文中宋" pitchFamily="2" charset="-122"/>
                <a:ea typeface="华文中宋" pitchFamily="2" charset="-122"/>
                <a:hlinkClick r:id="rId7" action="ppaction://hlinksldjump"/>
              </a:rPr>
              <a:t>电镜照片</a:t>
            </a:r>
            <a:endParaRPr lang="zh-CN" sz="2800" b="1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28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>
                <a:ea typeface="楷体_GB2312" pitchFamily="1" charset="-122"/>
              </a:rPr>
              <a:t>要求：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认真阅读探究细胞膜结构的相关史实，回答思考题，以小组为单位讨论细胞膜的结构；</a:t>
            </a:r>
            <a:endParaRPr lang="zh-CN" dirty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利用提供的分子贴片在白纸上贴出小组认同的</a:t>
            </a:r>
            <a:r>
              <a:rPr lang="zh-CN" altLang="en-US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细胞膜横截面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示意图，</a:t>
            </a:r>
            <a:r>
              <a:rPr lang="zh-CN" dirty="0" smtClean="0">
                <a:latin typeface="华文中宋" pitchFamily="2" charset="-122"/>
                <a:ea typeface="华文中宋" pitchFamily="2" charset="-122"/>
              </a:rPr>
              <a:t>并标明</a:t>
            </a:r>
            <a:r>
              <a:rPr lang="zh-CN" altLang="en-US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膜内和膜外；</a:t>
            </a:r>
            <a:endParaRPr lang="zh-CN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根据构建的膜结构推测细胞膜的功能；</a:t>
            </a:r>
            <a:endParaRPr lang="zh-CN" dirty="0">
              <a:latin typeface="华文中宋" pitchFamily="2" charset="-122"/>
              <a:ea typeface="华文中宋" pitchFamily="2" charset="-122"/>
            </a:endParaRPr>
          </a:p>
          <a:p>
            <a:endParaRPr lang="zh-CN" dirty="0">
              <a:latin typeface="华文中宋" pitchFamily="2" charset="-122"/>
              <a:ea typeface="华文中宋" pitchFamily="2" charset="-122"/>
            </a:endParaRPr>
          </a:p>
          <a:p>
            <a:endParaRPr lang="zh-CN" altLang="zh-CN" dirty="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979099" y="4064635"/>
            <a:ext cx="4700610" cy="1090638"/>
            <a:chOff x="192" y="0"/>
            <a:chExt cx="2260" cy="576"/>
          </a:xfrm>
        </p:grpSpPr>
        <p:pic>
          <p:nvPicPr>
            <p:cNvPr id="17413" name="Picture 5" descr="1"/>
            <p:cNvPicPr>
              <a:picLocks noChangeAspect="1" noChangeArrowheads="1"/>
            </p:cNvPicPr>
            <p:nvPr/>
          </p:nvPicPr>
          <p:blipFill>
            <a:blip r:embed="rId2" cstate="print"/>
            <a:srcRect l="28546" t="15068" r="15749" b="49106"/>
            <a:stretch>
              <a:fillRect/>
            </a:stretch>
          </p:blipFill>
          <p:spPr bwMode="auto">
            <a:xfrm>
              <a:off x="192" y="48"/>
              <a:ext cx="99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4" name="Picture 6" descr="1"/>
            <p:cNvPicPr>
              <a:picLocks noChangeAspect="1" noChangeArrowheads="1"/>
            </p:cNvPicPr>
            <p:nvPr/>
          </p:nvPicPr>
          <p:blipFill>
            <a:blip r:embed="rId2" cstate="print"/>
            <a:srcRect l="28905" t="49648" r="15077" b="15393"/>
            <a:stretch>
              <a:fillRect/>
            </a:stretch>
          </p:blipFill>
          <p:spPr bwMode="auto">
            <a:xfrm>
              <a:off x="1450" y="0"/>
              <a:ext cx="100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组合 5"/>
          <p:cNvGrpSpPr/>
          <p:nvPr/>
        </p:nvGrpSpPr>
        <p:grpSpPr>
          <a:xfrm>
            <a:off x="6159500" y="3514090"/>
            <a:ext cx="2743200" cy="2711450"/>
            <a:chOff x="9700" y="5534"/>
            <a:chExt cx="4320" cy="42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rcRect l="113" t="2042" r="48820" b="24501"/>
            <a:stretch>
              <a:fillRect/>
            </a:stretch>
          </p:blipFill>
          <p:spPr>
            <a:xfrm>
              <a:off x="9700" y="6260"/>
              <a:ext cx="4321" cy="3545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11033" y="6099"/>
              <a:ext cx="703" cy="4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560" y="5534"/>
              <a:ext cx="61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rPr>
              <a:t>1935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</a:rPr>
              <a:t>年，提出“三明治模型”</a:t>
            </a:r>
            <a:endParaRPr lang="zh-CN" altLang="en-US" sz="3200" b="1" dirty="0">
              <a:solidFill>
                <a:schemeClr val="tx1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5148064" y="1556792"/>
          <a:ext cx="3551620" cy="3960440"/>
        </p:xfrm>
        <a:graphic>
          <a:graphicData uri="http://schemas.openxmlformats.org/presentationml/2006/ole">
            <p:oleObj spid="_x0000_s24577" r:id="rId4" imgW="2647619" imgH="2952381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484784"/>
            <a:ext cx="4392488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该结构模型与已知的膜的各种性质是否完全相符？</a:t>
            </a:r>
          </a:p>
          <a:p>
            <a:pPr>
              <a:lnSpc>
                <a:spcPct val="150000"/>
              </a:lnSpc>
            </a:pPr>
            <a:endParaRPr lang="zh-CN" altLang="en-US" sz="24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矛盾：该模型中膜厚度至少为</a:t>
            </a:r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20nm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，但在电子显微镜的帮助下，生物学家发现细胞膜厚度仅为</a:t>
            </a:r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7~8nm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CCE8C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</TotalTime>
  <Words>1113</Words>
  <Application>Microsoft Office PowerPoint</Application>
  <PresentationFormat>全屏显示(4:3)</PresentationFormat>
  <Paragraphs>126</Paragraphs>
  <Slides>21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质朴</vt:lpstr>
      <vt:lpstr>Microsoft Graph 图表</vt:lpstr>
      <vt:lpstr>探究细胞膜的结构</vt:lpstr>
      <vt:lpstr>探索细胞膜的结构</vt:lpstr>
      <vt:lpstr>Q1：组成细胞膜的物质有哪些？</vt:lpstr>
      <vt:lpstr>思考：如何获得细胞膜？</vt:lpstr>
      <vt:lpstr>幻灯片 5</vt:lpstr>
      <vt:lpstr>组成细胞膜的物质成分</vt:lpstr>
      <vt:lpstr>探究活动：构建细胞膜的结构</vt:lpstr>
      <vt:lpstr>要求：</vt:lpstr>
      <vt:lpstr>1935年，提出“三明治模型”</vt:lpstr>
      <vt:lpstr>细胞膜的冰冻蚀刻示意图</vt:lpstr>
      <vt:lpstr>思考：细胞膜是静止的还是运动的？</vt:lpstr>
      <vt:lpstr>人鼠细胞融合实验</vt:lpstr>
      <vt:lpstr>组成细胞膜的磷脂分子和大部分蛋白质分子都是可以运动的，因此细胞膜的结构特点是具有一定的流动性。 如变形虫摄食、吞噬细胞吞噬病菌、胰岛B细胞分泌胰岛素。</vt:lpstr>
      <vt:lpstr>幻灯片 14</vt:lpstr>
      <vt:lpstr>细胞膜结构的探索历程</vt:lpstr>
      <vt:lpstr>课后作业</vt:lpstr>
      <vt:lpstr>小结</vt:lpstr>
      <vt:lpstr>材料一：组成细胞膜的物质成分</vt:lpstr>
      <vt:lpstr>资料二：脂质分子面积与膜面积关系</vt:lpstr>
      <vt:lpstr>资料：磷脂分子的结构特点</vt:lpstr>
      <vt:lpstr>材料四：细胞膜的电镜照片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Dell</cp:lastModifiedBy>
  <cp:revision>142</cp:revision>
  <dcterms:created xsi:type="dcterms:W3CDTF">2019-09-18T02:32:00Z</dcterms:created>
  <dcterms:modified xsi:type="dcterms:W3CDTF">2019-09-26T06:45:37Z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