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60" r:id="rId4"/>
    <p:sldId id="257" r:id="rId5"/>
    <p:sldId id="261" r:id="rId6"/>
    <p:sldId id="273" r:id="rId7"/>
    <p:sldId id="264" r:id="rId8"/>
    <p:sldId id="265" r:id="rId9"/>
    <p:sldId id="277" r:id="rId10"/>
    <p:sldId id="278" r:id="rId11"/>
    <p:sldId id="283" r:id="rId12"/>
    <p:sldId id="281" r:id="rId13"/>
    <p:sldId id="280" r:id="rId14"/>
    <p:sldId id="272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CC0099"/>
    <a:srgbClr val="9933FF"/>
    <a:srgbClr val="00CC66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5" d="100"/>
          <a:sy n="65" d="100"/>
        </p:scale>
        <p:origin x="-98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2B64E-D1F1-4B2B-9FBB-B6739F45EC53}" type="datetimeFigureOut">
              <a:rPr lang="zh-CN" altLang="en-US" smtClean="0"/>
              <a:pPr/>
              <a:t>2017/5/25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E42A-75DF-4DBB-9436-6401C3BF73D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2B64E-D1F1-4B2B-9FBB-B6739F45EC53}" type="datetimeFigureOut">
              <a:rPr lang="zh-CN" altLang="en-US" smtClean="0"/>
              <a:pPr/>
              <a:t>2017/5/25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E42A-75DF-4DBB-9436-6401C3BF73D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2B64E-D1F1-4B2B-9FBB-B6739F45EC53}" type="datetimeFigureOut">
              <a:rPr lang="zh-CN" altLang="en-US" smtClean="0"/>
              <a:pPr/>
              <a:t>2017/5/25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E42A-75DF-4DBB-9436-6401C3BF73D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D222B64E-D1F1-4B2B-9FBB-B6739F45EC53}" type="datetimeFigureOut">
              <a:rPr lang="zh-CN" altLang="en-US" smtClean="0"/>
              <a:pPr/>
              <a:t>2017/5/25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E42A-75DF-4DBB-9436-6401C3BF73D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2B64E-D1F1-4B2B-9FBB-B6739F45EC53}" type="datetimeFigureOut">
              <a:rPr lang="zh-CN" altLang="en-US" smtClean="0"/>
              <a:pPr/>
              <a:t>2017/5/25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E42A-75DF-4DBB-9436-6401C3BF73D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2B64E-D1F1-4B2B-9FBB-B6739F45EC53}" type="datetimeFigureOut">
              <a:rPr lang="zh-CN" altLang="en-US" smtClean="0"/>
              <a:pPr/>
              <a:t>2017/5/25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E42A-75DF-4DBB-9436-6401C3BF73D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2B64E-D1F1-4B2B-9FBB-B6739F45EC53}" type="datetimeFigureOut">
              <a:rPr lang="zh-CN" altLang="en-US" smtClean="0"/>
              <a:pPr/>
              <a:t>2017/5/25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E42A-75DF-4DBB-9436-6401C3BF73D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2B64E-D1F1-4B2B-9FBB-B6739F45EC53}" type="datetimeFigureOut">
              <a:rPr lang="zh-CN" altLang="en-US" smtClean="0"/>
              <a:pPr/>
              <a:t>2017/5/25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E42A-75DF-4DBB-9436-6401C3BF73D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2B64E-D1F1-4B2B-9FBB-B6739F45EC53}" type="datetimeFigureOut">
              <a:rPr lang="zh-CN" altLang="en-US" smtClean="0"/>
              <a:pPr/>
              <a:t>2017/5/25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E42A-75DF-4DBB-9436-6401C3BF73D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2B64E-D1F1-4B2B-9FBB-B6739F45EC53}" type="datetimeFigureOut">
              <a:rPr lang="zh-CN" altLang="en-US" smtClean="0"/>
              <a:pPr/>
              <a:t>2017/5/25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E42A-75DF-4DBB-9436-6401C3BF73D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2B64E-D1F1-4B2B-9FBB-B6739F45EC53}" type="datetimeFigureOut">
              <a:rPr lang="zh-CN" altLang="en-US" smtClean="0"/>
              <a:pPr/>
              <a:t>2017/5/25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E42A-75DF-4DBB-9436-6401C3BF73D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D222B64E-D1F1-4B2B-9FBB-B6739F45EC53}" type="datetimeFigureOut">
              <a:rPr lang="zh-CN" altLang="en-US" smtClean="0"/>
              <a:pPr/>
              <a:t>2017/5/25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1CDAE42A-75DF-4DBB-9436-6401C3BF73D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8532440" cy="2232248"/>
          </a:xfrm>
        </p:spPr>
        <p:txBody>
          <a:bodyPr>
            <a:normAutofit fontScale="90000"/>
          </a:bodyPr>
          <a:lstStyle/>
          <a:p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苏教版小学综合实践活动</a:t>
            </a:r>
            <a:r>
              <a:rPr lang="en-US" altLang="zh-CN" sz="3600" b="1" dirty="0" smtClean="0"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劳动与技术</a:t>
            </a:r>
            <a:r>
              <a:rPr lang="en-US" altLang="zh-CN" sz="3600" b="1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3600" b="1" dirty="0" smtClean="0">
                <a:latin typeface="黑体" pitchFamily="49" charset="-122"/>
                <a:ea typeface="黑体" pitchFamily="49" charset="-122"/>
              </a:rPr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sz="3600" b="1" dirty="0" smtClean="0"/>
              <a:t>四年级下册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endParaRPr lang="zh-CN" altLang="en-US" sz="3600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95736" y="4797152"/>
            <a:ext cx="6400800" cy="841648"/>
          </a:xfrm>
        </p:spPr>
        <p:txBody>
          <a:bodyPr>
            <a:normAutofit/>
          </a:bodyPr>
          <a:lstStyle/>
          <a:p>
            <a:pPr algn="r"/>
            <a:r>
              <a:rPr lang="zh-CN" altLang="en-US" sz="28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常州市朝阳新村第二小学    王艳</a:t>
            </a:r>
            <a:endParaRPr lang="zh-CN" altLang="en-US" sz="2800" b="1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2636912"/>
            <a:ext cx="5256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涤</a:t>
            </a:r>
            <a:r>
              <a:rPr lang="zh-CN" altLang="en-US" sz="8000" dirty="0" smtClean="0">
                <a:solidFill>
                  <a:srgbClr val="9933FF"/>
                </a:solidFill>
                <a:latin typeface="黑体" pitchFamily="49" charset="-122"/>
                <a:ea typeface="黑体" pitchFamily="49" charset="-122"/>
              </a:rPr>
              <a:t>纶</a:t>
            </a:r>
            <a:r>
              <a:rPr lang="zh-CN" altLang="en-US" sz="8000" dirty="0" smtClean="0">
                <a:solidFill>
                  <a:srgbClr val="00CC66"/>
                </a:solidFill>
                <a:latin typeface="黑体" pitchFamily="49" charset="-122"/>
                <a:ea typeface="黑体" pitchFamily="49" charset="-122"/>
              </a:rPr>
              <a:t>彩</a:t>
            </a:r>
            <a:r>
              <a:rPr lang="zh-CN" altLang="en-US" sz="800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球</a:t>
            </a:r>
            <a:endParaRPr lang="zh-CN" altLang="en-US" sz="8000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476672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+mn-ea"/>
              </a:rPr>
              <a:t>模板</a:t>
            </a:r>
            <a:endParaRPr lang="zh-CN" altLang="en-US" sz="4800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5661248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  （</a:t>
            </a:r>
            <a:r>
              <a:rPr lang="en-US" altLang="zh-CN" sz="3200" dirty="0" smtClean="0"/>
              <a:t>1</a:t>
            </a:r>
            <a:r>
              <a:rPr lang="zh-CN" altLang="en-US" sz="3200" dirty="0" smtClean="0"/>
              <a:t>）                           （</a:t>
            </a:r>
            <a:r>
              <a:rPr lang="en-US" altLang="zh-CN" sz="3200" dirty="0" smtClean="0"/>
              <a:t>2</a:t>
            </a:r>
            <a:r>
              <a:rPr lang="zh-CN" altLang="en-US" sz="3200" dirty="0" smtClean="0"/>
              <a:t>）                            </a:t>
            </a:r>
            <a:endParaRPr lang="zh-CN" altLang="en-US" sz="3200" dirty="0"/>
          </a:p>
        </p:txBody>
      </p:sp>
      <p:sp>
        <p:nvSpPr>
          <p:cNvPr id="9" name="椭圆 8"/>
          <p:cNvSpPr/>
          <p:nvPr/>
        </p:nvSpPr>
        <p:spPr>
          <a:xfrm>
            <a:off x="755576" y="2060848"/>
            <a:ext cx="3240000" cy="3240000"/>
          </a:xfrm>
          <a:prstGeom prst="ellipse">
            <a:avLst/>
          </a:prstGeom>
          <a:solidFill>
            <a:srgbClr val="CC0099">
              <a:alpha val="20000"/>
            </a:srgbClr>
          </a:solidFill>
          <a:ln w="44450">
            <a:solidFill>
              <a:schemeClr val="tx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5076056" y="2060848"/>
            <a:ext cx="3240000" cy="3240000"/>
          </a:xfrm>
          <a:prstGeom prst="ellipse">
            <a:avLst/>
          </a:prstGeom>
          <a:solidFill>
            <a:srgbClr val="CC0099">
              <a:alpha val="20000"/>
            </a:srgbClr>
          </a:solidFill>
          <a:ln w="44450">
            <a:solidFill>
              <a:schemeClr val="tx1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139952" y="764704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图例：</a:t>
            </a:r>
            <a:endParaRPr lang="en-US" altLang="zh-CN" dirty="0" smtClean="0"/>
          </a:p>
          <a:p>
            <a:r>
              <a:rPr lang="en-US" altLang="zh-CN" dirty="0" smtClean="0"/>
              <a:t>            </a:t>
            </a:r>
            <a:r>
              <a:rPr lang="zh-CN" altLang="en-US" dirty="0" smtClean="0"/>
              <a:t>剪切线          正面粘贴</a:t>
            </a:r>
            <a:endParaRPr lang="en-US" altLang="zh-CN" dirty="0" smtClean="0"/>
          </a:p>
          <a:p>
            <a:endParaRPr lang="zh-CN" altLang="en-US" dirty="0"/>
          </a:p>
        </p:txBody>
      </p:sp>
      <p:cxnSp>
        <p:nvCxnSpPr>
          <p:cNvPr id="14" name="直接连接符 13"/>
          <p:cNvCxnSpPr/>
          <p:nvPr/>
        </p:nvCxnSpPr>
        <p:spPr>
          <a:xfrm>
            <a:off x="5004048" y="908720"/>
            <a:ext cx="7200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6444208" y="692696"/>
            <a:ext cx="86400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2337865" y="2060897"/>
            <a:ext cx="1887" cy="13681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 flipV="1">
            <a:off x="2339752" y="3717032"/>
            <a:ext cx="45719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 flipH="1" flipV="1">
            <a:off x="2627784" y="3933056"/>
            <a:ext cx="1080121" cy="648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1043608" y="3933056"/>
            <a:ext cx="1080120" cy="648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2483768" y="2348880"/>
            <a:ext cx="216024" cy="7920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 rot="7200000">
            <a:off x="2988738" y="4044611"/>
            <a:ext cx="216000" cy="792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 rot="14400000">
            <a:off x="1260546" y="3756578"/>
            <a:ext cx="216000" cy="792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44" name="直接连接符 43"/>
          <p:cNvCxnSpPr>
            <a:stCxn id="11" idx="0"/>
          </p:cNvCxnSpPr>
          <p:nvPr/>
        </p:nvCxnSpPr>
        <p:spPr>
          <a:xfrm>
            <a:off x="6696056" y="2060848"/>
            <a:ext cx="0" cy="15121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/>
          <p:cNvSpPr/>
          <p:nvPr/>
        </p:nvSpPr>
        <p:spPr>
          <a:xfrm>
            <a:off x="6660232" y="37890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8" name="直接连接符 47"/>
          <p:cNvCxnSpPr/>
          <p:nvPr/>
        </p:nvCxnSpPr>
        <p:spPr>
          <a:xfrm flipH="1" flipV="1">
            <a:off x="6956619" y="3990593"/>
            <a:ext cx="1085197" cy="6265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flipV="1">
            <a:off x="5350656" y="4005064"/>
            <a:ext cx="1093552" cy="6120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6804248" y="2348880"/>
            <a:ext cx="216000" cy="792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 rot="7200000">
            <a:off x="7309219" y="4116619"/>
            <a:ext cx="216000" cy="792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 rot="14400000">
            <a:off x="5615793" y="3753286"/>
            <a:ext cx="216000" cy="792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56" name="直接连接符 55"/>
          <p:cNvCxnSpPr/>
          <p:nvPr/>
        </p:nvCxnSpPr>
        <p:spPr>
          <a:xfrm flipH="1">
            <a:off x="6444208" y="3501008"/>
            <a:ext cx="288031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rot="7200000" flipH="1">
            <a:off x="6836723" y="3749506"/>
            <a:ext cx="216021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rot="14400000" flipH="1">
            <a:off x="6483744" y="3972590"/>
            <a:ext cx="216021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4139952" y="2060848"/>
            <a:ext cx="2376264" cy="1584176"/>
            <a:chOff x="4499992" y="5013176"/>
            <a:chExt cx="2376264" cy="1584176"/>
          </a:xfrm>
        </p:grpSpPr>
        <p:sp>
          <p:nvSpPr>
            <p:cNvPr id="27" name="TextBox 26"/>
            <p:cNvSpPr txBox="1"/>
            <p:nvPr/>
          </p:nvSpPr>
          <p:spPr>
            <a:xfrm>
              <a:off x="4499992" y="5013176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/>
                <a:t>小槽口</a:t>
              </a:r>
              <a:endParaRPr lang="zh-CN" altLang="en-US" sz="2800" dirty="0"/>
            </a:p>
          </p:txBody>
        </p:sp>
        <p:cxnSp>
          <p:nvCxnSpPr>
            <p:cNvPr id="32" name="直接箭头连接符 31"/>
            <p:cNvCxnSpPr/>
            <p:nvPr/>
          </p:nvCxnSpPr>
          <p:spPr>
            <a:xfrm flipH="1" flipV="1">
              <a:off x="5436096" y="5589240"/>
              <a:ext cx="1440160" cy="100811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91680" y="620688"/>
            <a:ext cx="5688632" cy="1368152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DeflateBottom">
              <a:avLst>
                <a:gd name="adj" fmla="val 71269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涤纶彩球</a:t>
            </a:r>
            <a:r>
              <a:rPr lang="zh-CN" alt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制作大赛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2348880"/>
            <a:ext cx="76328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0000FF"/>
                </a:solidFill>
                <a:latin typeface="+mn-ea"/>
              </a:rPr>
              <a:t>比</a:t>
            </a:r>
            <a:r>
              <a:rPr lang="zh-CN" altLang="en-US" sz="4000" b="1" dirty="0" smtClean="0">
                <a:solidFill>
                  <a:srgbClr val="0000FF"/>
                </a:solidFill>
                <a:latin typeface="+mn-ea"/>
              </a:rPr>
              <a:t>赛规则：</a:t>
            </a:r>
            <a:endParaRPr lang="en-US" altLang="zh-CN" sz="4000" b="1" dirty="0" smtClean="0">
              <a:solidFill>
                <a:srgbClr val="0000FF"/>
              </a:solidFill>
              <a:latin typeface="+mn-ea"/>
            </a:endParaRPr>
          </a:p>
          <a:p>
            <a:r>
              <a:rPr lang="en-US" altLang="zh-CN" sz="3600" dirty="0" smtClean="0">
                <a:latin typeface="+mn-ea"/>
              </a:rPr>
              <a:t>     </a:t>
            </a:r>
            <a:r>
              <a:rPr lang="zh-CN" altLang="en-US" sz="3600" dirty="0" smtClean="0">
                <a:latin typeface="+mn-ea"/>
              </a:rPr>
              <a:t>小组</a:t>
            </a:r>
            <a:r>
              <a:rPr lang="zh-CN" altLang="en-US" sz="3600" b="1" dirty="0" smtClean="0">
                <a:latin typeface="+mn-ea"/>
              </a:rPr>
              <a:t>合作</a:t>
            </a:r>
            <a:r>
              <a:rPr lang="zh-CN" altLang="en-US" sz="3600" dirty="0" smtClean="0">
                <a:latin typeface="+mn-ea"/>
              </a:rPr>
              <a:t>，制作</a:t>
            </a:r>
            <a:r>
              <a:rPr lang="zh-CN" altLang="en-US" sz="3600" b="1" dirty="0" smtClean="0">
                <a:latin typeface="+mn-ea"/>
              </a:rPr>
              <a:t>一个</a:t>
            </a:r>
            <a:r>
              <a:rPr lang="zh-CN" altLang="en-US" sz="3600" dirty="0" smtClean="0">
                <a:latin typeface="+mn-ea"/>
              </a:rPr>
              <a:t>彩球。</a:t>
            </a:r>
            <a:endParaRPr lang="en-US" altLang="zh-CN" sz="3600" dirty="0" smtClean="0">
              <a:latin typeface="+mn-ea"/>
            </a:endParaRPr>
          </a:p>
          <a:p>
            <a:endParaRPr lang="en-US" altLang="zh-CN" sz="3600" dirty="0" smtClean="0">
              <a:latin typeface="+mn-ea"/>
            </a:endParaRPr>
          </a:p>
          <a:p>
            <a:r>
              <a:rPr lang="zh-CN" altLang="en-US" sz="4000" b="1" dirty="0" smtClean="0">
                <a:solidFill>
                  <a:srgbClr val="0000FF"/>
                </a:solidFill>
                <a:latin typeface="+mn-ea"/>
              </a:rPr>
              <a:t>评比内容：</a:t>
            </a:r>
            <a:r>
              <a:rPr lang="zh-CN" altLang="en-US" sz="3600" dirty="0" smtClean="0">
                <a:latin typeface="+mn-ea"/>
              </a:rPr>
              <a:t>精</a:t>
            </a:r>
            <a:r>
              <a:rPr lang="zh-CN" altLang="en-US" sz="3600" dirty="0" smtClean="0">
                <a:latin typeface="+mn-ea"/>
              </a:rPr>
              <a:t>美    速度  </a:t>
            </a:r>
            <a:endParaRPr lang="en-US" altLang="zh-CN" sz="3600" dirty="0" smtClean="0">
              <a:latin typeface="+mn-ea"/>
            </a:endParaRPr>
          </a:p>
          <a:p>
            <a:r>
              <a:rPr lang="en-US" altLang="zh-CN" sz="3600" dirty="0" smtClean="0">
                <a:latin typeface="+mn-ea"/>
              </a:rPr>
              <a:t>         </a:t>
            </a:r>
            <a:r>
              <a:rPr lang="en-US" altLang="zh-CN" sz="3600" dirty="0" smtClean="0">
                <a:latin typeface="+mn-ea"/>
              </a:rPr>
              <a:t>  </a:t>
            </a:r>
            <a:r>
              <a:rPr lang="zh-CN" altLang="en-US" sz="3600" dirty="0" smtClean="0">
                <a:latin typeface="+mn-ea"/>
              </a:rPr>
              <a:t>合</a:t>
            </a:r>
            <a:r>
              <a:rPr lang="zh-CN" altLang="en-US" sz="3600" dirty="0" smtClean="0">
                <a:latin typeface="+mn-ea"/>
              </a:rPr>
              <a:t>作    纪律</a:t>
            </a:r>
            <a:endParaRPr lang="en-US" altLang="zh-CN" sz="3600" dirty="0" smtClean="0">
              <a:latin typeface="+mn-ea"/>
            </a:endParaRPr>
          </a:p>
          <a:p>
            <a:r>
              <a:rPr lang="en-US" altLang="zh-CN" sz="3600" dirty="0" smtClean="0">
                <a:latin typeface="+mn-ea"/>
              </a:rPr>
              <a:t>         </a:t>
            </a:r>
            <a:r>
              <a:rPr lang="en-US" altLang="zh-CN" sz="3600" dirty="0" smtClean="0">
                <a:latin typeface="+mn-ea"/>
              </a:rPr>
              <a:t>  </a:t>
            </a:r>
            <a:r>
              <a:rPr lang="zh-CN" altLang="en-US" sz="3600" dirty="0" smtClean="0">
                <a:latin typeface="+mn-ea"/>
              </a:rPr>
              <a:t>清</a:t>
            </a:r>
            <a:r>
              <a:rPr lang="zh-CN" altLang="en-US" sz="3600" dirty="0" smtClean="0">
                <a:latin typeface="+mn-ea"/>
              </a:rPr>
              <a:t>洁    安全</a:t>
            </a:r>
            <a:endParaRPr lang="zh-CN" altLang="en-US" sz="36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63688" y="692696"/>
            <a:ext cx="5760640" cy="14401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>
                <a:gd name="adj" fmla="val 50975"/>
              </a:avLst>
            </a:prstTxWarp>
            <a:spAutoFit/>
          </a:bodyPr>
          <a:lstStyle/>
          <a:p>
            <a:pPr algn="ctr"/>
            <a:r>
              <a:rPr lang="zh-CN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涤纶彩球秀秀秀</a:t>
            </a:r>
            <a:endParaRPr lang="zh-CN" altLang="en-US" sz="5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2636912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+mn-ea"/>
              </a:rPr>
              <a:t>奖项设置：</a:t>
            </a:r>
            <a:r>
              <a:rPr lang="zh-CN" altLang="en-US" sz="3600" b="1" dirty="0" smtClean="0">
                <a:solidFill>
                  <a:srgbClr val="FF0000"/>
                </a:solidFill>
                <a:latin typeface="+mn-ea"/>
              </a:rPr>
              <a:t>巧手制作奖</a:t>
            </a:r>
            <a:endParaRPr lang="zh-CN" altLang="en-US" sz="36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2" y="3212976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团结协作奖</a:t>
            </a:r>
            <a:endParaRPr lang="en-US" altLang="zh-CN" sz="3600" b="1" dirty="0" smtClean="0">
              <a:solidFill>
                <a:srgbClr val="FF0000"/>
              </a:solidFill>
            </a:endParaRPr>
          </a:p>
          <a:p>
            <a:r>
              <a:rPr lang="zh-CN" altLang="en-US" sz="3600" b="1" dirty="0" smtClean="0">
                <a:solidFill>
                  <a:srgbClr val="FF0000"/>
                </a:solidFill>
              </a:rPr>
              <a:t>卫生环保奖</a:t>
            </a:r>
            <a:endParaRPr lang="en-US" altLang="zh-CN" sz="3600" b="1" dirty="0" smtClean="0">
              <a:solidFill>
                <a:srgbClr val="FF0000"/>
              </a:solidFill>
            </a:endParaRPr>
          </a:p>
          <a:p>
            <a:r>
              <a:rPr lang="zh-CN" altLang="en-US" sz="3600" b="1" dirty="0" smtClean="0">
                <a:solidFill>
                  <a:srgbClr val="FF0000"/>
                </a:solidFill>
              </a:rPr>
              <a:t>安全守纪奖</a:t>
            </a:r>
            <a:endParaRPr lang="en-US" altLang="zh-CN" sz="3600" b="1" dirty="0" smtClean="0">
              <a:solidFill>
                <a:srgbClr val="FF0000"/>
              </a:solidFill>
            </a:endParaRPr>
          </a:p>
          <a:p>
            <a:r>
              <a:rPr lang="zh-CN" altLang="en-US" sz="3600" b="1" dirty="0" smtClean="0">
                <a:solidFill>
                  <a:srgbClr val="FF0000"/>
                </a:solidFill>
              </a:rPr>
              <a:t>快手先锋奖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2404863"/>
          </a:xfrm>
        </p:spPr>
        <p:txBody>
          <a:bodyPr/>
          <a:lstStyle/>
          <a:p>
            <a:pPr latinLnBrk="1">
              <a:buNone/>
            </a:pPr>
            <a:r>
              <a:rPr lang="en-US" altLang="zh-CN" dirty="0" smtClean="0"/>
              <a:t>          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涤纶</a:t>
            </a:r>
            <a:r>
              <a:rPr lang="zh-CN" altLang="zh-CN" dirty="0">
                <a:latin typeface="黑体" pitchFamily="49" charset="-122"/>
                <a:ea typeface="黑体" pitchFamily="49" charset="-122"/>
              </a:rPr>
              <a:t>彩球是用</a:t>
            </a:r>
            <a:r>
              <a:rPr lang="zh-CN" altLang="zh-CN" b="1" dirty="0">
                <a:latin typeface="黑体" pitchFamily="49" charset="-122"/>
                <a:ea typeface="黑体" pitchFamily="49" charset="-122"/>
              </a:rPr>
              <a:t>圆片三</a:t>
            </a:r>
            <a:r>
              <a:rPr lang="zh-CN" altLang="zh-CN" b="1" dirty="0" smtClean="0">
                <a:latin typeface="黑体" pitchFamily="49" charset="-122"/>
                <a:ea typeface="黑体" pitchFamily="49" charset="-122"/>
              </a:rPr>
              <a:t>等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分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做</a:t>
            </a:r>
            <a:r>
              <a:rPr lang="zh-CN" altLang="zh-CN" dirty="0">
                <a:latin typeface="黑体" pitchFamily="49" charset="-122"/>
                <a:ea typeface="黑体" pitchFamily="49" charset="-122"/>
              </a:rPr>
              <a:t>成的，还可以分</a:t>
            </a:r>
            <a:r>
              <a:rPr lang="zh-CN" altLang="zh-CN" b="1" dirty="0">
                <a:latin typeface="黑体" pitchFamily="49" charset="-122"/>
                <a:ea typeface="黑体" pitchFamily="49" charset="-122"/>
              </a:rPr>
              <a:t>几份</a:t>
            </a:r>
            <a:r>
              <a:rPr lang="zh-CN" altLang="zh-CN" dirty="0">
                <a:latin typeface="黑体" pitchFamily="49" charset="-122"/>
                <a:ea typeface="黑体" pitchFamily="49" charset="-122"/>
              </a:rPr>
              <a:t>？会做出什么</a:t>
            </a:r>
            <a:r>
              <a:rPr lang="zh-CN" altLang="zh-CN" b="1" dirty="0">
                <a:latin typeface="黑体" pitchFamily="49" charset="-122"/>
                <a:ea typeface="黑体" pitchFamily="49" charset="-122"/>
              </a:rPr>
              <a:t>效</a:t>
            </a:r>
            <a:r>
              <a:rPr lang="zh-CN" altLang="zh-CN" b="1" dirty="0" smtClean="0">
                <a:latin typeface="黑体" pitchFamily="49" charset="-122"/>
                <a:ea typeface="黑体" pitchFamily="49" charset="-122"/>
              </a:rPr>
              <a:t>果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呢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？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  <a:p>
            <a:pPr latinLnBrk="1">
              <a:buNone/>
            </a:pP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      </a:t>
            </a:r>
            <a:endParaRPr lang="zh-CN" altLang="zh-CN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5576" y="3284984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    除了涤纶薄膜，我们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还可以用什么</a:t>
            </a:r>
            <a:r>
              <a:rPr lang="zh-CN" altLang="zh-CN" sz="3200" b="1" dirty="0" smtClean="0">
                <a:latin typeface="黑体" pitchFamily="49" charset="-122"/>
                <a:ea typeface="黑体" pitchFamily="49" charset="-122"/>
              </a:rPr>
              <a:t>材料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来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制作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彩球呢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？怎样让它更</a:t>
            </a:r>
            <a:r>
              <a:rPr lang="zh-CN" altLang="zh-CN" sz="3200" b="1" dirty="0" smtClean="0">
                <a:latin typeface="黑体" pitchFamily="49" charset="-122"/>
                <a:ea typeface="黑体" pitchFamily="49" charset="-122"/>
              </a:rPr>
              <a:t>美观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呢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？</a:t>
            </a:r>
            <a:endParaRPr lang="zh-CN" altLang="en-US" sz="3200" dirty="0"/>
          </a:p>
        </p:txBody>
      </p:sp>
      <p:sp>
        <p:nvSpPr>
          <p:cNvPr id="9" name="矩形 8"/>
          <p:cNvSpPr/>
          <p:nvPr/>
        </p:nvSpPr>
        <p:spPr>
          <a:xfrm>
            <a:off x="611560" y="620688"/>
            <a:ext cx="3312368" cy="100811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>
                <a:gd name="adj" fmla="val 68404"/>
              </a:avLst>
            </a:prstTxWarp>
            <a:spAutoFit/>
          </a:bodyPr>
          <a:lstStyle/>
          <a:p>
            <a:pPr algn="ctr"/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拓展延伸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IMG_65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矩形 4"/>
          <p:cNvSpPr/>
          <p:nvPr/>
        </p:nvSpPr>
        <p:spPr>
          <a:xfrm>
            <a:off x="3707904" y="404664"/>
            <a:ext cx="1576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拉花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0836"/>
            <a:ext cx="9144000" cy="6955972"/>
          </a:xfrm>
        </p:spPr>
      </p:pic>
      <p:sp>
        <p:nvSpPr>
          <p:cNvPr id="5" name="矩形 4"/>
          <p:cNvSpPr/>
          <p:nvPr/>
        </p:nvSpPr>
        <p:spPr>
          <a:xfrm>
            <a:off x="251520" y="1556792"/>
            <a:ext cx="88036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七</a:t>
            </a:r>
            <a:endParaRPr lang="en-US" altLang="zh-CN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zh-CN" alt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彩</a:t>
            </a:r>
            <a:endParaRPr lang="en-US" altLang="zh-CN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zh-CN" alt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毛</a:t>
            </a:r>
            <a:endParaRPr lang="en-US" altLang="zh-CN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zh-CN" alt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条</a:t>
            </a:r>
            <a:endParaRPr lang="zh-CN" alt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IMG_65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6851032" cy="5157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5580112" y="332656"/>
            <a:ext cx="29931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喜字拉花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IMG_65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980728"/>
            <a:ext cx="6876256" cy="51571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矩形 4"/>
          <p:cNvSpPr/>
          <p:nvPr/>
        </p:nvSpPr>
        <p:spPr>
          <a:xfrm>
            <a:off x="467544" y="1340768"/>
            <a:ext cx="88036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吊</a:t>
            </a:r>
            <a:endParaRPr lang="en-US" altLang="zh-CN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zh-CN" alt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篮</a:t>
            </a:r>
            <a:endParaRPr lang="en-US" altLang="zh-CN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zh-CN" alt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拉</a:t>
            </a:r>
            <a:endParaRPr lang="en-US" altLang="zh-CN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zh-CN" alt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花</a:t>
            </a:r>
            <a:endParaRPr lang="zh-CN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15816" y="476672"/>
            <a:ext cx="2967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涤纶彩球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图片 2" descr="IMG_65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484784"/>
            <a:ext cx="6228184" cy="43831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168478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4800" b="1" dirty="0" smtClean="0"/>
              <a:t>         </a:t>
            </a:r>
            <a:r>
              <a:rPr lang="zh-CN" altLang="en-US" sz="4800" dirty="0" smtClean="0"/>
              <a:t>制作这样的</a:t>
            </a:r>
            <a:r>
              <a:rPr lang="zh-CN" altLang="zh-CN" sz="4800" dirty="0" smtClean="0"/>
              <a:t>涤纶彩球</a:t>
            </a:r>
            <a:r>
              <a:rPr lang="zh-CN" altLang="en-US" sz="4800" dirty="0" smtClean="0"/>
              <a:t>需要</a:t>
            </a:r>
            <a:r>
              <a:rPr lang="zh-CN" altLang="zh-CN" sz="4800" dirty="0" smtClean="0"/>
              <a:t>哪些</a:t>
            </a:r>
            <a:r>
              <a:rPr lang="zh-CN" altLang="en-US" sz="4800" b="1" dirty="0" smtClean="0">
                <a:latin typeface="黑体" pitchFamily="49" charset="-122"/>
                <a:ea typeface="黑体" pitchFamily="49" charset="-122"/>
              </a:rPr>
              <a:t>工具</a:t>
            </a:r>
            <a:r>
              <a:rPr lang="zh-CN" altLang="en-US" sz="4800" dirty="0" smtClean="0"/>
              <a:t>和</a:t>
            </a:r>
            <a:r>
              <a:rPr lang="zh-CN" altLang="zh-CN" sz="4800" b="1" dirty="0" smtClean="0">
                <a:latin typeface="黑体" pitchFamily="49" charset="-122"/>
                <a:ea typeface="黑体" pitchFamily="49" charset="-122"/>
              </a:rPr>
              <a:t>材料</a:t>
            </a:r>
            <a:r>
              <a:rPr lang="zh-CN" altLang="zh-CN" sz="4800" dirty="0" smtClean="0"/>
              <a:t>？</a:t>
            </a:r>
            <a:endParaRPr lang="zh-CN" altLang="en-US" sz="4800" dirty="0"/>
          </a:p>
        </p:txBody>
      </p:sp>
      <p:sp>
        <p:nvSpPr>
          <p:cNvPr id="9" name="矩形 8"/>
          <p:cNvSpPr/>
          <p:nvPr/>
        </p:nvSpPr>
        <p:spPr>
          <a:xfrm>
            <a:off x="755576" y="836712"/>
            <a:ext cx="2448000" cy="1152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>
                <a:gd name="adj" fmla="val 64928"/>
              </a:avLst>
            </a:prstTxWarp>
            <a:spAutoFit/>
          </a:bodyPr>
          <a:lstStyle/>
          <a:p>
            <a:pPr algn="ctr"/>
            <a:r>
              <a:rPr lang="zh-CN" alt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想一想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2348880"/>
            <a:ext cx="7704856" cy="17281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4800" b="1" dirty="0" smtClean="0"/>
              <a:t>         </a:t>
            </a:r>
            <a:r>
              <a:rPr lang="zh-CN" altLang="zh-CN" sz="4800" dirty="0" smtClean="0"/>
              <a:t>涤纶彩球到底是怎</a:t>
            </a:r>
            <a:r>
              <a:rPr lang="zh-CN" altLang="en-US" sz="4800" dirty="0" smtClean="0"/>
              <a:t>么</a:t>
            </a:r>
            <a:r>
              <a:rPr lang="zh-CN" altLang="zh-CN" sz="4800" dirty="0" smtClean="0"/>
              <a:t>做成的</a:t>
            </a:r>
            <a:r>
              <a:rPr lang="zh-CN" altLang="en-US" sz="4800" dirty="0" smtClean="0"/>
              <a:t>呢</a:t>
            </a:r>
            <a:r>
              <a:rPr lang="zh-CN" altLang="zh-CN" sz="4800" dirty="0" smtClean="0"/>
              <a:t>？</a:t>
            </a:r>
            <a:endParaRPr lang="zh-CN" altLang="en-US" sz="4800" dirty="0"/>
          </a:p>
        </p:txBody>
      </p:sp>
      <p:sp>
        <p:nvSpPr>
          <p:cNvPr id="4" name="矩形 3"/>
          <p:cNvSpPr/>
          <p:nvPr/>
        </p:nvSpPr>
        <p:spPr>
          <a:xfrm>
            <a:off x="899592" y="980728"/>
            <a:ext cx="2520280" cy="100811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>
                <a:gd name="adj" fmla="val 71599"/>
              </a:avLst>
            </a:prstTxWarp>
            <a:spAutoFit/>
          </a:bodyPr>
          <a:lstStyle/>
          <a:p>
            <a:pPr algn="ctr"/>
            <a:r>
              <a:rPr lang="zh-CN" altLang="zh-CN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拆一</a:t>
            </a:r>
            <a:r>
              <a:rPr lang="zh-CN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拆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3240360" cy="864096"/>
          </a:xfrm>
        </p:spPr>
        <p:txBody>
          <a:bodyPr/>
          <a:lstStyle/>
          <a:p>
            <a:r>
              <a:rPr lang="zh-CN" altLang="en-US" b="1" dirty="0" smtClean="0">
                <a:latin typeface="+mn-ea"/>
                <a:ea typeface="+mn-ea"/>
              </a:rPr>
              <a:t>喇叭束</a:t>
            </a:r>
            <a:endParaRPr lang="zh-CN" altLang="en-US" b="1" dirty="0">
              <a:latin typeface="+mn-ea"/>
              <a:ea typeface="+mn-ea"/>
            </a:endParaRPr>
          </a:p>
        </p:txBody>
      </p:sp>
      <p:pic>
        <p:nvPicPr>
          <p:cNvPr id="5" name="图片 4" descr="IMG_65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348880"/>
            <a:ext cx="3264364" cy="2448272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3851920" y="2348880"/>
            <a:ext cx="4032448" cy="2592288"/>
            <a:chOff x="3851920" y="2348880"/>
            <a:chExt cx="4032448" cy="2592288"/>
          </a:xfrm>
        </p:grpSpPr>
        <p:sp>
          <p:nvSpPr>
            <p:cNvPr id="8" name="右箭头 7"/>
            <p:cNvSpPr/>
            <p:nvPr/>
          </p:nvSpPr>
          <p:spPr>
            <a:xfrm>
              <a:off x="3851920" y="3356992"/>
              <a:ext cx="864096" cy="360040"/>
            </a:xfrm>
            <a:prstGeom prst="rightArrow">
              <a:avLst/>
            </a:prstGeom>
            <a:blipFill>
              <a:blip r:embed="rId3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5292080" y="2348880"/>
              <a:ext cx="2592288" cy="2592288"/>
              <a:chOff x="1979712" y="3212976"/>
              <a:chExt cx="2592288" cy="2592288"/>
            </a:xfrm>
            <a:solidFill>
              <a:srgbClr val="CC0099">
                <a:alpha val="42000"/>
              </a:srgbClr>
            </a:solidFill>
          </p:grpSpPr>
          <p:sp>
            <p:nvSpPr>
              <p:cNvPr id="21" name="椭圆 20"/>
              <p:cNvSpPr/>
              <p:nvPr/>
            </p:nvSpPr>
            <p:spPr>
              <a:xfrm>
                <a:off x="1979712" y="3212976"/>
                <a:ext cx="2592288" cy="2592288"/>
              </a:xfrm>
              <a:prstGeom prst="ellipse">
                <a:avLst/>
              </a:prstGeom>
              <a:grpFill/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3203848" y="4509120"/>
                <a:ext cx="72008" cy="72008"/>
              </a:xfrm>
              <a:prstGeom prst="ellipse">
                <a:avLst/>
              </a:prstGeom>
              <a:grpFill/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5148064" y="1988840"/>
            <a:ext cx="2808160" cy="2581646"/>
            <a:chOff x="5148064" y="1988840"/>
            <a:chExt cx="2808160" cy="2581646"/>
          </a:xfrm>
        </p:grpSpPr>
        <p:cxnSp>
          <p:nvCxnSpPr>
            <p:cNvPr id="10" name="直接连接符 9"/>
            <p:cNvCxnSpPr>
              <a:stCxn id="6" idx="7"/>
            </p:cNvCxnSpPr>
            <p:nvPr/>
          </p:nvCxnSpPr>
          <p:spPr>
            <a:xfrm flipH="1" flipV="1">
              <a:off x="6516216" y="1988840"/>
              <a:ext cx="61463" cy="166672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>
              <a:stCxn id="6" idx="6"/>
            </p:cNvCxnSpPr>
            <p:nvPr/>
          </p:nvCxnSpPr>
          <p:spPr>
            <a:xfrm>
              <a:off x="6588224" y="3681028"/>
              <a:ext cx="1368000" cy="8640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>
              <a:stCxn id="6" idx="3"/>
            </p:cNvCxnSpPr>
            <p:nvPr/>
          </p:nvCxnSpPr>
          <p:spPr>
            <a:xfrm flipH="1">
              <a:off x="5148064" y="3706486"/>
              <a:ext cx="1368000" cy="8640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581</TotalTime>
  <Words>272</Words>
  <Application>Microsoft Office PowerPoint</Application>
  <PresentationFormat>全屏显示(4:3)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暗香扑面</vt:lpstr>
      <vt:lpstr>苏教版小学综合实践活动——劳动与技术  四年级下册 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喇叭束</vt:lpstr>
      <vt:lpstr>幻灯片 10</vt:lpstr>
      <vt:lpstr>幻灯片 11</vt:lpstr>
      <vt:lpstr>幻灯片 12</vt:lpstr>
      <vt:lpstr>幻灯片 13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dreamsummit</cp:lastModifiedBy>
  <cp:revision>72</cp:revision>
  <dcterms:created xsi:type="dcterms:W3CDTF">2017-05-12T16:23:39Z</dcterms:created>
  <dcterms:modified xsi:type="dcterms:W3CDTF">2017-05-25T13:28:19Z</dcterms:modified>
</cp:coreProperties>
</file>