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22" r:id="rId2"/>
    <p:sldId id="419" r:id="rId3"/>
    <p:sldId id="388" r:id="rId4"/>
    <p:sldId id="382" r:id="rId5"/>
    <p:sldId id="383" r:id="rId6"/>
    <p:sldId id="421" r:id="rId7"/>
    <p:sldId id="384" r:id="rId8"/>
    <p:sldId id="385" r:id="rId9"/>
    <p:sldId id="386" r:id="rId10"/>
    <p:sldId id="387" r:id="rId11"/>
    <p:sldId id="389" r:id="rId12"/>
    <p:sldId id="324" r:id="rId13"/>
    <p:sldId id="390" r:id="rId14"/>
    <p:sldId id="339" r:id="rId15"/>
    <p:sldId id="391" r:id="rId16"/>
    <p:sldId id="392" r:id="rId17"/>
    <p:sldId id="394" r:id="rId18"/>
    <p:sldId id="396" r:id="rId19"/>
    <p:sldId id="397" r:id="rId20"/>
    <p:sldId id="398" r:id="rId21"/>
    <p:sldId id="399" r:id="rId22"/>
    <p:sldId id="400" r:id="rId23"/>
    <p:sldId id="401" r:id="rId24"/>
    <p:sldId id="402" r:id="rId25"/>
    <p:sldId id="403" r:id="rId26"/>
    <p:sldId id="404" r:id="rId27"/>
    <p:sldId id="406" r:id="rId28"/>
    <p:sldId id="408" r:id="rId29"/>
    <p:sldId id="409" r:id="rId30"/>
    <p:sldId id="410" r:id="rId31"/>
    <p:sldId id="411" r:id="rId32"/>
    <p:sldId id="413" r:id="rId33"/>
    <p:sldId id="362" r:id="rId34"/>
    <p:sldId id="422" r:id="rId35"/>
    <p:sldId id="368" r:id="rId36"/>
    <p:sldId id="369" r:id="rId37"/>
    <p:sldId id="363" r:id="rId38"/>
    <p:sldId id="364" r:id="rId39"/>
    <p:sldId id="365" r:id="rId40"/>
    <p:sldId id="379" r:id="rId41"/>
    <p:sldId id="378" r:id="rId42"/>
    <p:sldId id="380" r:id="rId43"/>
    <p:sldId id="416" r:id="rId44"/>
    <p:sldId id="415" r:id="rId45"/>
    <p:sldId id="376" r:id="rId46"/>
    <p:sldId id="377" r:id="rId47"/>
    <p:sldId id="375" r:id="rId48"/>
    <p:sldId id="423" r:id="rId49"/>
  </p:sldIdLst>
  <p:sldSz cx="9144000" cy="6858000" type="screen4x3"/>
  <p:notesSz cx="6858000" cy="9144000"/>
  <p:defaultTextStyle>
    <a:defPPr>
      <a:defRPr lang="zh-CN"/>
    </a:defPPr>
    <a:lvl1pPr algn="l" rtl="0" fontAlgn="base">
      <a:spcBef>
        <a:spcPct val="0"/>
      </a:spcBef>
      <a:spcAft>
        <a:spcPct val="0"/>
      </a:spcAft>
      <a:defRPr sz="3200" kern="1200">
        <a:solidFill>
          <a:schemeClr val="tx1"/>
        </a:solidFill>
        <a:latin typeface="Arial" charset="0"/>
        <a:ea typeface="宋体" pitchFamily="2" charset="-122"/>
        <a:cs typeface="+mn-cs"/>
      </a:defRPr>
    </a:lvl1pPr>
    <a:lvl2pPr marL="457200" algn="l" rtl="0" fontAlgn="base">
      <a:spcBef>
        <a:spcPct val="0"/>
      </a:spcBef>
      <a:spcAft>
        <a:spcPct val="0"/>
      </a:spcAft>
      <a:defRPr sz="3200" kern="1200">
        <a:solidFill>
          <a:schemeClr val="tx1"/>
        </a:solidFill>
        <a:latin typeface="Arial" charset="0"/>
        <a:ea typeface="宋体" pitchFamily="2" charset="-122"/>
        <a:cs typeface="+mn-cs"/>
      </a:defRPr>
    </a:lvl2pPr>
    <a:lvl3pPr marL="914400" algn="l" rtl="0" fontAlgn="base">
      <a:spcBef>
        <a:spcPct val="0"/>
      </a:spcBef>
      <a:spcAft>
        <a:spcPct val="0"/>
      </a:spcAft>
      <a:defRPr sz="3200" kern="1200">
        <a:solidFill>
          <a:schemeClr val="tx1"/>
        </a:solidFill>
        <a:latin typeface="Arial" charset="0"/>
        <a:ea typeface="宋体" pitchFamily="2" charset="-122"/>
        <a:cs typeface="+mn-cs"/>
      </a:defRPr>
    </a:lvl3pPr>
    <a:lvl4pPr marL="1371600" algn="l" rtl="0" fontAlgn="base">
      <a:spcBef>
        <a:spcPct val="0"/>
      </a:spcBef>
      <a:spcAft>
        <a:spcPct val="0"/>
      </a:spcAft>
      <a:defRPr sz="3200" kern="1200">
        <a:solidFill>
          <a:schemeClr val="tx1"/>
        </a:solidFill>
        <a:latin typeface="Arial" charset="0"/>
        <a:ea typeface="宋体" pitchFamily="2" charset="-122"/>
        <a:cs typeface="+mn-cs"/>
      </a:defRPr>
    </a:lvl4pPr>
    <a:lvl5pPr marL="1828800" algn="l" rtl="0" fontAlgn="base">
      <a:spcBef>
        <a:spcPct val="0"/>
      </a:spcBef>
      <a:spcAft>
        <a:spcPct val="0"/>
      </a:spcAft>
      <a:defRPr sz="3200" kern="1200">
        <a:solidFill>
          <a:schemeClr val="tx1"/>
        </a:solidFill>
        <a:latin typeface="Arial" charset="0"/>
        <a:ea typeface="宋体" pitchFamily="2" charset="-122"/>
        <a:cs typeface="+mn-cs"/>
      </a:defRPr>
    </a:lvl5pPr>
    <a:lvl6pPr marL="2286000" algn="l" defTabSz="914400" rtl="0" eaLnBrk="1" latinLnBrk="0" hangingPunct="1">
      <a:defRPr sz="3200" kern="1200">
        <a:solidFill>
          <a:schemeClr val="tx1"/>
        </a:solidFill>
        <a:latin typeface="Arial" charset="0"/>
        <a:ea typeface="宋体" pitchFamily="2" charset="-122"/>
        <a:cs typeface="+mn-cs"/>
      </a:defRPr>
    </a:lvl6pPr>
    <a:lvl7pPr marL="2743200" algn="l" defTabSz="914400" rtl="0" eaLnBrk="1" latinLnBrk="0" hangingPunct="1">
      <a:defRPr sz="3200" kern="1200">
        <a:solidFill>
          <a:schemeClr val="tx1"/>
        </a:solidFill>
        <a:latin typeface="Arial" charset="0"/>
        <a:ea typeface="宋体" pitchFamily="2" charset="-122"/>
        <a:cs typeface="+mn-cs"/>
      </a:defRPr>
    </a:lvl7pPr>
    <a:lvl8pPr marL="3200400" algn="l" defTabSz="914400" rtl="0" eaLnBrk="1" latinLnBrk="0" hangingPunct="1">
      <a:defRPr sz="3200" kern="1200">
        <a:solidFill>
          <a:schemeClr val="tx1"/>
        </a:solidFill>
        <a:latin typeface="Arial" charset="0"/>
        <a:ea typeface="宋体" pitchFamily="2" charset="-122"/>
        <a:cs typeface="+mn-cs"/>
      </a:defRPr>
    </a:lvl8pPr>
    <a:lvl9pPr marL="3657600" algn="l" defTabSz="914400" rtl="0" eaLnBrk="1" latinLnBrk="0" hangingPunct="1">
      <a:defRPr sz="3200"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E3E7"/>
    <a:srgbClr val="FFCC99"/>
    <a:srgbClr val="0000FF"/>
    <a:srgbClr val="666699"/>
    <a:srgbClr val="3366CC"/>
    <a:srgbClr val="CC3300"/>
    <a:srgbClr val="99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8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0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1003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1003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03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03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1003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53EBBE1-869D-4E70-8263-1B818E2D75E8}"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宋体" pitchFamily="2" charset="-122"/>
        <a:cs typeface="+mn-cs"/>
      </a:defRPr>
    </a:lvl1pPr>
    <a:lvl2pPr marL="457200" algn="l" rtl="0" fontAlgn="base">
      <a:spcBef>
        <a:spcPct val="30000"/>
      </a:spcBef>
      <a:spcAft>
        <a:spcPct val="0"/>
      </a:spcAft>
      <a:defRPr sz="1200" kern="1200">
        <a:solidFill>
          <a:schemeClr val="tx1"/>
        </a:solidFill>
        <a:latin typeface="Arial" charset="0"/>
        <a:ea typeface="宋体" pitchFamily="2" charset="-122"/>
        <a:cs typeface="+mn-cs"/>
      </a:defRPr>
    </a:lvl2pPr>
    <a:lvl3pPr marL="914400" algn="l" rtl="0" fontAlgn="base">
      <a:spcBef>
        <a:spcPct val="30000"/>
      </a:spcBef>
      <a:spcAft>
        <a:spcPct val="0"/>
      </a:spcAft>
      <a:defRPr sz="1200" kern="1200">
        <a:solidFill>
          <a:schemeClr val="tx1"/>
        </a:solidFill>
        <a:latin typeface="Arial" charset="0"/>
        <a:ea typeface="宋体" pitchFamily="2" charset="-122"/>
        <a:cs typeface="+mn-cs"/>
      </a:defRPr>
    </a:lvl3pPr>
    <a:lvl4pPr marL="1371600" algn="l" rtl="0" fontAlgn="base">
      <a:spcBef>
        <a:spcPct val="30000"/>
      </a:spcBef>
      <a:spcAft>
        <a:spcPct val="0"/>
      </a:spcAft>
      <a:defRPr sz="1200" kern="1200">
        <a:solidFill>
          <a:schemeClr val="tx1"/>
        </a:solidFill>
        <a:latin typeface="Arial" charset="0"/>
        <a:ea typeface="宋体" pitchFamily="2" charset="-122"/>
        <a:cs typeface="+mn-cs"/>
      </a:defRPr>
    </a:lvl4pPr>
    <a:lvl5pPr marL="1828800" algn="l" rtl="0" fontAlgn="base">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99C3C66-44E3-4E51-B658-D05E27DFD9B1}"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47BD452-45A2-4F6F-A457-CCF550285419}"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0D00F5D-01D4-46C1-BF57-DA6502CFBED4}"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61199BE-C9DD-4C69-AAD1-232D137DEBA0}"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E5F6A72-CF7A-4ED4-8B98-FBDEEA2E0B8E}"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E98DB17-1A6A-4F94-8900-323805655652}"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2037BEB3-99C8-417A-8000-01975126A78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A997EC05-293F-427D-B012-158153862B07}"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01073132-326A-4CD4-B292-FF87DACA7D01}"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C63DF58-E74D-4B0F-AF9D-3C96CD3CD4B7}"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7D7BB6B-1692-4E29-89C0-8F5E0D29699F}"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C8A71B-4AE7-4A10-B0CB-C3D5AF653A7B}"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宋体" pitchFamily="2" charset="-122"/>
        </a:defRPr>
      </a:lvl2pPr>
      <a:lvl3pPr algn="ctr" rtl="0" fontAlgn="base">
        <a:spcBef>
          <a:spcPct val="0"/>
        </a:spcBef>
        <a:spcAft>
          <a:spcPct val="0"/>
        </a:spcAft>
        <a:defRPr sz="4400">
          <a:solidFill>
            <a:schemeClr val="tx2"/>
          </a:solidFill>
          <a:latin typeface="Arial" charset="0"/>
          <a:ea typeface="宋体" pitchFamily="2" charset="-122"/>
        </a:defRPr>
      </a:lvl3pPr>
      <a:lvl4pPr algn="ctr" rtl="0" fontAlgn="base">
        <a:spcBef>
          <a:spcPct val="0"/>
        </a:spcBef>
        <a:spcAft>
          <a:spcPct val="0"/>
        </a:spcAft>
        <a:defRPr sz="4400">
          <a:solidFill>
            <a:schemeClr val="tx2"/>
          </a:solidFill>
          <a:latin typeface="Arial" charset="0"/>
          <a:ea typeface="宋体" pitchFamily="2" charset="-122"/>
        </a:defRPr>
      </a:lvl4pPr>
      <a:lvl5pPr algn="ctr" rtl="0" fontAlgn="base">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838200" y="1143000"/>
            <a:ext cx="7239000" cy="4876800"/>
          </a:xfrm>
        </p:spPr>
        <p:txBody>
          <a:bodyPr/>
          <a:lstStyle/>
          <a:p>
            <a:pPr>
              <a:lnSpc>
                <a:spcPct val="80000"/>
              </a:lnSpc>
              <a:buFontTx/>
              <a:buNone/>
            </a:pPr>
            <a:r>
              <a:rPr lang="en-US" altLang="zh-CN" sz="700" b="1">
                <a:solidFill>
                  <a:srgbClr val="990033"/>
                </a:solidFill>
              </a:rPr>
              <a:t>          </a:t>
            </a:r>
            <a:r>
              <a:rPr lang="en-US" altLang="zh-CN" sz="1200" b="1">
                <a:solidFill>
                  <a:srgbClr val="990033"/>
                </a:solidFill>
                <a:ea typeface="黑体" pitchFamily="2" charset="-122"/>
              </a:rPr>
              <a:t>   </a:t>
            </a:r>
          </a:p>
          <a:p>
            <a:pPr>
              <a:lnSpc>
                <a:spcPct val="80000"/>
              </a:lnSpc>
              <a:buFontTx/>
              <a:buNone/>
            </a:pPr>
            <a:r>
              <a:rPr lang="en-US" altLang="zh-CN" sz="1200" b="1">
                <a:solidFill>
                  <a:srgbClr val="990033"/>
                </a:solidFill>
                <a:ea typeface="黑体" pitchFamily="2" charset="-122"/>
              </a:rPr>
              <a:t>                </a:t>
            </a:r>
            <a:r>
              <a:rPr lang="zh-CN" altLang="en-US" sz="4000" b="1">
                <a:solidFill>
                  <a:srgbClr val="990000"/>
                </a:solidFill>
                <a:latin typeface="华文彩云" pitchFamily="2" charset="-122"/>
                <a:ea typeface="华文彩云" pitchFamily="2" charset="-122"/>
              </a:rPr>
              <a:t>学校课程顶层设计与实施</a:t>
            </a:r>
            <a:endParaRPr lang="zh-CN" altLang="en-US" sz="4000" b="1">
              <a:solidFill>
                <a:srgbClr val="990033"/>
              </a:solidFill>
              <a:ea typeface="黑体" pitchFamily="2" charset="-122"/>
            </a:endParaRPr>
          </a:p>
          <a:p>
            <a:pPr>
              <a:lnSpc>
                <a:spcPct val="80000"/>
              </a:lnSpc>
              <a:buFontTx/>
              <a:buNone/>
            </a:pPr>
            <a:r>
              <a:rPr lang="zh-CN" altLang="en-US" sz="1200" b="1">
                <a:solidFill>
                  <a:srgbClr val="990033"/>
                </a:solidFill>
                <a:ea typeface="黑体" pitchFamily="2" charset="-122"/>
              </a:rPr>
              <a:t>                </a:t>
            </a:r>
          </a:p>
          <a:p>
            <a:pPr>
              <a:lnSpc>
                <a:spcPct val="80000"/>
              </a:lnSpc>
              <a:buFontTx/>
              <a:buNone/>
            </a:pPr>
            <a:r>
              <a:rPr lang="zh-CN" altLang="en-US" sz="1200" b="1">
                <a:solidFill>
                  <a:srgbClr val="990033"/>
                </a:solidFill>
                <a:ea typeface="黑体" pitchFamily="2" charset="-122"/>
              </a:rPr>
              <a:t>                             </a:t>
            </a:r>
          </a:p>
          <a:p>
            <a:pPr>
              <a:lnSpc>
                <a:spcPct val="80000"/>
              </a:lnSpc>
              <a:buFontTx/>
              <a:buNone/>
            </a:pPr>
            <a:endParaRPr lang="zh-CN" altLang="en-US" sz="1200" b="1">
              <a:solidFill>
                <a:srgbClr val="990033"/>
              </a:solidFill>
              <a:ea typeface="黑体" pitchFamily="2" charset="-122"/>
            </a:endParaRPr>
          </a:p>
          <a:p>
            <a:pPr>
              <a:lnSpc>
                <a:spcPct val="80000"/>
              </a:lnSpc>
              <a:buFontTx/>
              <a:buNone/>
            </a:pPr>
            <a:r>
              <a:rPr lang="zh-CN" altLang="en-US" sz="1200" b="1">
                <a:solidFill>
                  <a:srgbClr val="990033"/>
                </a:solidFill>
                <a:ea typeface="黑体" pitchFamily="2" charset="-122"/>
              </a:rPr>
              <a:t>                         </a:t>
            </a:r>
            <a:r>
              <a:rPr lang="zh-CN" altLang="en-US" sz="1800" b="1">
                <a:solidFill>
                  <a:srgbClr val="990033"/>
                </a:solidFill>
                <a:ea typeface="黑体" pitchFamily="2" charset="-122"/>
              </a:rPr>
              <a:t>国家课程    校本课程（个性）   主题活动性课程</a:t>
            </a:r>
          </a:p>
          <a:p>
            <a:pPr>
              <a:lnSpc>
                <a:spcPct val="80000"/>
              </a:lnSpc>
              <a:buFontTx/>
              <a:buNone/>
            </a:pPr>
            <a:r>
              <a:rPr lang="zh-CN" altLang="en-US" sz="1800" b="1">
                <a:solidFill>
                  <a:srgbClr val="990033"/>
                </a:solidFill>
                <a:ea typeface="黑体" pitchFamily="2" charset="-122"/>
              </a:rPr>
              <a:t>                               </a:t>
            </a:r>
          </a:p>
          <a:p>
            <a:pPr>
              <a:lnSpc>
                <a:spcPct val="80000"/>
              </a:lnSpc>
              <a:buFontTx/>
              <a:buNone/>
            </a:pPr>
            <a:r>
              <a:rPr lang="zh-CN" altLang="en-US" sz="1800" b="1">
                <a:solidFill>
                  <a:srgbClr val="990033"/>
                </a:solidFill>
                <a:ea typeface="黑体" pitchFamily="2" charset="-122"/>
              </a:rPr>
              <a:t>               课程指向：学生的核心素养（学会学习、关系构建）</a:t>
            </a:r>
          </a:p>
          <a:p>
            <a:pPr>
              <a:lnSpc>
                <a:spcPct val="80000"/>
              </a:lnSpc>
              <a:buFontTx/>
              <a:buNone/>
            </a:pPr>
            <a:endParaRPr lang="zh-CN" altLang="en-US" sz="1800" b="1">
              <a:solidFill>
                <a:srgbClr val="990033"/>
              </a:solidFill>
              <a:ea typeface="黑体" pitchFamily="2" charset="-122"/>
            </a:endParaRPr>
          </a:p>
          <a:p>
            <a:pPr>
              <a:lnSpc>
                <a:spcPct val="80000"/>
              </a:lnSpc>
              <a:buFontTx/>
              <a:buNone/>
            </a:pPr>
            <a:endParaRPr lang="zh-CN" altLang="en-US" sz="1200" b="1">
              <a:solidFill>
                <a:srgbClr val="990033"/>
              </a:solidFill>
              <a:ea typeface="黑体" pitchFamily="2" charset="-122"/>
            </a:endParaRPr>
          </a:p>
          <a:p>
            <a:pPr>
              <a:lnSpc>
                <a:spcPct val="80000"/>
              </a:lnSpc>
              <a:buFontTx/>
              <a:buNone/>
            </a:pPr>
            <a:endParaRPr lang="zh-CN" altLang="en-US" sz="1200" b="1">
              <a:solidFill>
                <a:srgbClr val="990033"/>
              </a:solidFill>
              <a:ea typeface="黑体" pitchFamily="2" charset="-122"/>
            </a:endParaRPr>
          </a:p>
          <a:p>
            <a:pPr>
              <a:lnSpc>
                <a:spcPct val="80000"/>
              </a:lnSpc>
              <a:buFontTx/>
              <a:buNone/>
            </a:pPr>
            <a:r>
              <a:rPr lang="zh-CN" altLang="en-US" sz="1200" b="1">
                <a:solidFill>
                  <a:srgbClr val="990033"/>
                </a:solidFill>
                <a:ea typeface="黑体" pitchFamily="2" charset="-122"/>
              </a:rPr>
              <a:t>                                        </a:t>
            </a:r>
            <a:r>
              <a:rPr lang="zh-CN" altLang="en-US" sz="2000" b="1">
                <a:solidFill>
                  <a:srgbClr val="0000FF"/>
                </a:solidFill>
              </a:rPr>
              <a:t>常州市新北区教研室    万荣庆</a:t>
            </a:r>
          </a:p>
          <a:p>
            <a:pPr>
              <a:lnSpc>
                <a:spcPct val="80000"/>
              </a:lnSpc>
              <a:buFontTx/>
              <a:buNone/>
            </a:pPr>
            <a:r>
              <a:rPr lang="zh-CN" altLang="en-US" sz="2000" b="1">
                <a:solidFill>
                  <a:srgbClr val="0000FF"/>
                </a:solidFill>
              </a:rPr>
              <a:t>                   </a:t>
            </a:r>
            <a:r>
              <a:rPr lang="en-US" altLang="zh-CN" sz="2000" b="1">
                <a:solidFill>
                  <a:srgbClr val="0000FF"/>
                </a:solidFill>
              </a:rPr>
              <a:t>wrq@xbedu.net         13915023603</a:t>
            </a:r>
          </a:p>
          <a:p>
            <a:pPr>
              <a:lnSpc>
                <a:spcPct val="80000"/>
              </a:lnSpc>
              <a:spcBef>
                <a:spcPct val="50000"/>
              </a:spcBef>
              <a:buFontTx/>
              <a:buNone/>
            </a:pPr>
            <a:endParaRPr lang="en-US" altLang="zh-CN" sz="1400" b="1">
              <a:solidFill>
                <a:srgbClr val="0000FF"/>
              </a:solidFill>
              <a:ea typeface="黑体" pitchFamily="2" charset="-122"/>
            </a:endParaRPr>
          </a:p>
          <a:p>
            <a:pPr>
              <a:lnSpc>
                <a:spcPct val="80000"/>
              </a:lnSpc>
              <a:buFontTx/>
              <a:buNone/>
            </a:pPr>
            <a:r>
              <a:rPr lang="en-US" altLang="zh-CN" sz="1400" b="1">
                <a:solidFill>
                  <a:srgbClr val="0000FF"/>
                </a:solidFill>
                <a:ea typeface="黑体" pitchFamily="2" charset="-122"/>
              </a:rPr>
              <a:t>                                                       </a:t>
            </a:r>
            <a:r>
              <a:rPr lang="en-US" altLang="zh-CN" sz="1800" b="1">
                <a:solidFill>
                  <a:srgbClr val="0000FF"/>
                </a:solidFill>
                <a:ea typeface="黑体" pitchFamily="2" charset="-122"/>
              </a:rPr>
              <a:t>2016</a:t>
            </a:r>
            <a:r>
              <a:rPr lang="zh-CN" altLang="en-US" sz="1800" b="1">
                <a:solidFill>
                  <a:srgbClr val="0000FF"/>
                </a:solidFill>
                <a:ea typeface="黑体" pitchFamily="2" charset="-122"/>
              </a:rPr>
              <a:t>年</a:t>
            </a:r>
            <a:r>
              <a:rPr lang="en-US" altLang="zh-CN" sz="1800" b="1">
                <a:solidFill>
                  <a:srgbClr val="0000FF"/>
                </a:solidFill>
                <a:ea typeface="黑体" pitchFamily="2" charset="-122"/>
              </a:rPr>
              <a:t>5</a:t>
            </a:r>
            <a:r>
              <a:rPr lang="zh-CN" altLang="en-US" sz="1800" b="1">
                <a:solidFill>
                  <a:srgbClr val="0000FF"/>
                </a:solidFill>
                <a:ea typeface="黑体" pitchFamily="2" charset="-122"/>
              </a:rPr>
              <a:t>月</a:t>
            </a:r>
          </a:p>
          <a:p>
            <a:pPr>
              <a:lnSpc>
                <a:spcPct val="80000"/>
              </a:lnSpc>
              <a:buFontTx/>
              <a:buNone/>
            </a:pPr>
            <a:r>
              <a:rPr lang="zh-CN" altLang="en-US" sz="1400">
                <a:solidFill>
                  <a:srgbClr val="0000FF"/>
                </a:solidFill>
              </a:rPr>
              <a:t>          </a:t>
            </a:r>
          </a:p>
          <a:p>
            <a:pPr>
              <a:lnSpc>
                <a:spcPct val="80000"/>
              </a:lnSpc>
              <a:buFontTx/>
              <a:buNone/>
            </a:pPr>
            <a:r>
              <a:rPr lang="zh-CN" altLang="en-US" sz="700">
                <a:solidFill>
                  <a:srgbClr val="0000FF"/>
                </a:solidFill>
              </a:rPr>
              <a:t>              </a:t>
            </a:r>
          </a:p>
          <a:p>
            <a:pPr>
              <a:lnSpc>
                <a:spcPct val="105000"/>
              </a:lnSpc>
              <a:buFontTx/>
              <a:buNone/>
            </a:pPr>
            <a:r>
              <a:rPr lang="zh-CN" altLang="en-US" sz="700">
                <a:solidFill>
                  <a:srgbClr val="0000FF"/>
                </a:solidFill>
              </a:rPr>
              <a:t>                      </a:t>
            </a:r>
            <a:endParaRPr lang="zh-CN" altLang="en-US" sz="1200" b="1">
              <a:solidFill>
                <a:srgbClr val="990033"/>
              </a:solidFill>
            </a:endParaRPr>
          </a:p>
          <a:p>
            <a:pPr>
              <a:lnSpc>
                <a:spcPct val="60000"/>
              </a:lnSpc>
              <a:buFontTx/>
              <a:buNone/>
            </a:pPr>
            <a:r>
              <a:rPr lang="zh-CN" altLang="en-US" sz="400" b="1">
                <a:solidFill>
                  <a:srgbClr val="990033"/>
                </a:solidFill>
              </a:rPr>
              <a:t>                </a:t>
            </a:r>
            <a:r>
              <a:rPr lang="zh-CN" altLang="en-US" sz="700" b="1">
                <a:solidFill>
                  <a:srgbClr val="0000FF"/>
                </a:solidFill>
              </a:rPr>
              <a:t>         </a:t>
            </a:r>
            <a:r>
              <a:rPr lang="zh-CN" altLang="en-US" sz="400" b="1">
                <a:solidFill>
                  <a:srgbClr val="990033"/>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body" idx="1"/>
          </p:nvPr>
        </p:nvSpPr>
        <p:spPr>
          <a:xfrm>
            <a:off x="457200" y="1600200"/>
            <a:ext cx="8229600" cy="3962400"/>
          </a:xfrm>
        </p:spPr>
        <p:txBody>
          <a:bodyPr/>
          <a:lstStyle/>
          <a:p>
            <a:pPr>
              <a:lnSpc>
                <a:spcPct val="90000"/>
              </a:lnSpc>
              <a:buFontTx/>
              <a:buNone/>
            </a:pPr>
            <a:r>
              <a:rPr lang="en-US" altLang="zh-CN" b="1">
                <a:solidFill>
                  <a:srgbClr val="0000FF"/>
                </a:solidFill>
              </a:rPr>
              <a:t>       8</a:t>
            </a:r>
            <a:r>
              <a:rPr lang="zh-CN" altLang="en-US" b="1">
                <a:solidFill>
                  <a:srgbClr val="0000FF"/>
                </a:solidFill>
              </a:rPr>
              <a:t>、课程的实施保障：</a:t>
            </a:r>
            <a:endParaRPr lang="zh-CN" altLang="en-US">
              <a:solidFill>
                <a:srgbClr val="0000FF"/>
              </a:solidFill>
            </a:endParaRPr>
          </a:p>
          <a:p>
            <a:pPr>
              <a:lnSpc>
                <a:spcPct val="90000"/>
              </a:lnSpc>
              <a:buFontTx/>
              <a:buNone/>
            </a:pPr>
            <a:endParaRPr lang="zh-CN" altLang="en-US">
              <a:solidFill>
                <a:srgbClr val="0000FF"/>
              </a:solidFill>
            </a:endParaRPr>
          </a:p>
          <a:p>
            <a:pPr>
              <a:lnSpc>
                <a:spcPct val="90000"/>
              </a:lnSpc>
              <a:buFontTx/>
              <a:buNone/>
            </a:pPr>
            <a:r>
              <a:rPr lang="zh-CN" altLang="en-US" sz="2400">
                <a:solidFill>
                  <a:srgbClr val="0000FF"/>
                </a:solidFill>
              </a:rPr>
              <a:t>             （</a:t>
            </a:r>
            <a:r>
              <a:rPr lang="en-US" altLang="zh-CN" sz="2400">
                <a:solidFill>
                  <a:srgbClr val="0000FF"/>
                </a:solidFill>
              </a:rPr>
              <a:t>1</a:t>
            </a:r>
            <a:r>
              <a:rPr lang="zh-CN" altLang="en-US" sz="2400">
                <a:solidFill>
                  <a:srgbClr val="0000FF"/>
                </a:solidFill>
              </a:rPr>
              <a:t>）学校的文化制度</a:t>
            </a:r>
          </a:p>
          <a:p>
            <a:pPr>
              <a:lnSpc>
                <a:spcPct val="90000"/>
              </a:lnSpc>
              <a:buFontTx/>
              <a:buNone/>
            </a:pPr>
            <a:r>
              <a:rPr lang="zh-CN" altLang="en-US" sz="2400">
                <a:solidFill>
                  <a:srgbClr val="0000FF"/>
                </a:solidFill>
              </a:rPr>
              <a:t>             （</a:t>
            </a:r>
            <a:r>
              <a:rPr lang="en-US" altLang="zh-CN" sz="2400">
                <a:solidFill>
                  <a:srgbClr val="0000FF"/>
                </a:solidFill>
              </a:rPr>
              <a:t>2</a:t>
            </a:r>
            <a:r>
              <a:rPr lang="zh-CN" altLang="en-US" sz="2400">
                <a:solidFill>
                  <a:srgbClr val="0000FF"/>
                </a:solidFill>
              </a:rPr>
              <a:t>）教师的专业发展（学科组与</a:t>
            </a:r>
            <a:r>
              <a:rPr lang="zh-CN" altLang="en-US" sz="2400">
                <a:solidFill>
                  <a:srgbClr val="990000"/>
                </a:solidFill>
              </a:rPr>
              <a:t>校教师培训部门</a:t>
            </a:r>
            <a:r>
              <a:rPr lang="zh-CN" altLang="en-US" sz="2400">
                <a:solidFill>
                  <a:srgbClr val="0000FF"/>
                </a:solidFill>
              </a:rPr>
              <a:t>）</a:t>
            </a:r>
          </a:p>
          <a:p>
            <a:pPr>
              <a:lnSpc>
                <a:spcPct val="90000"/>
              </a:lnSpc>
              <a:buFontTx/>
              <a:buNone/>
            </a:pPr>
            <a:r>
              <a:rPr lang="zh-CN" altLang="en-US" sz="2400">
                <a:solidFill>
                  <a:srgbClr val="0000FF"/>
                </a:solidFill>
              </a:rPr>
              <a:t>             （</a:t>
            </a:r>
            <a:r>
              <a:rPr lang="en-US" altLang="zh-CN" sz="2400">
                <a:solidFill>
                  <a:srgbClr val="0000FF"/>
                </a:solidFill>
              </a:rPr>
              <a:t>3</a:t>
            </a:r>
            <a:r>
              <a:rPr lang="zh-CN" altLang="en-US" sz="2400">
                <a:solidFill>
                  <a:srgbClr val="0000FF"/>
                </a:solidFill>
              </a:rPr>
              <a:t>）专业团队支持   （苏州工业园区：</a:t>
            </a:r>
            <a:r>
              <a:rPr lang="en-US" altLang="zh-CN" sz="2400">
                <a:solidFill>
                  <a:srgbClr val="0000FF"/>
                </a:solidFill>
              </a:rPr>
              <a:t>10</a:t>
            </a:r>
            <a:r>
              <a:rPr lang="zh-CN" altLang="en-US" sz="2400">
                <a:solidFill>
                  <a:srgbClr val="0000FF"/>
                </a:solidFill>
              </a:rPr>
              <a:t>万</a:t>
            </a:r>
            <a:r>
              <a:rPr lang="en-US" altLang="zh-CN" sz="2400">
                <a:solidFill>
                  <a:srgbClr val="0000FF"/>
                </a:solidFill>
              </a:rPr>
              <a:t>/</a:t>
            </a:r>
            <a:r>
              <a:rPr lang="zh-CN" altLang="en-US" sz="2400">
                <a:solidFill>
                  <a:srgbClr val="0000FF"/>
                </a:solidFill>
              </a:rPr>
              <a:t>每校）</a:t>
            </a:r>
          </a:p>
          <a:p>
            <a:pPr>
              <a:lnSpc>
                <a:spcPct val="90000"/>
              </a:lnSpc>
              <a:buFontTx/>
              <a:buNone/>
            </a:pPr>
            <a:r>
              <a:rPr lang="zh-CN" altLang="en-US" sz="2400">
                <a:solidFill>
                  <a:srgbClr val="0000FF"/>
                </a:solidFill>
              </a:rPr>
              <a:t>             （</a:t>
            </a:r>
            <a:r>
              <a:rPr lang="en-US" altLang="zh-CN" sz="2400">
                <a:solidFill>
                  <a:srgbClr val="0000FF"/>
                </a:solidFill>
              </a:rPr>
              <a:t>4</a:t>
            </a:r>
            <a:r>
              <a:rPr lang="zh-CN" altLang="en-US" sz="2400">
                <a:solidFill>
                  <a:srgbClr val="0000FF"/>
                </a:solidFill>
              </a:rPr>
              <a:t>）环境与物质的支持</a:t>
            </a:r>
          </a:p>
          <a:p>
            <a:pPr>
              <a:lnSpc>
                <a:spcPct val="90000"/>
              </a:lnSpc>
              <a:buFontTx/>
              <a:buNone/>
            </a:pPr>
            <a:r>
              <a:rPr lang="zh-CN" altLang="en-US" sz="2400">
                <a:solidFill>
                  <a:srgbClr val="0000FF"/>
                </a:solidFill>
              </a:rPr>
              <a:t>       </a:t>
            </a:r>
            <a:r>
              <a:rPr lang="zh-CN" altLang="en-US" sz="2400" b="1">
                <a:solidFill>
                  <a:srgbClr val="0000FF"/>
                </a:solidFill>
              </a:rPr>
              <a:t>（ 环境本身不是课程，是课程实施的载体）</a:t>
            </a:r>
          </a:p>
          <a:p>
            <a:pPr>
              <a:lnSpc>
                <a:spcPct val="90000"/>
              </a:lnSpc>
              <a:buFontTx/>
              <a:buNone/>
            </a:pPr>
            <a:r>
              <a:rPr lang="zh-CN" altLang="en-US" sz="2400">
                <a:solidFill>
                  <a:srgbClr val="0000FF"/>
                </a:solidFil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381000" y="1828800"/>
            <a:ext cx="8458200" cy="1905000"/>
          </a:xfrm>
        </p:spPr>
        <p:txBody>
          <a:bodyPr/>
          <a:lstStyle/>
          <a:p>
            <a:pPr>
              <a:buFontTx/>
              <a:buNone/>
            </a:pPr>
            <a:r>
              <a:rPr lang="zh-CN" altLang="en-US" sz="3600" b="1">
                <a:solidFill>
                  <a:srgbClr val="990000"/>
                </a:solidFill>
                <a:latin typeface="黑体" pitchFamily="2" charset="-122"/>
                <a:ea typeface="黑体" pitchFamily="2" charset="-122"/>
              </a:rPr>
              <a:t>二、关于国家学科课程校本化建设框架</a:t>
            </a:r>
          </a:p>
          <a:p>
            <a:pPr>
              <a:buFontTx/>
              <a:buNone/>
            </a:pPr>
            <a:r>
              <a:rPr lang="zh-CN" altLang="en-US" sz="3600" b="1">
                <a:solidFill>
                  <a:srgbClr val="990000"/>
                </a:solidFill>
                <a:latin typeface="黑体" pitchFamily="2" charset="-122"/>
                <a:ea typeface="黑体" pitchFamily="2" charset="-122"/>
              </a:rPr>
              <a:t>       </a:t>
            </a:r>
            <a:r>
              <a:rPr lang="zh-CN" altLang="en-US" sz="2800" b="1">
                <a:solidFill>
                  <a:srgbClr val="990000"/>
                </a:solidFill>
                <a:latin typeface="黑体" pitchFamily="2" charset="-122"/>
                <a:ea typeface="黑体" pitchFamily="2" charset="-122"/>
              </a:rPr>
              <a:t>（课程基地建设的重要途径）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457200" y="457200"/>
            <a:ext cx="8534400" cy="4953000"/>
          </a:xfrm>
        </p:spPr>
        <p:txBody>
          <a:bodyPr/>
          <a:lstStyle/>
          <a:p>
            <a:pPr>
              <a:buFontTx/>
              <a:buNone/>
            </a:pPr>
            <a:r>
              <a:rPr lang="en-US" altLang="zh-CN" b="1">
                <a:solidFill>
                  <a:srgbClr val="0000FF"/>
                </a:solidFill>
              </a:rPr>
              <a:t> </a:t>
            </a:r>
          </a:p>
          <a:p>
            <a:pPr>
              <a:buFontTx/>
              <a:buNone/>
            </a:pPr>
            <a:r>
              <a:rPr lang="en-US" altLang="zh-CN" b="1">
                <a:solidFill>
                  <a:srgbClr val="0000FF"/>
                </a:solidFill>
              </a:rPr>
              <a:t>      </a:t>
            </a:r>
            <a:r>
              <a:rPr lang="en-US" altLang="zh-CN" sz="2800" b="1">
                <a:solidFill>
                  <a:srgbClr val="0000FF"/>
                </a:solidFill>
              </a:rPr>
              <a:t>1</a:t>
            </a:r>
            <a:r>
              <a:rPr lang="zh-CN" altLang="en-US" sz="2800" b="1">
                <a:solidFill>
                  <a:srgbClr val="0000FF"/>
                </a:solidFill>
              </a:rPr>
              <a:t>、</a:t>
            </a:r>
            <a:r>
              <a:rPr lang="en-US" altLang="zh-CN" sz="2800" b="1">
                <a:solidFill>
                  <a:srgbClr val="0000FF"/>
                </a:solidFill>
              </a:rPr>
              <a:t>×××</a:t>
            </a:r>
            <a:r>
              <a:rPr lang="zh-CN" altLang="en-US" sz="2800" b="1">
                <a:solidFill>
                  <a:srgbClr val="0000FF"/>
                </a:solidFill>
              </a:rPr>
              <a:t>学科课程实施理念：</a:t>
            </a:r>
            <a:r>
              <a:rPr lang="zh-CN" altLang="en-US" b="1">
                <a:solidFill>
                  <a:srgbClr val="0000FF"/>
                </a:solidFill>
              </a:rPr>
              <a:t> </a:t>
            </a:r>
          </a:p>
          <a:p>
            <a:pPr>
              <a:buFontTx/>
              <a:buNone/>
            </a:pPr>
            <a:r>
              <a:rPr lang="zh-CN" altLang="en-US" b="1">
                <a:solidFill>
                  <a:srgbClr val="0000FF"/>
                </a:solidFill>
              </a:rPr>
              <a:t>                </a:t>
            </a:r>
            <a:r>
              <a:rPr lang="zh-CN" altLang="en-US" sz="2400">
                <a:solidFill>
                  <a:srgbClr val="0000FF"/>
                </a:solidFill>
              </a:rPr>
              <a:t>上位理念：          下位理念：</a:t>
            </a:r>
          </a:p>
          <a:p>
            <a:pPr>
              <a:buFontTx/>
              <a:buNone/>
            </a:pPr>
            <a:r>
              <a:rPr lang="zh-CN" altLang="en-US" b="1">
                <a:solidFill>
                  <a:srgbClr val="0000FF"/>
                </a:solidFill>
              </a:rPr>
              <a:t>      </a:t>
            </a:r>
          </a:p>
          <a:p>
            <a:pPr>
              <a:buFontTx/>
              <a:buNone/>
            </a:pPr>
            <a:r>
              <a:rPr lang="zh-CN" altLang="en-US" b="1">
                <a:solidFill>
                  <a:srgbClr val="0000FF"/>
                </a:solidFill>
              </a:rPr>
              <a:t>       </a:t>
            </a:r>
            <a:r>
              <a:rPr lang="en-US" altLang="zh-CN" sz="2800" b="1">
                <a:solidFill>
                  <a:srgbClr val="0000FF"/>
                </a:solidFill>
              </a:rPr>
              <a:t>2</a:t>
            </a:r>
            <a:r>
              <a:rPr lang="zh-CN" altLang="en-US" sz="2800" b="1">
                <a:solidFill>
                  <a:srgbClr val="0000FF"/>
                </a:solidFill>
              </a:rPr>
              <a:t>、</a:t>
            </a:r>
            <a:r>
              <a:rPr lang="en-US" altLang="zh-CN" sz="2800" b="1">
                <a:solidFill>
                  <a:srgbClr val="0000FF"/>
                </a:solidFill>
              </a:rPr>
              <a:t>×××</a:t>
            </a:r>
            <a:r>
              <a:rPr lang="zh-CN" altLang="en-US" sz="2800" b="1">
                <a:solidFill>
                  <a:srgbClr val="0000FF"/>
                </a:solidFill>
              </a:rPr>
              <a:t>学科课程目标</a:t>
            </a:r>
            <a:r>
              <a:rPr lang="en-US" altLang="zh-CN" sz="2800" b="1">
                <a:solidFill>
                  <a:srgbClr val="0000FF"/>
                </a:solidFill>
              </a:rPr>
              <a:t>:</a:t>
            </a:r>
          </a:p>
          <a:p>
            <a:pPr>
              <a:buFontTx/>
              <a:buNone/>
            </a:pPr>
            <a:r>
              <a:rPr lang="en-US" altLang="zh-CN" b="1">
                <a:solidFill>
                  <a:srgbClr val="0000FF"/>
                </a:solidFill>
              </a:rPr>
              <a:t>         </a:t>
            </a:r>
            <a:r>
              <a:rPr lang="zh-CN" altLang="en-US" sz="2400">
                <a:solidFill>
                  <a:srgbClr val="0000FF"/>
                </a:solidFill>
              </a:rPr>
              <a:t>（</a:t>
            </a:r>
            <a:r>
              <a:rPr lang="en-US" altLang="zh-CN" sz="2400">
                <a:solidFill>
                  <a:srgbClr val="0000FF"/>
                </a:solidFill>
              </a:rPr>
              <a:t>1</a:t>
            </a:r>
            <a:r>
              <a:rPr lang="zh-CN" altLang="en-US" sz="2400">
                <a:solidFill>
                  <a:srgbClr val="0000FF"/>
                </a:solidFill>
              </a:rPr>
              <a:t>）定性：学科应培养的核心素养（关键素养或能</a:t>
            </a:r>
          </a:p>
          <a:p>
            <a:pPr>
              <a:buFontTx/>
              <a:buNone/>
            </a:pPr>
            <a:r>
              <a:rPr lang="zh-CN" altLang="en-US" sz="2400">
                <a:solidFill>
                  <a:srgbClr val="0000FF"/>
                </a:solidFill>
              </a:rPr>
              <a:t>                                 力）、习惯、兴趣、</a:t>
            </a:r>
          </a:p>
          <a:p>
            <a:pPr>
              <a:buFontTx/>
              <a:buNone/>
            </a:pPr>
            <a:r>
              <a:rPr lang="zh-CN" altLang="en-US" sz="2400">
                <a:solidFill>
                  <a:srgbClr val="0000FF"/>
                </a:solidFill>
              </a:rPr>
              <a:t>             （</a:t>
            </a:r>
            <a:r>
              <a:rPr lang="en-US" altLang="zh-CN" sz="2400">
                <a:solidFill>
                  <a:srgbClr val="0000FF"/>
                </a:solidFill>
              </a:rPr>
              <a:t>2</a:t>
            </a:r>
            <a:r>
              <a:rPr lang="zh-CN" altLang="en-US" sz="2400">
                <a:solidFill>
                  <a:srgbClr val="0000FF"/>
                </a:solidFill>
              </a:rPr>
              <a:t>）定量：每个年段、学年、单元的合格率、优秀</a:t>
            </a:r>
          </a:p>
          <a:p>
            <a:pPr>
              <a:buFontTx/>
              <a:buNone/>
            </a:pPr>
            <a:r>
              <a:rPr lang="zh-CN" altLang="en-US" sz="2400">
                <a:solidFill>
                  <a:srgbClr val="0000FF"/>
                </a:solidFill>
              </a:rPr>
              <a:t>                                 率；</a:t>
            </a:r>
            <a:endParaRPr lang="zh-CN" altLang="en-US" sz="2400">
              <a:solidFill>
                <a:srgbClr val="99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457200" y="1143000"/>
            <a:ext cx="8229600" cy="4525963"/>
          </a:xfrm>
        </p:spPr>
        <p:txBody>
          <a:bodyPr/>
          <a:lstStyle/>
          <a:p>
            <a:pPr>
              <a:lnSpc>
                <a:spcPct val="80000"/>
              </a:lnSpc>
              <a:buFontTx/>
              <a:buNone/>
            </a:pPr>
            <a:r>
              <a:rPr lang="en-US" altLang="zh-CN" sz="2800" b="1">
                <a:solidFill>
                  <a:srgbClr val="0000FF"/>
                </a:solidFill>
              </a:rPr>
              <a:t>3</a:t>
            </a:r>
            <a:r>
              <a:rPr lang="zh-CN" altLang="en-US" sz="2800" b="1">
                <a:solidFill>
                  <a:srgbClr val="0000FF"/>
                </a:solidFill>
              </a:rPr>
              <a:t>、</a:t>
            </a:r>
            <a:r>
              <a:rPr lang="en-US" altLang="zh-CN" sz="2800" b="1">
                <a:solidFill>
                  <a:srgbClr val="0000FF"/>
                </a:solidFill>
              </a:rPr>
              <a:t>×××</a:t>
            </a:r>
            <a:r>
              <a:rPr lang="zh-CN" altLang="en-US" sz="2800" b="1">
                <a:solidFill>
                  <a:srgbClr val="0000FF"/>
                </a:solidFill>
              </a:rPr>
              <a:t>课程的内容</a:t>
            </a:r>
            <a:endParaRPr lang="zh-CN" altLang="en-US" sz="2000" b="1">
              <a:solidFill>
                <a:srgbClr val="0000FF"/>
              </a:solidFill>
            </a:endParaRPr>
          </a:p>
          <a:p>
            <a:pPr>
              <a:lnSpc>
                <a:spcPct val="80000"/>
              </a:lnSpc>
              <a:buFontTx/>
              <a:buNone/>
            </a:pPr>
            <a:r>
              <a:rPr lang="zh-CN" altLang="en-US" sz="2000" b="1">
                <a:solidFill>
                  <a:srgbClr val="0000FF"/>
                </a:solidFill>
              </a:rPr>
              <a:t> </a:t>
            </a:r>
          </a:p>
          <a:p>
            <a:pPr>
              <a:lnSpc>
                <a:spcPct val="80000"/>
              </a:lnSpc>
              <a:buFontTx/>
              <a:buNone/>
            </a:pPr>
            <a:r>
              <a:rPr lang="zh-CN" altLang="en-US" sz="2000" b="1">
                <a:solidFill>
                  <a:srgbClr val="0000FF"/>
                </a:solidFill>
              </a:rPr>
              <a:t>         （</a:t>
            </a:r>
            <a:r>
              <a:rPr lang="en-US" altLang="zh-CN" sz="2000" b="1">
                <a:solidFill>
                  <a:srgbClr val="0000FF"/>
                </a:solidFill>
              </a:rPr>
              <a:t>1</a:t>
            </a:r>
            <a:r>
              <a:rPr lang="zh-CN" altLang="en-US" sz="2000" b="1">
                <a:solidFill>
                  <a:srgbClr val="0000FF"/>
                </a:solidFill>
              </a:rPr>
              <a:t>）内容的整体结构框架</a:t>
            </a:r>
          </a:p>
          <a:p>
            <a:pPr>
              <a:lnSpc>
                <a:spcPct val="80000"/>
              </a:lnSpc>
              <a:buFontTx/>
              <a:buNone/>
            </a:pPr>
            <a:endParaRPr lang="zh-CN" altLang="en-US" sz="2000" b="1">
              <a:solidFill>
                <a:srgbClr val="0000FF"/>
              </a:solidFill>
            </a:endParaRPr>
          </a:p>
          <a:p>
            <a:pPr>
              <a:lnSpc>
                <a:spcPct val="80000"/>
              </a:lnSpc>
              <a:buFontTx/>
              <a:buNone/>
            </a:pPr>
            <a:r>
              <a:rPr lang="zh-CN" altLang="en-US" sz="2000" b="1">
                <a:solidFill>
                  <a:srgbClr val="0000FF"/>
                </a:solidFill>
              </a:rPr>
              <a:t>         （</a:t>
            </a:r>
            <a:r>
              <a:rPr lang="en-US" altLang="zh-CN" sz="2000" b="1">
                <a:solidFill>
                  <a:srgbClr val="0000FF"/>
                </a:solidFill>
              </a:rPr>
              <a:t>2</a:t>
            </a:r>
            <a:r>
              <a:rPr lang="zh-CN" altLang="en-US" sz="2000" b="1">
                <a:solidFill>
                  <a:srgbClr val="0000FF"/>
                </a:solidFill>
              </a:rPr>
              <a:t>）内容整合：所配套的教材的整合情况（应具体到</a:t>
            </a:r>
          </a:p>
          <a:p>
            <a:pPr>
              <a:lnSpc>
                <a:spcPct val="80000"/>
              </a:lnSpc>
              <a:buFontTx/>
              <a:buNone/>
            </a:pPr>
            <a:r>
              <a:rPr lang="zh-CN" altLang="en-US" sz="2000" b="1">
                <a:solidFill>
                  <a:srgbClr val="0000FF"/>
                </a:solidFill>
              </a:rPr>
              <a:t>                                     各册书，哪些整合了、调整了、增加</a:t>
            </a:r>
          </a:p>
          <a:p>
            <a:pPr>
              <a:lnSpc>
                <a:spcPct val="80000"/>
              </a:lnSpc>
              <a:buFontTx/>
              <a:buNone/>
            </a:pPr>
            <a:r>
              <a:rPr lang="zh-CN" altLang="en-US" sz="2000" b="1">
                <a:solidFill>
                  <a:srgbClr val="0000FF"/>
                </a:solidFill>
              </a:rPr>
              <a:t>                                    了</a:t>
            </a:r>
            <a:r>
              <a:rPr lang="en-US" altLang="zh-CN" sz="2000" b="1">
                <a:solidFill>
                  <a:srgbClr val="0000FF"/>
                </a:solidFill>
              </a:rPr>
              <a:t>……</a:t>
            </a:r>
            <a:r>
              <a:rPr lang="zh-CN" altLang="en-US" sz="2000" b="1">
                <a:solidFill>
                  <a:srgbClr val="0000FF"/>
                </a:solidFill>
              </a:rPr>
              <a:t>）</a:t>
            </a:r>
          </a:p>
          <a:p>
            <a:pPr>
              <a:lnSpc>
                <a:spcPct val="80000"/>
              </a:lnSpc>
              <a:buFontTx/>
              <a:buNone/>
            </a:pPr>
            <a:r>
              <a:rPr lang="zh-CN" altLang="en-US" sz="2000" b="1">
                <a:solidFill>
                  <a:srgbClr val="0000FF"/>
                </a:solidFill>
              </a:rPr>
              <a:t>     </a:t>
            </a:r>
          </a:p>
          <a:p>
            <a:pPr>
              <a:lnSpc>
                <a:spcPct val="80000"/>
              </a:lnSpc>
              <a:buFontTx/>
              <a:buNone/>
            </a:pPr>
            <a:r>
              <a:rPr lang="zh-CN" altLang="en-US" sz="2000" b="1">
                <a:solidFill>
                  <a:srgbClr val="0000FF"/>
                </a:solidFill>
              </a:rPr>
              <a:t>         （</a:t>
            </a:r>
            <a:r>
              <a:rPr lang="en-US" altLang="zh-CN" sz="2000" b="1">
                <a:solidFill>
                  <a:srgbClr val="0000FF"/>
                </a:solidFill>
              </a:rPr>
              <a:t>3</a:t>
            </a:r>
            <a:r>
              <a:rPr lang="zh-CN" altLang="en-US" sz="2000" b="1">
                <a:solidFill>
                  <a:srgbClr val="0000FF"/>
                </a:solidFill>
              </a:rPr>
              <a:t>） 整合时：要注意哪些是课堂？哪些是课外（校</a:t>
            </a:r>
          </a:p>
          <a:p>
            <a:pPr>
              <a:lnSpc>
                <a:spcPct val="80000"/>
              </a:lnSpc>
              <a:buFontTx/>
              <a:buNone/>
            </a:pPr>
            <a:r>
              <a:rPr lang="zh-CN" altLang="en-US" sz="2000" b="1">
                <a:solidFill>
                  <a:srgbClr val="0000FF"/>
                </a:solidFill>
              </a:rPr>
              <a:t>                                 本课程、校外回去做的）</a:t>
            </a:r>
          </a:p>
          <a:p>
            <a:pPr>
              <a:lnSpc>
                <a:spcPct val="80000"/>
              </a:lnSpc>
              <a:buFontTx/>
              <a:buNone/>
            </a:pPr>
            <a:endParaRPr lang="zh-CN" altLang="en-US" sz="2000" b="1">
              <a:solidFill>
                <a:srgbClr val="0000FF"/>
              </a:solidFill>
            </a:endParaRPr>
          </a:p>
          <a:p>
            <a:pPr>
              <a:lnSpc>
                <a:spcPct val="80000"/>
              </a:lnSpc>
              <a:buFontTx/>
              <a:buNone/>
            </a:pPr>
            <a:r>
              <a:rPr lang="zh-CN" altLang="en-US" sz="2000" b="1">
                <a:solidFill>
                  <a:srgbClr val="0000FF"/>
                </a:solidFill>
              </a:rPr>
              <a:t>                        （ 新桥小学的体育作业</a:t>
            </a:r>
          </a:p>
          <a:p>
            <a:pPr>
              <a:lnSpc>
                <a:spcPct val="80000"/>
              </a:lnSpc>
              <a:buFontTx/>
              <a:buNone/>
            </a:pPr>
            <a:r>
              <a:rPr lang="zh-CN" altLang="en-US" sz="2400" b="1">
                <a:solidFill>
                  <a:srgbClr val="990000"/>
                </a:solidFill>
              </a:rPr>
              <a:t>              </a:t>
            </a:r>
          </a:p>
          <a:p>
            <a:pPr>
              <a:lnSpc>
                <a:spcPct val="80000"/>
              </a:lnSpc>
              <a:buFontTx/>
              <a:buNone/>
            </a:pPr>
            <a:r>
              <a:rPr lang="zh-CN" altLang="en-US" sz="2400" b="1">
                <a:solidFill>
                  <a:srgbClr val="990000"/>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body" idx="1"/>
          </p:nvPr>
        </p:nvSpPr>
        <p:spPr>
          <a:xfrm>
            <a:off x="838200" y="381000"/>
            <a:ext cx="7772400" cy="5562600"/>
          </a:xfrm>
        </p:spPr>
        <p:txBody>
          <a:bodyPr/>
          <a:lstStyle/>
          <a:p>
            <a:pPr>
              <a:lnSpc>
                <a:spcPct val="80000"/>
              </a:lnSpc>
              <a:buFontTx/>
              <a:buNone/>
            </a:pPr>
            <a:r>
              <a:rPr lang="en-US" altLang="zh-CN" sz="2400" b="1">
                <a:solidFill>
                  <a:srgbClr val="0000FF"/>
                </a:solidFill>
              </a:rPr>
              <a:t>4</a:t>
            </a:r>
            <a:r>
              <a:rPr lang="zh-CN" altLang="en-US" sz="2400" b="1">
                <a:solidFill>
                  <a:srgbClr val="0000FF"/>
                </a:solidFill>
              </a:rPr>
              <a:t>、</a:t>
            </a:r>
            <a:r>
              <a:rPr lang="en-US" altLang="zh-CN" sz="2400" b="1">
                <a:solidFill>
                  <a:srgbClr val="0000FF"/>
                </a:solidFill>
              </a:rPr>
              <a:t>×××</a:t>
            </a:r>
            <a:r>
              <a:rPr lang="zh-CN" altLang="en-US" sz="2400" b="1">
                <a:solidFill>
                  <a:srgbClr val="0000FF"/>
                </a:solidFill>
              </a:rPr>
              <a:t>课程的实施</a:t>
            </a:r>
          </a:p>
          <a:p>
            <a:pPr>
              <a:lnSpc>
                <a:spcPct val="80000"/>
              </a:lnSpc>
              <a:buFontTx/>
              <a:buNone/>
            </a:pPr>
            <a:r>
              <a:rPr lang="zh-CN" altLang="en-US" sz="1800" b="1">
                <a:solidFill>
                  <a:srgbClr val="0000FF"/>
                </a:solidFill>
              </a:rPr>
              <a:t>       </a:t>
            </a:r>
          </a:p>
          <a:p>
            <a:pPr>
              <a:lnSpc>
                <a:spcPct val="80000"/>
              </a:lnSpc>
              <a:buFontTx/>
              <a:buNone/>
            </a:pPr>
            <a:r>
              <a:rPr lang="zh-CN" altLang="en-US" sz="1800" b="1">
                <a:solidFill>
                  <a:srgbClr val="0000FF"/>
                </a:solidFill>
              </a:rPr>
              <a:t>       （</a:t>
            </a:r>
            <a:r>
              <a:rPr lang="en-US" altLang="zh-CN" sz="1800" b="1">
                <a:solidFill>
                  <a:srgbClr val="0000FF"/>
                </a:solidFill>
              </a:rPr>
              <a:t>1</a:t>
            </a:r>
            <a:r>
              <a:rPr lang="zh-CN" altLang="en-US" sz="1800" b="1">
                <a:solidFill>
                  <a:srgbClr val="0000FF"/>
                </a:solidFill>
              </a:rPr>
              <a:t>）转型 ：   （具有自己学校特征的备课结构、实施形态、课堂观</a:t>
            </a:r>
          </a:p>
          <a:p>
            <a:pPr>
              <a:lnSpc>
                <a:spcPct val="80000"/>
              </a:lnSpc>
              <a:buFontTx/>
              <a:buNone/>
            </a:pPr>
            <a:r>
              <a:rPr lang="zh-CN" altLang="en-US" sz="1800" b="1">
                <a:solidFill>
                  <a:srgbClr val="0000FF"/>
                </a:solidFill>
              </a:rPr>
              <a:t>                               察等）</a:t>
            </a:r>
          </a:p>
          <a:p>
            <a:pPr>
              <a:lnSpc>
                <a:spcPct val="80000"/>
              </a:lnSpc>
              <a:buFontTx/>
              <a:buNone/>
            </a:pPr>
            <a:r>
              <a:rPr lang="zh-CN" altLang="en-US" sz="1800" b="1">
                <a:solidFill>
                  <a:srgbClr val="0000FF"/>
                </a:solidFill>
              </a:rPr>
              <a:t>       （</a:t>
            </a:r>
            <a:r>
              <a:rPr lang="en-US" altLang="zh-CN" sz="1800" b="1">
                <a:solidFill>
                  <a:srgbClr val="0000FF"/>
                </a:solidFill>
              </a:rPr>
              <a:t>2</a:t>
            </a:r>
            <a:r>
              <a:rPr lang="zh-CN" altLang="en-US" sz="1800" b="1">
                <a:solidFill>
                  <a:srgbClr val="0000FF"/>
                </a:solidFill>
              </a:rPr>
              <a:t>）实施常规：二个层面：学生常规、教师常规</a:t>
            </a:r>
          </a:p>
          <a:p>
            <a:pPr>
              <a:lnSpc>
                <a:spcPct val="80000"/>
              </a:lnSpc>
              <a:buFontTx/>
              <a:buNone/>
            </a:pPr>
            <a:r>
              <a:rPr lang="zh-CN" altLang="en-US" sz="1800" b="1">
                <a:solidFill>
                  <a:srgbClr val="0000FF"/>
                </a:solidFill>
              </a:rPr>
              <a:t>       （</a:t>
            </a:r>
            <a:r>
              <a:rPr lang="en-US" altLang="zh-CN" sz="1800" b="1">
                <a:solidFill>
                  <a:srgbClr val="0000FF"/>
                </a:solidFill>
              </a:rPr>
              <a:t>3</a:t>
            </a:r>
            <a:r>
              <a:rPr lang="zh-CN" altLang="en-US" sz="1800" b="1">
                <a:solidFill>
                  <a:srgbClr val="0000FF"/>
                </a:solidFill>
              </a:rPr>
              <a:t>）资源建设：二个层面：学生的：学科背景资源、作业资源</a:t>
            </a:r>
          </a:p>
          <a:p>
            <a:pPr>
              <a:lnSpc>
                <a:spcPct val="80000"/>
              </a:lnSpc>
              <a:buFontTx/>
              <a:buNone/>
            </a:pPr>
            <a:r>
              <a:rPr lang="zh-CN" altLang="en-US" sz="1800" b="1">
                <a:solidFill>
                  <a:srgbClr val="0000FF"/>
                </a:solidFill>
              </a:rPr>
              <a:t>                                                     教师的；自己备课、优秀资源</a:t>
            </a:r>
          </a:p>
          <a:p>
            <a:pPr>
              <a:lnSpc>
                <a:spcPct val="80000"/>
              </a:lnSpc>
              <a:buFontTx/>
              <a:buNone/>
            </a:pPr>
            <a:r>
              <a:rPr lang="en-US" altLang="zh-CN" sz="2400" b="1">
                <a:solidFill>
                  <a:srgbClr val="0000FF"/>
                </a:solidFill>
              </a:rPr>
              <a:t>5</a:t>
            </a:r>
            <a:r>
              <a:rPr lang="zh-CN" altLang="en-US" sz="2400" b="1">
                <a:solidFill>
                  <a:srgbClr val="0000FF"/>
                </a:solidFill>
              </a:rPr>
              <a:t>、</a:t>
            </a:r>
            <a:r>
              <a:rPr lang="en-US" altLang="zh-CN" sz="2400" b="1">
                <a:solidFill>
                  <a:srgbClr val="0000FF"/>
                </a:solidFill>
              </a:rPr>
              <a:t>×××</a:t>
            </a:r>
            <a:r>
              <a:rPr lang="zh-CN" altLang="en-US" sz="2400" b="1">
                <a:solidFill>
                  <a:srgbClr val="0000FF"/>
                </a:solidFill>
              </a:rPr>
              <a:t>课程的评价</a:t>
            </a:r>
          </a:p>
          <a:p>
            <a:pPr>
              <a:lnSpc>
                <a:spcPct val="80000"/>
              </a:lnSpc>
              <a:buFontTx/>
              <a:buNone/>
            </a:pPr>
            <a:r>
              <a:rPr lang="zh-CN" altLang="en-US" sz="1800" b="1">
                <a:solidFill>
                  <a:srgbClr val="0000FF"/>
                </a:solidFill>
              </a:rPr>
              <a:t>    </a:t>
            </a:r>
          </a:p>
          <a:p>
            <a:pPr>
              <a:lnSpc>
                <a:spcPct val="80000"/>
              </a:lnSpc>
              <a:buFontTx/>
              <a:buNone/>
            </a:pPr>
            <a:r>
              <a:rPr lang="zh-CN" altLang="en-US" sz="1800" b="1">
                <a:solidFill>
                  <a:srgbClr val="0000FF"/>
                </a:solidFill>
              </a:rPr>
              <a:t>      （</a:t>
            </a:r>
            <a:r>
              <a:rPr lang="en-US" altLang="zh-CN" sz="1800" b="1">
                <a:solidFill>
                  <a:srgbClr val="0000FF"/>
                </a:solidFill>
              </a:rPr>
              <a:t>1</a:t>
            </a:r>
            <a:r>
              <a:rPr lang="zh-CN" altLang="en-US" sz="1800" b="1">
                <a:solidFill>
                  <a:srgbClr val="0000FF"/>
                </a:solidFill>
              </a:rPr>
              <a:t>）对教师的评价（开发、规划、实施、质量）</a:t>
            </a:r>
          </a:p>
          <a:p>
            <a:pPr>
              <a:lnSpc>
                <a:spcPct val="80000"/>
              </a:lnSpc>
              <a:buFontTx/>
              <a:buNone/>
            </a:pPr>
            <a:r>
              <a:rPr lang="zh-CN" altLang="en-US" sz="1800" b="1">
                <a:solidFill>
                  <a:srgbClr val="0000FF"/>
                </a:solidFill>
              </a:rPr>
              <a:t>      （</a:t>
            </a:r>
            <a:r>
              <a:rPr lang="en-US" altLang="zh-CN" sz="1800" b="1">
                <a:solidFill>
                  <a:srgbClr val="0000FF"/>
                </a:solidFill>
              </a:rPr>
              <a:t>2</a:t>
            </a:r>
            <a:r>
              <a:rPr lang="zh-CN" altLang="en-US" sz="1800" b="1">
                <a:solidFill>
                  <a:srgbClr val="0000FF"/>
                </a:solidFill>
              </a:rPr>
              <a:t>）对学生的评价 （</a:t>
            </a:r>
            <a:r>
              <a:rPr lang="zh-CN" altLang="en-US" sz="1800" b="1">
                <a:solidFill>
                  <a:srgbClr val="990000"/>
                </a:solidFill>
              </a:rPr>
              <a:t>核心素养、如：见附件</a:t>
            </a:r>
            <a:r>
              <a:rPr lang="zh-CN" altLang="en-US" sz="1800" b="1">
                <a:solidFill>
                  <a:srgbClr val="0000FF"/>
                </a:solidFill>
              </a:rPr>
              <a:t>）</a:t>
            </a:r>
          </a:p>
          <a:p>
            <a:pPr>
              <a:lnSpc>
                <a:spcPct val="80000"/>
              </a:lnSpc>
              <a:buFontTx/>
              <a:buNone/>
            </a:pPr>
            <a:endParaRPr lang="zh-CN" altLang="en-US" sz="1800" b="1">
              <a:solidFill>
                <a:srgbClr val="0000FF"/>
              </a:solidFill>
            </a:endParaRPr>
          </a:p>
          <a:p>
            <a:pPr>
              <a:lnSpc>
                <a:spcPct val="80000"/>
              </a:lnSpc>
              <a:buFontTx/>
              <a:buNone/>
            </a:pPr>
            <a:r>
              <a:rPr lang="en-US" altLang="zh-CN" sz="2400" b="1">
                <a:solidFill>
                  <a:srgbClr val="0000FF"/>
                </a:solidFill>
              </a:rPr>
              <a:t>6</a:t>
            </a:r>
            <a:r>
              <a:rPr lang="zh-CN" altLang="en-US" sz="2400" b="1">
                <a:solidFill>
                  <a:srgbClr val="0000FF"/>
                </a:solidFill>
              </a:rPr>
              <a:t>、</a:t>
            </a:r>
            <a:r>
              <a:rPr lang="en-US" altLang="zh-CN" sz="2400" b="1">
                <a:solidFill>
                  <a:srgbClr val="0000FF"/>
                </a:solidFill>
              </a:rPr>
              <a:t>×××</a:t>
            </a:r>
            <a:r>
              <a:rPr lang="zh-CN" altLang="en-US" sz="2400" b="1">
                <a:solidFill>
                  <a:srgbClr val="0000FF"/>
                </a:solidFill>
              </a:rPr>
              <a:t>课程实施的保障：</a:t>
            </a:r>
            <a:r>
              <a:rPr lang="zh-CN" altLang="en-US" sz="1800" b="1">
                <a:solidFill>
                  <a:srgbClr val="0000FF"/>
                </a:solidFill>
              </a:rPr>
              <a:t>  </a:t>
            </a:r>
          </a:p>
          <a:p>
            <a:pPr>
              <a:lnSpc>
                <a:spcPct val="80000"/>
              </a:lnSpc>
              <a:buFontTx/>
              <a:buNone/>
            </a:pPr>
            <a:r>
              <a:rPr lang="zh-CN" altLang="en-US" sz="1800" b="1">
                <a:solidFill>
                  <a:srgbClr val="0000FF"/>
                </a:solidFill>
              </a:rPr>
              <a:t>       </a:t>
            </a:r>
          </a:p>
          <a:p>
            <a:pPr>
              <a:lnSpc>
                <a:spcPct val="80000"/>
              </a:lnSpc>
              <a:buFontTx/>
              <a:buNone/>
            </a:pPr>
            <a:r>
              <a:rPr lang="zh-CN" altLang="en-US" sz="1800" b="1">
                <a:solidFill>
                  <a:srgbClr val="0000FF"/>
                </a:solidFill>
              </a:rPr>
              <a:t>        （</a:t>
            </a:r>
            <a:r>
              <a:rPr lang="en-US" altLang="zh-CN" sz="1800" b="1">
                <a:solidFill>
                  <a:srgbClr val="0000FF"/>
                </a:solidFill>
              </a:rPr>
              <a:t>1</a:t>
            </a:r>
            <a:r>
              <a:rPr lang="zh-CN" altLang="en-US" sz="1800" b="1">
                <a:solidFill>
                  <a:srgbClr val="0000FF"/>
                </a:solidFill>
              </a:rPr>
              <a:t>） 学科组文化建设（制度、精神）</a:t>
            </a:r>
          </a:p>
          <a:p>
            <a:pPr>
              <a:lnSpc>
                <a:spcPct val="80000"/>
              </a:lnSpc>
              <a:buFontTx/>
              <a:buNone/>
            </a:pPr>
            <a:r>
              <a:rPr lang="zh-CN" altLang="en-US" sz="1800" b="1">
                <a:solidFill>
                  <a:srgbClr val="0000FF"/>
                </a:solidFill>
              </a:rPr>
              <a:t>        （</a:t>
            </a:r>
            <a:r>
              <a:rPr lang="en-US" altLang="zh-CN" sz="1800" b="1">
                <a:solidFill>
                  <a:srgbClr val="0000FF"/>
                </a:solidFill>
              </a:rPr>
              <a:t>2</a:t>
            </a:r>
            <a:r>
              <a:rPr lang="zh-CN" altLang="en-US" sz="1800" b="1">
                <a:solidFill>
                  <a:srgbClr val="0000FF"/>
                </a:solidFill>
              </a:rPr>
              <a:t>） 成员专业发展</a:t>
            </a:r>
          </a:p>
          <a:p>
            <a:pPr>
              <a:lnSpc>
                <a:spcPct val="80000"/>
              </a:lnSpc>
              <a:buFontTx/>
              <a:buNone/>
            </a:pPr>
            <a:r>
              <a:rPr lang="zh-CN" altLang="en-US" sz="1800" b="1">
                <a:solidFill>
                  <a:srgbClr val="0000FF"/>
                </a:solidFill>
              </a:rPr>
              <a:t>        （</a:t>
            </a:r>
            <a:r>
              <a:rPr lang="en-US" altLang="zh-CN" sz="1800" b="1">
                <a:solidFill>
                  <a:srgbClr val="0000FF"/>
                </a:solidFill>
              </a:rPr>
              <a:t>3</a:t>
            </a:r>
            <a:r>
              <a:rPr lang="zh-CN" altLang="en-US" sz="1800" b="1">
                <a:solidFill>
                  <a:srgbClr val="0000FF"/>
                </a:solidFill>
              </a:rPr>
              <a:t>）专家的支持</a:t>
            </a:r>
          </a:p>
          <a:p>
            <a:pPr>
              <a:lnSpc>
                <a:spcPct val="80000"/>
              </a:lnSpc>
              <a:buFontTx/>
              <a:buNone/>
            </a:pPr>
            <a:r>
              <a:rPr lang="zh-CN" altLang="en-US" sz="1800" b="1">
                <a:solidFill>
                  <a:srgbClr val="0000FF"/>
                </a:solidFill>
              </a:rPr>
              <a:t>        （</a:t>
            </a:r>
            <a:r>
              <a:rPr lang="en-US" altLang="zh-CN" sz="1800" b="1">
                <a:solidFill>
                  <a:srgbClr val="0000FF"/>
                </a:solidFill>
              </a:rPr>
              <a:t>4</a:t>
            </a:r>
            <a:r>
              <a:rPr lang="zh-CN" altLang="en-US" sz="1800" b="1">
                <a:solidFill>
                  <a:srgbClr val="0000FF"/>
                </a:solidFill>
              </a:rPr>
              <a:t>）环境的支持</a:t>
            </a:r>
          </a:p>
          <a:p>
            <a:pPr>
              <a:lnSpc>
                <a:spcPct val="80000"/>
              </a:lnSpc>
              <a:buFontTx/>
              <a:buNone/>
            </a:pPr>
            <a:endParaRPr lang="en-US" altLang="zh-CN" sz="1800" b="1">
              <a:solidFill>
                <a:srgbClr val="0000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3"/>
          <p:cNvSpPr>
            <a:spLocks noGrp="1" noChangeArrowheads="1"/>
          </p:cNvSpPr>
          <p:nvPr>
            <p:ph type="body" idx="1"/>
          </p:nvPr>
        </p:nvSpPr>
        <p:spPr>
          <a:xfrm>
            <a:off x="838200" y="1600200"/>
            <a:ext cx="7239000" cy="3962400"/>
          </a:xfrm>
        </p:spPr>
        <p:txBody>
          <a:bodyPr/>
          <a:lstStyle/>
          <a:p>
            <a:pPr>
              <a:buFontTx/>
              <a:buNone/>
            </a:pPr>
            <a:r>
              <a:rPr lang="zh-CN" altLang="en-US" sz="4000" b="1">
                <a:solidFill>
                  <a:srgbClr val="990000"/>
                </a:solidFill>
                <a:latin typeface="黑体" pitchFamily="2" charset="-122"/>
                <a:ea typeface="黑体" pitchFamily="2" charset="-122"/>
              </a:rPr>
              <a:t>三、关于课程的具体实施</a:t>
            </a:r>
          </a:p>
          <a:p>
            <a:pPr>
              <a:buFontTx/>
              <a:buNone/>
            </a:pPr>
            <a:r>
              <a:rPr lang="zh-CN" altLang="en-US" sz="2000" b="1">
                <a:solidFill>
                  <a:srgbClr val="990000"/>
                </a:solidFill>
                <a:latin typeface="黑体" pitchFamily="2" charset="-122"/>
                <a:ea typeface="黑体" pitchFamily="2" charset="-122"/>
              </a:rPr>
              <a:t>        </a:t>
            </a:r>
            <a:r>
              <a:rPr lang="zh-CN" altLang="en-US" sz="2400" b="1">
                <a:solidFill>
                  <a:srgbClr val="990000"/>
                </a:solidFill>
                <a:latin typeface="黑体" pitchFamily="2" charset="-122"/>
                <a:ea typeface="黑体" pitchFamily="2" charset="-122"/>
              </a:rPr>
              <a:t>（课程基地建设的又一重要途径）</a:t>
            </a:r>
            <a:r>
              <a:rPr lang="zh-CN" altLang="en-US" sz="2800" b="1">
                <a:solidFill>
                  <a:srgbClr val="A50021"/>
                </a:solidFill>
              </a:rPr>
              <a:t> </a:t>
            </a:r>
          </a:p>
          <a:p>
            <a:pPr>
              <a:buFontTx/>
              <a:buNone/>
            </a:pPr>
            <a:endParaRPr lang="zh-CN" altLang="en-US" sz="2400" b="1">
              <a:solidFill>
                <a:srgbClr val="A50021"/>
              </a:solidFill>
            </a:endParaRPr>
          </a:p>
          <a:p>
            <a:pPr>
              <a:buFontTx/>
              <a:buNone/>
            </a:pPr>
            <a:r>
              <a:rPr lang="zh-CN" altLang="en-US" sz="2400" b="1">
                <a:solidFill>
                  <a:srgbClr val="A50021"/>
                </a:solidFill>
              </a:rPr>
              <a:t>   </a:t>
            </a:r>
            <a:r>
              <a:rPr lang="en-US" altLang="zh-CN" sz="2400" b="1">
                <a:solidFill>
                  <a:srgbClr val="A50021"/>
                </a:solidFill>
              </a:rPr>
              <a:t>1</a:t>
            </a:r>
            <a:r>
              <a:rPr lang="zh-CN" altLang="en-US" sz="2400" b="1">
                <a:solidFill>
                  <a:srgbClr val="A50021"/>
                </a:solidFill>
              </a:rPr>
              <a:t>、国家课程的校本化实施（交往活动实施方式）</a:t>
            </a:r>
          </a:p>
          <a:p>
            <a:pPr>
              <a:lnSpc>
                <a:spcPct val="105000"/>
              </a:lnSpc>
              <a:buFontTx/>
              <a:buNone/>
            </a:pPr>
            <a:r>
              <a:rPr lang="zh-CN" altLang="en-US" sz="2400" b="1">
                <a:solidFill>
                  <a:srgbClr val="A50021"/>
                </a:solidFill>
              </a:rPr>
              <a:t>   </a:t>
            </a:r>
            <a:r>
              <a:rPr lang="en-US" altLang="zh-CN" sz="2400" b="1">
                <a:solidFill>
                  <a:srgbClr val="A50021"/>
                </a:solidFill>
              </a:rPr>
              <a:t>2</a:t>
            </a:r>
            <a:r>
              <a:rPr lang="zh-CN" altLang="en-US" sz="2400" b="1">
                <a:solidFill>
                  <a:srgbClr val="A50021"/>
                </a:solidFill>
              </a:rPr>
              <a:t>、校本课程的实施</a:t>
            </a:r>
          </a:p>
          <a:p>
            <a:pPr>
              <a:lnSpc>
                <a:spcPct val="105000"/>
              </a:lnSpc>
              <a:buFontTx/>
              <a:buNone/>
            </a:pPr>
            <a:r>
              <a:rPr lang="zh-CN" altLang="en-US" sz="2400" b="1">
                <a:solidFill>
                  <a:srgbClr val="A50021"/>
                </a:solidFill>
              </a:rPr>
              <a:t>   </a:t>
            </a:r>
            <a:r>
              <a:rPr lang="en-US" altLang="zh-CN" sz="2400" b="1">
                <a:solidFill>
                  <a:srgbClr val="A50021"/>
                </a:solidFill>
              </a:rPr>
              <a:t>3</a:t>
            </a:r>
            <a:r>
              <a:rPr lang="zh-CN" altLang="en-US" sz="2400" b="1">
                <a:solidFill>
                  <a:srgbClr val="A50021"/>
                </a:solidFill>
              </a:rPr>
              <a:t>、主题活动性课程的实施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body" idx="1"/>
          </p:nvPr>
        </p:nvSpPr>
        <p:spPr>
          <a:xfrm>
            <a:off x="457200" y="2057400"/>
            <a:ext cx="8229600" cy="2590800"/>
          </a:xfrm>
        </p:spPr>
        <p:txBody>
          <a:bodyPr/>
          <a:lstStyle/>
          <a:p>
            <a:pPr>
              <a:buFontTx/>
              <a:buNone/>
            </a:pPr>
            <a:r>
              <a:rPr lang="en-US" altLang="zh-CN"/>
              <a:t>       </a:t>
            </a:r>
            <a:r>
              <a:rPr lang="en-US" altLang="zh-CN" sz="3600" b="1">
                <a:solidFill>
                  <a:srgbClr val="A50021"/>
                </a:solidFill>
              </a:rPr>
              <a:t>1</a:t>
            </a:r>
            <a:r>
              <a:rPr lang="zh-CN" altLang="en-US" sz="3600" b="1">
                <a:solidFill>
                  <a:srgbClr val="A50021"/>
                </a:solidFill>
              </a:rPr>
              <a:t>、国家课程的校本化实施</a:t>
            </a:r>
          </a:p>
          <a:p>
            <a:pPr>
              <a:buFontTx/>
              <a:buNone/>
            </a:pPr>
            <a:r>
              <a:rPr lang="zh-CN" altLang="en-US" sz="4400" b="1">
                <a:solidFill>
                  <a:srgbClr val="A50021"/>
                </a:solidFill>
              </a:rPr>
              <a:t>            </a:t>
            </a:r>
            <a:r>
              <a:rPr lang="zh-CN" altLang="en-US" sz="2800" b="1">
                <a:solidFill>
                  <a:srgbClr val="A50021"/>
                </a:solidFill>
              </a:rPr>
              <a:t>（交往活动实施方式）</a:t>
            </a:r>
          </a:p>
          <a:p>
            <a:pPr>
              <a:buFontTx/>
              <a:buNone/>
            </a:pPr>
            <a:r>
              <a:rPr lang="zh-CN" altLang="en-US" sz="4400" b="1">
                <a:solidFill>
                  <a:srgbClr val="A50021"/>
                </a:solidFill>
              </a:rPr>
              <a:t>     </a:t>
            </a:r>
            <a:endParaRPr lang="zh-CN" altLang="en-US" b="1">
              <a:solidFill>
                <a:srgbClr val="A5002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body" idx="1"/>
          </p:nvPr>
        </p:nvSpPr>
        <p:spPr>
          <a:xfrm>
            <a:off x="868363" y="4114800"/>
            <a:ext cx="3429000" cy="1447800"/>
          </a:xfrm>
        </p:spPr>
        <p:txBody>
          <a:bodyPr/>
          <a:lstStyle/>
          <a:p>
            <a:pPr>
              <a:buFontTx/>
              <a:buNone/>
            </a:pPr>
            <a:r>
              <a:rPr lang="zh-CN" altLang="en-US" sz="2400" b="1">
                <a:solidFill>
                  <a:srgbClr val="CC3300"/>
                </a:solidFill>
              </a:rPr>
              <a:t>教（学）什么？</a:t>
            </a:r>
          </a:p>
          <a:p>
            <a:pPr>
              <a:buFontTx/>
              <a:buNone/>
            </a:pPr>
            <a:r>
              <a:rPr lang="zh-CN" altLang="en-US" sz="2400" b="1">
                <a:solidFill>
                  <a:srgbClr val="CC3300"/>
                </a:solidFill>
              </a:rPr>
              <a:t>怎么教（学）？</a:t>
            </a:r>
          </a:p>
          <a:p>
            <a:pPr>
              <a:buFontTx/>
              <a:buNone/>
            </a:pPr>
            <a:r>
              <a:rPr lang="zh-CN" altLang="en-US" sz="2400" b="1">
                <a:solidFill>
                  <a:srgbClr val="CC3300"/>
                </a:solidFill>
              </a:rPr>
              <a:t>教（学）到什么程度？</a:t>
            </a:r>
          </a:p>
        </p:txBody>
      </p:sp>
      <p:sp>
        <p:nvSpPr>
          <p:cNvPr id="157699" name="Oval 3"/>
          <p:cNvSpPr>
            <a:spLocks noChangeArrowheads="1"/>
          </p:cNvSpPr>
          <p:nvPr/>
        </p:nvSpPr>
        <p:spPr bwMode="auto">
          <a:xfrm>
            <a:off x="609600" y="2362200"/>
            <a:ext cx="2057400" cy="990600"/>
          </a:xfrm>
          <a:prstGeom prst="ellipse">
            <a:avLst/>
          </a:prstGeom>
          <a:solidFill>
            <a:schemeClr val="accent1"/>
          </a:solidFill>
          <a:ln w="9525">
            <a:solidFill>
              <a:schemeClr val="tx1"/>
            </a:solidFill>
            <a:round/>
            <a:headEnd/>
            <a:tailEnd/>
          </a:ln>
          <a:effectLst/>
        </p:spPr>
        <p:txBody>
          <a:bodyPr wrap="none" anchor="ctr"/>
          <a:lstStyle/>
          <a:p>
            <a:pPr algn="ctr"/>
            <a:r>
              <a:rPr lang="zh-CN" altLang="en-US" sz="2400" b="1">
                <a:solidFill>
                  <a:srgbClr val="CC3300"/>
                </a:solidFill>
              </a:rPr>
              <a:t>教育理念</a:t>
            </a:r>
          </a:p>
        </p:txBody>
      </p:sp>
      <p:sp>
        <p:nvSpPr>
          <p:cNvPr id="157700" name="Oval 4"/>
          <p:cNvSpPr>
            <a:spLocks noChangeArrowheads="1"/>
          </p:cNvSpPr>
          <p:nvPr/>
        </p:nvSpPr>
        <p:spPr bwMode="auto">
          <a:xfrm>
            <a:off x="685800" y="1143000"/>
            <a:ext cx="1981200" cy="990600"/>
          </a:xfrm>
          <a:prstGeom prst="ellipse">
            <a:avLst/>
          </a:prstGeom>
          <a:solidFill>
            <a:schemeClr val="accent1"/>
          </a:solidFill>
          <a:ln w="9525">
            <a:solidFill>
              <a:schemeClr val="tx1"/>
            </a:solidFill>
            <a:round/>
            <a:headEnd/>
            <a:tailEnd/>
          </a:ln>
          <a:effectLst/>
        </p:spPr>
        <p:txBody>
          <a:bodyPr wrap="none" anchor="ctr"/>
          <a:lstStyle/>
          <a:p>
            <a:pPr algn="ctr"/>
            <a:r>
              <a:rPr lang="zh-CN" altLang="en-US" sz="2400" b="1">
                <a:solidFill>
                  <a:srgbClr val="CC3300"/>
                </a:solidFill>
              </a:rPr>
              <a:t>教育理论</a:t>
            </a:r>
          </a:p>
        </p:txBody>
      </p:sp>
      <p:sp>
        <p:nvSpPr>
          <p:cNvPr id="157701" name="AutoShape 5"/>
          <p:cNvSpPr>
            <a:spLocks noChangeArrowheads="1"/>
          </p:cNvSpPr>
          <p:nvPr/>
        </p:nvSpPr>
        <p:spPr bwMode="auto">
          <a:xfrm>
            <a:off x="3124200" y="2133600"/>
            <a:ext cx="2209800" cy="533400"/>
          </a:xfrm>
          <a:prstGeom prst="rightArrow">
            <a:avLst>
              <a:gd name="adj1" fmla="val 50000"/>
              <a:gd name="adj2" fmla="val 103571"/>
            </a:avLst>
          </a:prstGeom>
          <a:solidFill>
            <a:schemeClr val="accent1"/>
          </a:solidFill>
          <a:ln w="9525">
            <a:solidFill>
              <a:schemeClr val="tx1"/>
            </a:solidFill>
            <a:miter lim="800000"/>
            <a:headEnd/>
            <a:tailEnd/>
          </a:ln>
          <a:effectLst/>
        </p:spPr>
        <p:txBody>
          <a:bodyPr wrap="none" anchor="ctr"/>
          <a:lstStyle/>
          <a:p>
            <a:endParaRPr lang="zh-CN" altLang="en-US"/>
          </a:p>
        </p:txBody>
      </p:sp>
      <p:pic>
        <p:nvPicPr>
          <p:cNvPr id="157702" name="Picture 6" descr="u=972862261,794384330&amp;fm=21&amp;gp=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29013" y="1600200"/>
            <a:ext cx="1023937" cy="1371600"/>
          </a:xfrm>
          <a:prstGeom prst="rect">
            <a:avLst/>
          </a:prstGeom>
          <a:noFill/>
        </p:spPr>
      </p:pic>
      <p:sp>
        <p:nvSpPr>
          <p:cNvPr id="157703" name="Oval 7"/>
          <p:cNvSpPr>
            <a:spLocks noChangeArrowheads="1"/>
          </p:cNvSpPr>
          <p:nvPr/>
        </p:nvSpPr>
        <p:spPr bwMode="auto">
          <a:xfrm>
            <a:off x="5638800" y="1600200"/>
            <a:ext cx="2590800" cy="1371600"/>
          </a:xfrm>
          <a:prstGeom prst="ellipse">
            <a:avLst/>
          </a:prstGeom>
          <a:solidFill>
            <a:schemeClr val="accent1"/>
          </a:solidFill>
          <a:ln w="9525">
            <a:solidFill>
              <a:schemeClr val="tx1"/>
            </a:solidFill>
            <a:round/>
            <a:headEnd/>
            <a:tailEnd/>
          </a:ln>
          <a:effectLst/>
        </p:spPr>
        <p:txBody>
          <a:bodyPr wrap="none" anchor="ctr"/>
          <a:lstStyle/>
          <a:p>
            <a:pPr algn="ctr"/>
            <a:r>
              <a:rPr lang="zh-CN" altLang="en-US" sz="2400" b="1">
                <a:solidFill>
                  <a:srgbClr val="CC3300"/>
                </a:solidFill>
              </a:rPr>
              <a:t>可操作的设计结构</a:t>
            </a:r>
          </a:p>
        </p:txBody>
      </p:sp>
      <p:sp>
        <p:nvSpPr>
          <p:cNvPr id="157704" name="AutoShape 8"/>
          <p:cNvSpPr>
            <a:spLocks noChangeArrowheads="1"/>
          </p:cNvSpPr>
          <p:nvPr/>
        </p:nvSpPr>
        <p:spPr bwMode="auto">
          <a:xfrm>
            <a:off x="3763963" y="4724400"/>
            <a:ext cx="1066800" cy="76200"/>
          </a:xfrm>
          <a:prstGeom prst="rightArrow">
            <a:avLst>
              <a:gd name="adj1" fmla="val 50000"/>
              <a:gd name="adj2" fmla="val 350000"/>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157705" name="Rectangle 9"/>
          <p:cNvSpPr>
            <a:spLocks noChangeArrowheads="1"/>
          </p:cNvSpPr>
          <p:nvPr/>
        </p:nvSpPr>
        <p:spPr bwMode="auto">
          <a:xfrm>
            <a:off x="4830763" y="4479925"/>
            <a:ext cx="3613150" cy="549275"/>
          </a:xfrm>
          <a:prstGeom prst="rect">
            <a:avLst/>
          </a:prstGeom>
          <a:noFill/>
          <a:ln w="9525">
            <a:noFill/>
            <a:miter lim="800000"/>
            <a:headEnd/>
            <a:tailEnd/>
          </a:ln>
          <a:effectLst/>
        </p:spPr>
        <p:txBody>
          <a:bodyPr wrap="none">
            <a:spAutoFit/>
          </a:bodyPr>
          <a:lstStyle/>
          <a:p>
            <a:pPr>
              <a:spcBef>
                <a:spcPct val="20000"/>
              </a:spcBef>
            </a:pPr>
            <a:r>
              <a:rPr lang="zh-CN" altLang="en-US" sz="3000" b="1">
                <a:solidFill>
                  <a:srgbClr val="CC3300"/>
                </a:solidFill>
              </a:rPr>
              <a:t>如何进行结构化设计</a:t>
            </a:r>
          </a:p>
        </p:txBody>
      </p:sp>
      <p:sp>
        <p:nvSpPr>
          <p:cNvPr id="157706" name="Text Box 10"/>
          <p:cNvSpPr txBox="1">
            <a:spLocks noChangeArrowheads="1"/>
          </p:cNvSpPr>
          <p:nvPr/>
        </p:nvSpPr>
        <p:spPr bwMode="auto">
          <a:xfrm>
            <a:off x="533400" y="304800"/>
            <a:ext cx="6553200" cy="654050"/>
          </a:xfrm>
          <a:prstGeom prst="rect">
            <a:avLst/>
          </a:prstGeom>
          <a:noFill/>
          <a:ln w="12700">
            <a:solidFill>
              <a:srgbClr val="993300"/>
            </a:solidFill>
            <a:miter lim="800000"/>
            <a:headEnd/>
            <a:tailEnd/>
          </a:ln>
          <a:effectLst/>
        </p:spPr>
        <p:txBody>
          <a:bodyPr>
            <a:spAutoFit/>
          </a:bodyPr>
          <a:lstStyle/>
          <a:p>
            <a:pPr>
              <a:spcBef>
                <a:spcPct val="50000"/>
              </a:spcBef>
            </a:pPr>
            <a:r>
              <a:rPr lang="en-US" altLang="zh-CN" sz="3600" b="1">
                <a:solidFill>
                  <a:srgbClr val="CC3300"/>
                </a:solidFill>
              </a:rPr>
              <a:t> </a:t>
            </a:r>
            <a:r>
              <a:rPr lang="en-US" altLang="zh-CN" b="1">
                <a:solidFill>
                  <a:srgbClr val="990000"/>
                </a:solidFill>
              </a:rPr>
              <a:t>A</a:t>
            </a:r>
            <a:r>
              <a:rPr lang="zh-CN" altLang="en-US" b="1">
                <a:solidFill>
                  <a:srgbClr val="990000"/>
                </a:solidFill>
              </a:rPr>
              <a:t>、 教学设计结构新视角</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228600" y="381000"/>
            <a:ext cx="3962400" cy="641350"/>
          </a:xfrm>
          <a:prstGeom prst="rect">
            <a:avLst/>
          </a:prstGeom>
          <a:solidFill>
            <a:schemeClr val="bg1"/>
          </a:solidFill>
          <a:ln w="9525">
            <a:noFill/>
            <a:miter lim="800000"/>
            <a:headEnd/>
            <a:tailEnd/>
          </a:ln>
        </p:spPr>
        <p:txBody>
          <a:bodyPr>
            <a:spAutoFit/>
          </a:bodyPr>
          <a:lstStyle/>
          <a:p>
            <a:r>
              <a:rPr lang="en-US" altLang="zh-CN" sz="3600" b="1">
                <a:solidFill>
                  <a:srgbClr val="CC3300"/>
                </a:solidFill>
              </a:rPr>
              <a:t>     </a:t>
            </a:r>
            <a:r>
              <a:rPr lang="en-US" altLang="zh-CN" sz="3600" b="1"/>
              <a:t> </a:t>
            </a:r>
            <a:r>
              <a:rPr lang="zh-CN" altLang="en-US" sz="3600" b="1">
                <a:solidFill>
                  <a:srgbClr val="CC3300"/>
                </a:solidFill>
              </a:rPr>
              <a:t>整体板块：</a:t>
            </a:r>
            <a:endParaRPr lang="zh-CN" altLang="en-US" sz="2800">
              <a:latin typeface="楷体" pitchFamily="49" charset="-122"/>
              <a:ea typeface="楷体" pitchFamily="49" charset="-122"/>
            </a:endParaRPr>
          </a:p>
        </p:txBody>
      </p:sp>
      <p:sp>
        <p:nvSpPr>
          <p:cNvPr id="159747" name="Text Box 3"/>
          <p:cNvSpPr txBox="1">
            <a:spLocks noChangeArrowheads="1"/>
          </p:cNvSpPr>
          <p:nvPr/>
        </p:nvSpPr>
        <p:spPr bwMode="auto">
          <a:xfrm>
            <a:off x="1828800" y="2260600"/>
            <a:ext cx="1676400" cy="817563"/>
          </a:xfrm>
          <a:prstGeom prst="rect">
            <a:avLst/>
          </a:prstGeom>
          <a:noFill/>
          <a:ln w="38100">
            <a:solidFill>
              <a:schemeClr val="tx1"/>
            </a:solidFill>
            <a:miter lim="800000"/>
            <a:headEnd/>
            <a:tailEnd/>
          </a:ln>
          <a:effectLst/>
        </p:spPr>
        <p:txBody>
          <a:bodyPr>
            <a:spAutoFit/>
          </a:bodyPr>
          <a:lstStyle/>
          <a:p>
            <a:pPr algn="ctr">
              <a:spcBef>
                <a:spcPct val="50000"/>
              </a:spcBef>
            </a:pPr>
            <a:r>
              <a:rPr lang="zh-CN" altLang="en-US" sz="1800" b="1">
                <a:solidFill>
                  <a:srgbClr val="0000FF"/>
                </a:solidFill>
              </a:rPr>
              <a:t>创设情境</a:t>
            </a:r>
          </a:p>
          <a:p>
            <a:pPr algn="ctr">
              <a:spcBef>
                <a:spcPct val="50000"/>
              </a:spcBef>
            </a:pPr>
            <a:r>
              <a:rPr lang="zh-CN" altLang="en-US" sz="1800" b="1">
                <a:solidFill>
                  <a:srgbClr val="0000FF"/>
                </a:solidFill>
              </a:rPr>
              <a:t>（自主学习）</a:t>
            </a:r>
          </a:p>
        </p:txBody>
      </p:sp>
      <p:sp>
        <p:nvSpPr>
          <p:cNvPr id="159748" name="Text Box 4"/>
          <p:cNvSpPr txBox="1">
            <a:spLocks noChangeArrowheads="1"/>
          </p:cNvSpPr>
          <p:nvPr/>
        </p:nvSpPr>
        <p:spPr bwMode="auto">
          <a:xfrm>
            <a:off x="1828800" y="3376613"/>
            <a:ext cx="1676400" cy="817562"/>
          </a:xfrm>
          <a:prstGeom prst="rect">
            <a:avLst/>
          </a:prstGeom>
          <a:noFill/>
          <a:ln w="38100">
            <a:solidFill>
              <a:schemeClr val="tx1"/>
            </a:solidFill>
            <a:miter lim="800000"/>
            <a:headEnd/>
            <a:tailEnd/>
          </a:ln>
          <a:effectLst/>
        </p:spPr>
        <p:txBody>
          <a:bodyPr>
            <a:spAutoFit/>
          </a:bodyPr>
          <a:lstStyle/>
          <a:p>
            <a:pPr algn="ctr">
              <a:spcBef>
                <a:spcPct val="50000"/>
              </a:spcBef>
            </a:pPr>
            <a:r>
              <a:rPr lang="zh-CN" altLang="en-US" sz="1800" b="1">
                <a:solidFill>
                  <a:srgbClr val="0000FF"/>
                </a:solidFill>
              </a:rPr>
              <a:t>探索过程</a:t>
            </a:r>
          </a:p>
          <a:p>
            <a:pPr algn="ctr">
              <a:spcBef>
                <a:spcPct val="50000"/>
              </a:spcBef>
            </a:pPr>
            <a:r>
              <a:rPr lang="zh-CN" altLang="en-US" sz="1800" b="1">
                <a:solidFill>
                  <a:srgbClr val="0000FF"/>
                </a:solidFill>
              </a:rPr>
              <a:t>（探索活动</a:t>
            </a:r>
            <a:r>
              <a:rPr lang="zh-CN" altLang="en-US" sz="1800" b="1"/>
              <a:t> </a:t>
            </a:r>
            <a:r>
              <a:rPr lang="zh-CN" altLang="en-US" sz="1800" b="1">
                <a:solidFill>
                  <a:srgbClr val="0000FF"/>
                </a:solidFill>
              </a:rPr>
              <a:t>）</a:t>
            </a:r>
          </a:p>
        </p:txBody>
      </p:sp>
      <p:sp>
        <p:nvSpPr>
          <p:cNvPr id="159749" name="Text Box 5"/>
          <p:cNvSpPr txBox="1">
            <a:spLocks noChangeArrowheads="1"/>
          </p:cNvSpPr>
          <p:nvPr/>
        </p:nvSpPr>
        <p:spPr bwMode="auto">
          <a:xfrm>
            <a:off x="1828800" y="4519613"/>
            <a:ext cx="1676400" cy="817562"/>
          </a:xfrm>
          <a:prstGeom prst="rect">
            <a:avLst/>
          </a:prstGeom>
          <a:noFill/>
          <a:ln w="38100">
            <a:solidFill>
              <a:schemeClr val="tx1"/>
            </a:solidFill>
            <a:miter lim="800000"/>
            <a:headEnd/>
            <a:tailEnd/>
          </a:ln>
          <a:effectLst/>
        </p:spPr>
        <p:txBody>
          <a:bodyPr>
            <a:spAutoFit/>
          </a:bodyPr>
          <a:lstStyle/>
          <a:p>
            <a:pPr algn="ctr">
              <a:spcBef>
                <a:spcPct val="50000"/>
              </a:spcBef>
            </a:pPr>
            <a:r>
              <a:rPr lang="zh-CN" altLang="en-US" sz="1800" b="1">
                <a:solidFill>
                  <a:srgbClr val="0000FF"/>
                </a:solidFill>
              </a:rPr>
              <a:t>归纳小结</a:t>
            </a:r>
          </a:p>
          <a:p>
            <a:pPr algn="ctr">
              <a:spcBef>
                <a:spcPct val="50000"/>
              </a:spcBef>
            </a:pPr>
            <a:r>
              <a:rPr lang="zh-CN" altLang="en-US" sz="1800" b="1">
                <a:solidFill>
                  <a:srgbClr val="0000FF"/>
                </a:solidFill>
              </a:rPr>
              <a:t>（解释答疑</a:t>
            </a:r>
            <a:r>
              <a:rPr lang="zh-CN" altLang="en-US" sz="1800" b="1"/>
              <a:t> </a:t>
            </a:r>
            <a:r>
              <a:rPr lang="zh-CN" altLang="en-US" sz="1800" b="1">
                <a:solidFill>
                  <a:srgbClr val="0000FF"/>
                </a:solidFill>
              </a:rPr>
              <a:t>）</a:t>
            </a:r>
          </a:p>
        </p:txBody>
      </p:sp>
      <p:sp>
        <p:nvSpPr>
          <p:cNvPr id="159750" name="Text Box 6"/>
          <p:cNvSpPr txBox="1">
            <a:spLocks noChangeArrowheads="1"/>
          </p:cNvSpPr>
          <p:nvPr/>
        </p:nvSpPr>
        <p:spPr bwMode="auto">
          <a:xfrm>
            <a:off x="1828800" y="5662613"/>
            <a:ext cx="1676400" cy="817562"/>
          </a:xfrm>
          <a:prstGeom prst="rect">
            <a:avLst/>
          </a:prstGeom>
          <a:noFill/>
          <a:ln w="38100">
            <a:solidFill>
              <a:schemeClr val="tx1"/>
            </a:solidFill>
            <a:miter lim="800000"/>
            <a:headEnd/>
            <a:tailEnd/>
          </a:ln>
          <a:effectLst/>
        </p:spPr>
        <p:txBody>
          <a:bodyPr>
            <a:spAutoFit/>
          </a:bodyPr>
          <a:lstStyle/>
          <a:p>
            <a:pPr algn="ctr">
              <a:spcBef>
                <a:spcPct val="50000"/>
              </a:spcBef>
            </a:pPr>
            <a:r>
              <a:rPr lang="zh-CN" altLang="en-US" sz="1800" b="1">
                <a:solidFill>
                  <a:srgbClr val="0000FF"/>
                </a:solidFill>
              </a:rPr>
              <a:t>有效练习</a:t>
            </a:r>
          </a:p>
          <a:p>
            <a:pPr algn="ctr">
              <a:spcBef>
                <a:spcPct val="50000"/>
              </a:spcBef>
            </a:pPr>
            <a:r>
              <a:rPr lang="zh-CN" altLang="en-US" sz="1800" b="1">
                <a:solidFill>
                  <a:srgbClr val="0000FF"/>
                </a:solidFill>
              </a:rPr>
              <a:t>（自主练习）</a:t>
            </a:r>
          </a:p>
        </p:txBody>
      </p:sp>
      <p:sp>
        <p:nvSpPr>
          <p:cNvPr id="159751" name="AutoShape 7"/>
          <p:cNvSpPr>
            <a:spLocks noChangeArrowheads="1"/>
          </p:cNvSpPr>
          <p:nvPr/>
        </p:nvSpPr>
        <p:spPr bwMode="auto">
          <a:xfrm>
            <a:off x="2501900" y="3067050"/>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59752" name="Text Box 8"/>
          <p:cNvSpPr txBox="1">
            <a:spLocks noChangeArrowheads="1"/>
          </p:cNvSpPr>
          <p:nvPr/>
        </p:nvSpPr>
        <p:spPr bwMode="auto">
          <a:xfrm>
            <a:off x="1447800" y="1066800"/>
            <a:ext cx="3124200" cy="1119188"/>
          </a:xfrm>
          <a:prstGeom prst="rect">
            <a:avLst/>
          </a:prstGeom>
          <a:noFill/>
          <a:ln w="9525">
            <a:noFill/>
            <a:miter lim="800000"/>
            <a:headEnd/>
            <a:tailEnd/>
          </a:ln>
          <a:effectLst/>
        </p:spPr>
        <p:txBody>
          <a:bodyPr>
            <a:spAutoFit/>
          </a:bodyPr>
          <a:lstStyle/>
          <a:p>
            <a:pPr>
              <a:lnSpc>
                <a:spcPct val="95000"/>
              </a:lnSpc>
              <a:spcBef>
                <a:spcPct val="50000"/>
              </a:spcBef>
            </a:pPr>
            <a:r>
              <a:rPr lang="zh-CN" altLang="en-US" sz="2800" b="1">
                <a:solidFill>
                  <a:srgbClr val="CC3300"/>
                </a:solidFill>
              </a:rPr>
              <a:t>以往板块表达：</a:t>
            </a:r>
          </a:p>
          <a:p>
            <a:pPr>
              <a:lnSpc>
                <a:spcPct val="95000"/>
              </a:lnSpc>
              <a:spcBef>
                <a:spcPct val="50000"/>
              </a:spcBef>
            </a:pPr>
            <a:r>
              <a:rPr lang="zh-CN" altLang="en-US" sz="2800" b="1">
                <a:solidFill>
                  <a:srgbClr val="0000FF"/>
                </a:solidFill>
              </a:rPr>
              <a:t>    （流程性）</a:t>
            </a:r>
          </a:p>
        </p:txBody>
      </p:sp>
      <p:sp>
        <p:nvSpPr>
          <p:cNvPr id="159753" name="Text Box 9"/>
          <p:cNvSpPr txBox="1">
            <a:spLocks noChangeArrowheads="1"/>
          </p:cNvSpPr>
          <p:nvPr/>
        </p:nvSpPr>
        <p:spPr bwMode="auto">
          <a:xfrm>
            <a:off x="4953000" y="1066800"/>
            <a:ext cx="3124200" cy="1033463"/>
          </a:xfrm>
          <a:prstGeom prst="rect">
            <a:avLst/>
          </a:prstGeom>
          <a:noFill/>
          <a:ln w="9525">
            <a:noFill/>
            <a:miter lim="800000"/>
            <a:headEnd/>
            <a:tailEnd/>
          </a:ln>
          <a:effectLst/>
        </p:spPr>
        <p:txBody>
          <a:bodyPr>
            <a:spAutoFit/>
          </a:bodyPr>
          <a:lstStyle/>
          <a:p>
            <a:pPr>
              <a:lnSpc>
                <a:spcPct val="85000"/>
              </a:lnSpc>
              <a:spcBef>
                <a:spcPct val="50000"/>
              </a:spcBef>
            </a:pPr>
            <a:r>
              <a:rPr lang="zh-CN" altLang="en-US" sz="2800" b="1">
                <a:solidFill>
                  <a:srgbClr val="CC3300"/>
                </a:solidFill>
              </a:rPr>
              <a:t>我们的板块表达：</a:t>
            </a:r>
          </a:p>
          <a:p>
            <a:pPr>
              <a:lnSpc>
                <a:spcPct val="85000"/>
              </a:lnSpc>
              <a:spcBef>
                <a:spcPct val="50000"/>
              </a:spcBef>
            </a:pPr>
            <a:r>
              <a:rPr lang="zh-CN" altLang="en-US" sz="2800" b="1">
                <a:solidFill>
                  <a:srgbClr val="0000FF"/>
                </a:solidFill>
              </a:rPr>
              <a:t>   （学习任务性）</a:t>
            </a:r>
          </a:p>
        </p:txBody>
      </p:sp>
      <p:sp>
        <p:nvSpPr>
          <p:cNvPr id="159754" name="AutoShape 10"/>
          <p:cNvSpPr>
            <a:spLocks noChangeArrowheads="1"/>
          </p:cNvSpPr>
          <p:nvPr/>
        </p:nvSpPr>
        <p:spPr bwMode="auto">
          <a:xfrm>
            <a:off x="2492375" y="4187825"/>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59755" name="AutoShape 11"/>
          <p:cNvSpPr>
            <a:spLocks noChangeArrowheads="1"/>
          </p:cNvSpPr>
          <p:nvPr/>
        </p:nvSpPr>
        <p:spPr bwMode="auto">
          <a:xfrm>
            <a:off x="2482850" y="5329238"/>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59756" name="Text Box 12"/>
          <p:cNvSpPr txBox="1">
            <a:spLocks noChangeArrowheads="1"/>
          </p:cNvSpPr>
          <p:nvPr/>
        </p:nvSpPr>
        <p:spPr bwMode="auto">
          <a:xfrm>
            <a:off x="5638800" y="2400300"/>
            <a:ext cx="1676400" cy="434975"/>
          </a:xfrm>
          <a:prstGeom prst="rect">
            <a:avLst/>
          </a:prstGeom>
          <a:noFill/>
          <a:ln w="38100">
            <a:solidFill>
              <a:srgbClr val="0000FF"/>
            </a:solidFill>
            <a:miter lim="800000"/>
            <a:headEnd/>
            <a:tailEnd/>
          </a:ln>
          <a:effectLst/>
        </p:spPr>
        <p:txBody>
          <a:bodyPr anchor="ctr">
            <a:spAutoFit/>
          </a:bodyPr>
          <a:lstStyle/>
          <a:p>
            <a:pPr algn="ctr"/>
            <a:r>
              <a:rPr lang="zh-CN" altLang="en-US" sz="2000" b="1">
                <a:solidFill>
                  <a:srgbClr val="0000FF"/>
                </a:solidFill>
              </a:rPr>
              <a:t>学习任务</a:t>
            </a:r>
            <a:r>
              <a:rPr lang="en-US" altLang="zh-CN" sz="2000" b="1">
                <a:solidFill>
                  <a:srgbClr val="0000FF"/>
                </a:solidFill>
              </a:rPr>
              <a:t>1</a:t>
            </a:r>
          </a:p>
        </p:txBody>
      </p:sp>
      <p:sp>
        <p:nvSpPr>
          <p:cNvPr id="159757" name="Text Box 13"/>
          <p:cNvSpPr txBox="1">
            <a:spLocks noChangeArrowheads="1"/>
          </p:cNvSpPr>
          <p:nvPr/>
        </p:nvSpPr>
        <p:spPr bwMode="auto">
          <a:xfrm>
            <a:off x="5638800" y="3487738"/>
            <a:ext cx="1676400" cy="434975"/>
          </a:xfrm>
          <a:prstGeom prst="rect">
            <a:avLst/>
          </a:prstGeom>
          <a:noFill/>
          <a:ln w="38100">
            <a:solidFill>
              <a:srgbClr val="0000FF"/>
            </a:solidFill>
            <a:miter lim="800000"/>
            <a:headEnd/>
            <a:tailEnd/>
          </a:ln>
          <a:effectLst/>
        </p:spPr>
        <p:txBody>
          <a:bodyPr>
            <a:spAutoFit/>
          </a:bodyPr>
          <a:lstStyle/>
          <a:p>
            <a:pPr algn="ctr"/>
            <a:r>
              <a:rPr lang="zh-CN" altLang="en-US" sz="2000" b="1">
                <a:solidFill>
                  <a:srgbClr val="0000FF"/>
                </a:solidFill>
              </a:rPr>
              <a:t>学习任务</a:t>
            </a:r>
            <a:r>
              <a:rPr lang="en-US" altLang="zh-CN" sz="2000" b="1">
                <a:solidFill>
                  <a:srgbClr val="0000FF"/>
                </a:solidFill>
              </a:rPr>
              <a:t>2</a:t>
            </a:r>
          </a:p>
        </p:txBody>
      </p:sp>
      <p:sp>
        <p:nvSpPr>
          <p:cNvPr id="159758" name="Text Box 14"/>
          <p:cNvSpPr txBox="1">
            <a:spLocks noChangeArrowheads="1"/>
          </p:cNvSpPr>
          <p:nvPr/>
        </p:nvSpPr>
        <p:spPr bwMode="auto">
          <a:xfrm>
            <a:off x="5661025" y="4618038"/>
            <a:ext cx="1676400" cy="434975"/>
          </a:xfrm>
          <a:prstGeom prst="rect">
            <a:avLst/>
          </a:prstGeom>
          <a:noFill/>
          <a:ln w="38100">
            <a:solidFill>
              <a:srgbClr val="0000FF"/>
            </a:solidFill>
            <a:miter lim="800000"/>
            <a:headEnd/>
            <a:tailEnd/>
          </a:ln>
          <a:effectLst/>
        </p:spPr>
        <p:txBody>
          <a:bodyPr>
            <a:spAutoFit/>
          </a:bodyPr>
          <a:lstStyle/>
          <a:p>
            <a:pPr algn="ctr"/>
            <a:r>
              <a:rPr lang="zh-CN" altLang="en-US" sz="2000" b="1">
                <a:solidFill>
                  <a:srgbClr val="0000FF"/>
                </a:solidFill>
              </a:rPr>
              <a:t>学习任务</a:t>
            </a:r>
            <a:r>
              <a:rPr lang="en-US" altLang="zh-CN" sz="2000" b="1">
                <a:solidFill>
                  <a:srgbClr val="0000FF"/>
                </a:solidFill>
              </a:rPr>
              <a:t>3</a:t>
            </a:r>
          </a:p>
        </p:txBody>
      </p:sp>
      <p:sp>
        <p:nvSpPr>
          <p:cNvPr id="159759" name="Text Box 15"/>
          <p:cNvSpPr txBox="1">
            <a:spLocks noChangeArrowheads="1"/>
          </p:cNvSpPr>
          <p:nvPr/>
        </p:nvSpPr>
        <p:spPr bwMode="auto">
          <a:xfrm>
            <a:off x="5638800" y="5703888"/>
            <a:ext cx="1676400" cy="698500"/>
          </a:xfrm>
          <a:prstGeom prst="rect">
            <a:avLst/>
          </a:prstGeom>
          <a:noFill/>
          <a:ln w="57150">
            <a:solidFill>
              <a:srgbClr val="0000FF"/>
            </a:solidFill>
            <a:miter lim="800000"/>
            <a:headEnd/>
            <a:tailEnd/>
          </a:ln>
          <a:effectLst/>
        </p:spPr>
        <p:txBody>
          <a:bodyPr>
            <a:spAutoFit/>
          </a:bodyPr>
          <a:lstStyle/>
          <a:p>
            <a:pPr algn="ctr"/>
            <a:r>
              <a:rPr lang="en-US" altLang="zh-CN" sz="1800" b="1">
                <a:solidFill>
                  <a:srgbClr val="0000FF"/>
                </a:solidFill>
              </a:rPr>
              <a:t>...</a:t>
            </a:r>
          </a:p>
          <a:p>
            <a:pPr algn="ctr"/>
            <a:endParaRPr lang="en-US" altLang="zh-CN" sz="1800" b="1">
              <a:solidFill>
                <a:srgbClr val="0000FF"/>
              </a:solidFill>
            </a:endParaRPr>
          </a:p>
        </p:txBody>
      </p:sp>
      <p:sp>
        <p:nvSpPr>
          <p:cNvPr id="159760" name="AutoShape 16"/>
          <p:cNvSpPr>
            <a:spLocks noChangeArrowheads="1"/>
          </p:cNvSpPr>
          <p:nvPr/>
        </p:nvSpPr>
        <p:spPr bwMode="auto">
          <a:xfrm>
            <a:off x="6311900" y="2970213"/>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59761" name="AutoShape 17"/>
          <p:cNvSpPr>
            <a:spLocks noChangeArrowheads="1"/>
          </p:cNvSpPr>
          <p:nvPr/>
        </p:nvSpPr>
        <p:spPr bwMode="auto">
          <a:xfrm>
            <a:off x="6302375" y="4090988"/>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59762" name="AutoShape 18"/>
          <p:cNvSpPr>
            <a:spLocks noChangeArrowheads="1"/>
          </p:cNvSpPr>
          <p:nvPr/>
        </p:nvSpPr>
        <p:spPr bwMode="auto">
          <a:xfrm>
            <a:off x="6292850" y="5232400"/>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3"/>
          <p:cNvSpPr>
            <a:spLocks noGrp="1" noChangeArrowheads="1"/>
          </p:cNvSpPr>
          <p:nvPr>
            <p:ph type="body" idx="4294967295"/>
          </p:nvPr>
        </p:nvSpPr>
        <p:spPr>
          <a:xfrm>
            <a:off x="457200" y="381000"/>
            <a:ext cx="8207375" cy="914400"/>
          </a:xfrm>
        </p:spPr>
        <p:txBody>
          <a:bodyPr/>
          <a:lstStyle/>
          <a:p>
            <a:pPr algn="ctr">
              <a:buFontTx/>
              <a:buNone/>
            </a:pPr>
            <a:r>
              <a:rPr lang="en-US" altLang="zh-CN" b="1">
                <a:solidFill>
                  <a:srgbClr val="CC3300"/>
                </a:solidFill>
              </a:rPr>
              <a:t> </a:t>
            </a:r>
            <a:r>
              <a:rPr lang="zh-CN" altLang="en-US" sz="2400" b="1">
                <a:solidFill>
                  <a:srgbClr val="CC3300"/>
                </a:solidFill>
              </a:rPr>
              <a:t>案例</a:t>
            </a:r>
            <a:r>
              <a:rPr lang="en-US" altLang="zh-CN" sz="2400" b="1">
                <a:solidFill>
                  <a:srgbClr val="CC3300"/>
                </a:solidFill>
              </a:rPr>
              <a:t>: </a:t>
            </a:r>
            <a:r>
              <a:rPr lang="zh-CN" altLang="en-US" sz="2400" b="1">
                <a:solidFill>
                  <a:srgbClr val="CC3300"/>
                </a:solidFill>
              </a:rPr>
              <a:t>六年级</a:t>
            </a:r>
            <a:r>
              <a:rPr lang="en-US" altLang="zh-CN" sz="2400" b="1">
                <a:solidFill>
                  <a:srgbClr val="CC3300"/>
                </a:solidFill>
              </a:rPr>
              <a:t>《</a:t>
            </a:r>
            <a:r>
              <a:rPr lang="zh-CN" altLang="en-US" sz="2400" b="1">
                <a:solidFill>
                  <a:srgbClr val="CC3300"/>
                </a:solidFill>
              </a:rPr>
              <a:t>图形的运动复习课</a:t>
            </a:r>
            <a:r>
              <a:rPr lang="en-US" altLang="zh-CN" sz="2400" b="1">
                <a:solidFill>
                  <a:srgbClr val="CC3300"/>
                </a:solidFill>
              </a:rPr>
              <a:t>》</a:t>
            </a:r>
            <a:r>
              <a:rPr lang="zh-CN" altLang="en-US" sz="2400" b="1">
                <a:solidFill>
                  <a:srgbClr val="CC3300"/>
                </a:solidFill>
              </a:rPr>
              <a:t>的教学板块设计</a:t>
            </a:r>
          </a:p>
        </p:txBody>
      </p:sp>
      <p:sp>
        <p:nvSpPr>
          <p:cNvPr id="160771" name="Rectangle 4"/>
          <p:cNvSpPr>
            <a:spLocks noChangeArrowheads="1"/>
          </p:cNvSpPr>
          <p:nvPr/>
        </p:nvSpPr>
        <p:spPr bwMode="auto">
          <a:xfrm>
            <a:off x="0" y="1325563"/>
            <a:ext cx="3810000" cy="457200"/>
          </a:xfrm>
          <a:prstGeom prst="rect">
            <a:avLst/>
          </a:prstGeom>
          <a:noFill/>
          <a:ln w="9525">
            <a:noFill/>
            <a:miter lim="800000"/>
            <a:headEnd/>
            <a:tailEnd/>
          </a:ln>
        </p:spPr>
        <p:txBody>
          <a:bodyPr anchor="ctr">
            <a:spAutoFit/>
          </a:bodyPr>
          <a:lstStyle/>
          <a:p>
            <a:pPr indent="363538" algn="ctr"/>
            <a:r>
              <a:rPr lang="zh-CN" altLang="en-US" sz="2400" b="1">
                <a:solidFill>
                  <a:srgbClr val="0000FF"/>
                </a:solidFill>
                <a:latin typeface="楷体_GB2312" pitchFamily="49" charset="-122"/>
                <a:ea typeface="楷体_GB2312" pitchFamily="49" charset="-122"/>
              </a:rPr>
              <a:t>原来板块表达方式：</a:t>
            </a:r>
          </a:p>
        </p:txBody>
      </p:sp>
      <p:sp>
        <p:nvSpPr>
          <p:cNvPr id="160772" name="Text Box 4"/>
          <p:cNvSpPr txBox="1">
            <a:spLocks noChangeArrowheads="1"/>
          </p:cNvSpPr>
          <p:nvPr/>
        </p:nvSpPr>
        <p:spPr bwMode="auto">
          <a:xfrm>
            <a:off x="1219200" y="2057400"/>
            <a:ext cx="1676400" cy="404813"/>
          </a:xfrm>
          <a:prstGeom prst="rect">
            <a:avLst/>
          </a:prstGeom>
          <a:noFill/>
          <a:ln w="38100">
            <a:solidFill>
              <a:schemeClr val="tx1"/>
            </a:solidFill>
            <a:miter lim="800000"/>
            <a:headEnd/>
            <a:tailEnd/>
          </a:ln>
          <a:effectLst/>
        </p:spPr>
        <p:txBody>
          <a:bodyPr>
            <a:spAutoFit/>
          </a:bodyPr>
          <a:lstStyle/>
          <a:p>
            <a:pPr algn="ctr"/>
            <a:r>
              <a:rPr lang="zh-CN" altLang="en-US" sz="1800" b="1">
                <a:solidFill>
                  <a:srgbClr val="0000FF"/>
                </a:solidFill>
              </a:rPr>
              <a:t>谈话导入</a:t>
            </a:r>
          </a:p>
        </p:txBody>
      </p:sp>
      <p:sp>
        <p:nvSpPr>
          <p:cNvPr id="160773" name="Text Box 5"/>
          <p:cNvSpPr txBox="1">
            <a:spLocks noChangeArrowheads="1"/>
          </p:cNvSpPr>
          <p:nvPr/>
        </p:nvSpPr>
        <p:spPr bwMode="auto">
          <a:xfrm>
            <a:off x="1219200" y="2759075"/>
            <a:ext cx="1676400" cy="404813"/>
          </a:xfrm>
          <a:prstGeom prst="rect">
            <a:avLst/>
          </a:prstGeom>
          <a:noFill/>
          <a:ln w="38100">
            <a:solidFill>
              <a:schemeClr val="tx1"/>
            </a:solidFill>
            <a:miter lim="800000"/>
            <a:headEnd/>
            <a:tailEnd/>
          </a:ln>
          <a:effectLst/>
        </p:spPr>
        <p:txBody>
          <a:bodyPr>
            <a:spAutoFit/>
          </a:bodyPr>
          <a:lstStyle/>
          <a:p>
            <a:pPr algn="ctr"/>
            <a:r>
              <a:rPr lang="zh-CN" altLang="en-US" sz="1800" b="1">
                <a:solidFill>
                  <a:srgbClr val="0000FF"/>
                </a:solidFill>
              </a:rPr>
              <a:t>回顾梳理</a:t>
            </a:r>
          </a:p>
        </p:txBody>
      </p:sp>
      <p:sp>
        <p:nvSpPr>
          <p:cNvPr id="160774" name="Text Box 6"/>
          <p:cNvSpPr txBox="1">
            <a:spLocks noChangeArrowheads="1"/>
          </p:cNvSpPr>
          <p:nvPr/>
        </p:nvSpPr>
        <p:spPr bwMode="auto">
          <a:xfrm>
            <a:off x="1165225" y="3532188"/>
            <a:ext cx="1676400" cy="404812"/>
          </a:xfrm>
          <a:prstGeom prst="rect">
            <a:avLst/>
          </a:prstGeom>
          <a:noFill/>
          <a:ln w="38100">
            <a:solidFill>
              <a:schemeClr val="tx1"/>
            </a:solidFill>
            <a:miter lim="800000"/>
            <a:headEnd/>
            <a:tailEnd/>
          </a:ln>
          <a:effectLst/>
        </p:spPr>
        <p:txBody>
          <a:bodyPr>
            <a:spAutoFit/>
          </a:bodyPr>
          <a:lstStyle/>
          <a:p>
            <a:pPr algn="ctr"/>
            <a:r>
              <a:rPr lang="zh-CN" altLang="en-US" sz="1800" b="1">
                <a:solidFill>
                  <a:srgbClr val="0000FF"/>
                </a:solidFill>
              </a:rPr>
              <a:t>巩固练习</a:t>
            </a:r>
          </a:p>
        </p:txBody>
      </p:sp>
      <p:sp>
        <p:nvSpPr>
          <p:cNvPr id="160775" name="Text Box 7"/>
          <p:cNvSpPr txBox="1">
            <a:spLocks noChangeArrowheads="1"/>
          </p:cNvSpPr>
          <p:nvPr/>
        </p:nvSpPr>
        <p:spPr bwMode="auto">
          <a:xfrm>
            <a:off x="1174750" y="4295775"/>
            <a:ext cx="1676400" cy="404813"/>
          </a:xfrm>
          <a:prstGeom prst="rect">
            <a:avLst/>
          </a:prstGeom>
          <a:noFill/>
          <a:ln w="38100">
            <a:solidFill>
              <a:schemeClr val="tx1"/>
            </a:solidFill>
            <a:miter lim="800000"/>
            <a:headEnd/>
            <a:tailEnd/>
          </a:ln>
          <a:effectLst/>
        </p:spPr>
        <p:txBody>
          <a:bodyPr>
            <a:spAutoFit/>
          </a:bodyPr>
          <a:lstStyle/>
          <a:p>
            <a:pPr algn="ctr"/>
            <a:r>
              <a:rPr lang="zh-CN" altLang="en-US" sz="1800" b="1">
                <a:solidFill>
                  <a:srgbClr val="0000FF"/>
                </a:solidFill>
              </a:rPr>
              <a:t>课堂小结</a:t>
            </a:r>
          </a:p>
        </p:txBody>
      </p:sp>
      <p:sp>
        <p:nvSpPr>
          <p:cNvPr id="160776" name="AutoShape 8"/>
          <p:cNvSpPr>
            <a:spLocks noChangeArrowheads="1"/>
          </p:cNvSpPr>
          <p:nvPr/>
        </p:nvSpPr>
        <p:spPr bwMode="auto">
          <a:xfrm>
            <a:off x="1892300" y="2449513"/>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60777" name="AutoShape 9"/>
          <p:cNvSpPr>
            <a:spLocks noChangeArrowheads="1"/>
          </p:cNvSpPr>
          <p:nvPr/>
        </p:nvSpPr>
        <p:spPr bwMode="auto">
          <a:xfrm>
            <a:off x="1905000" y="3200400"/>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60778" name="AutoShape 10"/>
          <p:cNvSpPr>
            <a:spLocks noChangeArrowheads="1"/>
          </p:cNvSpPr>
          <p:nvPr/>
        </p:nvSpPr>
        <p:spPr bwMode="auto">
          <a:xfrm>
            <a:off x="1905000" y="3962400"/>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60779" name="Text Box 11"/>
          <p:cNvSpPr txBox="1">
            <a:spLocks noChangeArrowheads="1"/>
          </p:cNvSpPr>
          <p:nvPr/>
        </p:nvSpPr>
        <p:spPr bwMode="auto">
          <a:xfrm>
            <a:off x="1143000" y="5060950"/>
            <a:ext cx="1676400" cy="404813"/>
          </a:xfrm>
          <a:prstGeom prst="rect">
            <a:avLst/>
          </a:prstGeom>
          <a:noFill/>
          <a:ln w="38100">
            <a:solidFill>
              <a:schemeClr val="tx1"/>
            </a:solidFill>
            <a:miter lim="800000"/>
            <a:headEnd/>
            <a:tailEnd/>
          </a:ln>
          <a:effectLst/>
        </p:spPr>
        <p:txBody>
          <a:bodyPr>
            <a:spAutoFit/>
          </a:bodyPr>
          <a:lstStyle/>
          <a:p>
            <a:pPr algn="ctr"/>
            <a:endParaRPr lang="zh-CN" altLang="zh-CN" sz="1800" b="1">
              <a:solidFill>
                <a:srgbClr val="0000FF"/>
              </a:solidFill>
            </a:endParaRPr>
          </a:p>
        </p:txBody>
      </p:sp>
      <p:sp>
        <p:nvSpPr>
          <p:cNvPr id="160780" name="AutoShape 12"/>
          <p:cNvSpPr>
            <a:spLocks noChangeArrowheads="1"/>
          </p:cNvSpPr>
          <p:nvPr/>
        </p:nvSpPr>
        <p:spPr bwMode="auto">
          <a:xfrm>
            <a:off x="1873250" y="4727575"/>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60781" name="Text Box 13"/>
          <p:cNvSpPr txBox="1">
            <a:spLocks noChangeArrowheads="1"/>
          </p:cNvSpPr>
          <p:nvPr/>
        </p:nvSpPr>
        <p:spPr bwMode="auto">
          <a:xfrm>
            <a:off x="4267200" y="2057400"/>
            <a:ext cx="3429000" cy="404813"/>
          </a:xfrm>
          <a:prstGeom prst="rect">
            <a:avLst/>
          </a:prstGeom>
          <a:noFill/>
          <a:ln w="38100">
            <a:solidFill>
              <a:schemeClr val="tx1"/>
            </a:solidFill>
            <a:miter lim="800000"/>
            <a:headEnd/>
            <a:tailEnd/>
          </a:ln>
          <a:effectLst/>
        </p:spPr>
        <p:txBody>
          <a:bodyPr>
            <a:spAutoFit/>
          </a:bodyPr>
          <a:lstStyle/>
          <a:p>
            <a:r>
              <a:rPr lang="en-US" altLang="zh-CN" sz="1800" b="1">
                <a:solidFill>
                  <a:srgbClr val="0000FF"/>
                </a:solidFill>
              </a:rPr>
              <a:t>   </a:t>
            </a:r>
            <a:r>
              <a:rPr lang="zh-CN" altLang="en-US" sz="1800" b="1">
                <a:solidFill>
                  <a:srgbClr val="0000FF"/>
                </a:solidFill>
              </a:rPr>
              <a:t>回忆图形运动的几种方式</a:t>
            </a:r>
          </a:p>
        </p:txBody>
      </p:sp>
      <p:sp>
        <p:nvSpPr>
          <p:cNvPr id="160782" name="Text Box 14"/>
          <p:cNvSpPr txBox="1">
            <a:spLocks noChangeArrowheads="1"/>
          </p:cNvSpPr>
          <p:nvPr/>
        </p:nvSpPr>
        <p:spPr bwMode="auto">
          <a:xfrm>
            <a:off x="4289425" y="2743200"/>
            <a:ext cx="3406775" cy="404813"/>
          </a:xfrm>
          <a:prstGeom prst="rect">
            <a:avLst/>
          </a:prstGeom>
          <a:noFill/>
          <a:ln w="38100">
            <a:solidFill>
              <a:schemeClr val="tx1"/>
            </a:solidFill>
            <a:miter lim="800000"/>
            <a:headEnd/>
            <a:tailEnd/>
          </a:ln>
          <a:effectLst/>
        </p:spPr>
        <p:txBody>
          <a:bodyPr>
            <a:spAutoFit/>
          </a:bodyPr>
          <a:lstStyle/>
          <a:p>
            <a:pPr algn="ctr"/>
            <a:r>
              <a:rPr lang="zh-CN" altLang="en-US" sz="1800" b="1">
                <a:solidFill>
                  <a:srgbClr val="0000FF"/>
                </a:solidFill>
              </a:rPr>
              <a:t>认识平移的特征</a:t>
            </a:r>
          </a:p>
        </p:txBody>
      </p:sp>
      <p:sp>
        <p:nvSpPr>
          <p:cNvPr id="160783" name="Text Box 15"/>
          <p:cNvSpPr txBox="1">
            <a:spLocks noChangeArrowheads="1"/>
          </p:cNvSpPr>
          <p:nvPr/>
        </p:nvSpPr>
        <p:spPr bwMode="auto">
          <a:xfrm>
            <a:off x="4289425" y="3516313"/>
            <a:ext cx="3406775" cy="404812"/>
          </a:xfrm>
          <a:prstGeom prst="rect">
            <a:avLst/>
          </a:prstGeom>
          <a:noFill/>
          <a:ln w="38100">
            <a:solidFill>
              <a:schemeClr val="tx1"/>
            </a:solidFill>
            <a:miter lim="800000"/>
            <a:headEnd/>
            <a:tailEnd/>
          </a:ln>
          <a:effectLst/>
        </p:spPr>
        <p:txBody>
          <a:bodyPr>
            <a:spAutoFit/>
          </a:bodyPr>
          <a:lstStyle/>
          <a:p>
            <a:pPr algn="ctr"/>
            <a:r>
              <a:rPr lang="zh-CN" altLang="en-US" sz="1800" b="1">
                <a:solidFill>
                  <a:srgbClr val="0000FF"/>
                </a:solidFill>
              </a:rPr>
              <a:t>平移的操作与应用</a:t>
            </a:r>
          </a:p>
        </p:txBody>
      </p:sp>
      <p:sp>
        <p:nvSpPr>
          <p:cNvPr id="160784" name="Text Box 16"/>
          <p:cNvSpPr txBox="1">
            <a:spLocks noChangeArrowheads="1"/>
          </p:cNvSpPr>
          <p:nvPr/>
        </p:nvSpPr>
        <p:spPr bwMode="auto">
          <a:xfrm>
            <a:off x="4289425" y="4279900"/>
            <a:ext cx="3406775" cy="404813"/>
          </a:xfrm>
          <a:prstGeom prst="rect">
            <a:avLst/>
          </a:prstGeom>
          <a:noFill/>
          <a:ln w="38100">
            <a:solidFill>
              <a:schemeClr val="tx1"/>
            </a:solidFill>
            <a:miter lim="800000"/>
            <a:headEnd/>
            <a:tailEnd/>
          </a:ln>
          <a:effectLst/>
        </p:spPr>
        <p:txBody>
          <a:bodyPr>
            <a:spAutoFit/>
          </a:bodyPr>
          <a:lstStyle/>
          <a:p>
            <a:pPr algn="ctr"/>
            <a:r>
              <a:rPr lang="zh-CN" altLang="en-US" sz="1800" b="1">
                <a:solidFill>
                  <a:srgbClr val="0000FF"/>
                </a:solidFill>
              </a:rPr>
              <a:t>认识旋转的特征</a:t>
            </a:r>
          </a:p>
        </p:txBody>
      </p:sp>
      <p:sp>
        <p:nvSpPr>
          <p:cNvPr id="160785" name="AutoShape 17"/>
          <p:cNvSpPr>
            <a:spLocks noChangeArrowheads="1"/>
          </p:cNvSpPr>
          <p:nvPr/>
        </p:nvSpPr>
        <p:spPr bwMode="auto">
          <a:xfrm>
            <a:off x="5778500" y="2449513"/>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60786" name="AutoShape 18"/>
          <p:cNvSpPr>
            <a:spLocks noChangeArrowheads="1"/>
          </p:cNvSpPr>
          <p:nvPr/>
        </p:nvSpPr>
        <p:spPr bwMode="auto">
          <a:xfrm>
            <a:off x="5791200" y="3200400"/>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60787" name="AutoShape 19"/>
          <p:cNvSpPr>
            <a:spLocks noChangeArrowheads="1"/>
          </p:cNvSpPr>
          <p:nvPr/>
        </p:nvSpPr>
        <p:spPr bwMode="auto">
          <a:xfrm>
            <a:off x="5791200" y="3962400"/>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60788" name="Text Box 20"/>
          <p:cNvSpPr txBox="1">
            <a:spLocks noChangeArrowheads="1"/>
          </p:cNvSpPr>
          <p:nvPr/>
        </p:nvSpPr>
        <p:spPr bwMode="auto">
          <a:xfrm>
            <a:off x="4289425" y="5045075"/>
            <a:ext cx="3406775" cy="404813"/>
          </a:xfrm>
          <a:prstGeom prst="rect">
            <a:avLst/>
          </a:prstGeom>
          <a:noFill/>
          <a:ln w="38100">
            <a:solidFill>
              <a:schemeClr val="tx1"/>
            </a:solidFill>
            <a:miter lim="800000"/>
            <a:headEnd/>
            <a:tailEnd/>
          </a:ln>
          <a:effectLst/>
        </p:spPr>
        <p:txBody>
          <a:bodyPr>
            <a:spAutoFit/>
          </a:bodyPr>
          <a:lstStyle/>
          <a:p>
            <a:r>
              <a:rPr lang="en-US" altLang="zh-CN" sz="1800" b="1">
                <a:solidFill>
                  <a:srgbClr val="0000FF"/>
                </a:solidFill>
              </a:rPr>
              <a:t>         </a:t>
            </a:r>
            <a:r>
              <a:rPr lang="zh-CN" altLang="en-US" sz="1800" b="1">
                <a:solidFill>
                  <a:srgbClr val="0000FF"/>
                </a:solidFill>
              </a:rPr>
              <a:t>旋转的操作与应用</a:t>
            </a:r>
          </a:p>
        </p:txBody>
      </p:sp>
      <p:sp>
        <p:nvSpPr>
          <p:cNvPr id="160789" name="AutoShape 21"/>
          <p:cNvSpPr>
            <a:spLocks noChangeArrowheads="1"/>
          </p:cNvSpPr>
          <p:nvPr/>
        </p:nvSpPr>
        <p:spPr bwMode="auto">
          <a:xfrm>
            <a:off x="5759450" y="4727575"/>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60790" name="Text Box 22"/>
          <p:cNvSpPr txBox="1">
            <a:spLocks noChangeArrowheads="1"/>
          </p:cNvSpPr>
          <p:nvPr/>
        </p:nvSpPr>
        <p:spPr bwMode="auto">
          <a:xfrm>
            <a:off x="4289425" y="5775325"/>
            <a:ext cx="3406775" cy="404813"/>
          </a:xfrm>
          <a:prstGeom prst="rect">
            <a:avLst/>
          </a:prstGeom>
          <a:noFill/>
          <a:ln w="38100">
            <a:solidFill>
              <a:schemeClr val="tx1"/>
            </a:solidFill>
            <a:miter lim="800000"/>
            <a:headEnd/>
            <a:tailEnd/>
          </a:ln>
          <a:effectLst/>
        </p:spPr>
        <p:txBody>
          <a:bodyPr>
            <a:spAutoFit/>
          </a:bodyPr>
          <a:lstStyle/>
          <a:p>
            <a:pPr algn="ctr"/>
            <a:endParaRPr lang="zh-CN" altLang="zh-CN" sz="1800" b="1">
              <a:solidFill>
                <a:srgbClr val="0000FF"/>
              </a:solidFill>
            </a:endParaRPr>
          </a:p>
        </p:txBody>
      </p:sp>
      <p:sp>
        <p:nvSpPr>
          <p:cNvPr id="160791" name="AutoShape 23"/>
          <p:cNvSpPr>
            <a:spLocks noChangeArrowheads="1"/>
          </p:cNvSpPr>
          <p:nvPr/>
        </p:nvSpPr>
        <p:spPr bwMode="auto">
          <a:xfrm>
            <a:off x="5759450" y="5457825"/>
            <a:ext cx="228600" cy="304800"/>
          </a:xfrm>
          <a:prstGeom prst="downArrow">
            <a:avLst>
              <a:gd name="adj1" fmla="val 50000"/>
              <a:gd name="adj2" fmla="val 33333"/>
            </a:avLst>
          </a:prstGeom>
          <a:solidFill>
            <a:schemeClr val="accent1"/>
          </a:solidFill>
          <a:ln w="38100">
            <a:solidFill>
              <a:schemeClr val="tx1"/>
            </a:solidFill>
            <a:miter lim="800000"/>
            <a:headEnd/>
            <a:tailEnd/>
          </a:ln>
          <a:effectLst/>
        </p:spPr>
        <p:txBody>
          <a:bodyPr vert="eaVert" wrap="none" anchor="ctr"/>
          <a:lstStyle/>
          <a:p>
            <a:endParaRPr lang="zh-CN" altLang="en-US"/>
          </a:p>
        </p:txBody>
      </p:sp>
      <p:sp>
        <p:nvSpPr>
          <p:cNvPr id="160792" name="Rectangle 4"/>
          <p:cNvSpPr>
            <a:spLocks noChangeArrowheads="1"/>
          </p:cNvSpPr>
          <p:nvPr/>
        </p:nvSpPr>
        <p:spPr bwMode="auto">
          <a:xfrm>
            <a:off x="3929063" y="1339850"/>
            <a:ext cx="3810000" cy="457200"/>
          </a:xfrm>
          <a:prstGeom prst="rect">
            <a:avLst/>
          </a:prstGeom>
          <a:noFill/>
          <a:ln w="9525">
            <a:noFill/>
            <a:miter lim="800000"/>
            <a:headEnd/>
            <a:tailEnd/>
          </a:ln>
        </p:spPr>
        <p:txBody>
          <a:bodyPr anchor="ctr">
            <a:spAutoFit/>
          </a:bodyPr>
          <a:lstStyle/>
          <a:p>
            <a:pPr indent="363538" algn="ctr"/>
            <a:r>
              <a:rPr lang="zh-CN" altLang="en-US" sz="2400" b="1">
                <a:solidFill>
                  <a:srgbClr val="0000FF"/>
                </a:solidFill>
                <a:latin typeface="楷体_GB2312" pitchFamily="49" charset="-122"/>
                <a:ea typeface="楷体_GB2312" pitchFamily="49" charset="-122"/>
              </a:rPr>
              <a:t>我们的板块表达方式：</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zh-CN" altLang="en-US">
                <a:solidFill>
                  <a:srgbClr val="990000"/>
                </a:solidFill>
              </a:rPr>
              <a:t>简要内容</a:t>
            </a:r>
          </a:p>
        </p:txBody>
      </p:sp>
      <p:sp>
        <p:nvSpPr>
          <p:cNvPr id="186371" name="Rectangle 3"/>
          <p:cNvSpPr>
            <a:spLocks noGrp="1" noChangeArrowheads="1"/>
          </p:cNvSpPr>
          <p:nvPr>
            <p:ph type="body" idx="1"/>
          </p:nvPr>
        </p:nvSpPr>
        <p:spPr>
          <a:xfrm>
            <a:off x="1066800" y="1600200"/>
            <a:ext cx="7620000" cy="4525963"/>
          </a:xfrm>
        </p:spPr>
        <p:txBody>
          <a:bodyPr/>
          <a:lstStyle/>
          <a:p>
            <a:pPr>
              <a:lnSpc>
                <a:spcPct val="80000"/>
              </a:lnSpc>
              <a:buFontTx/>
              <a:buNone/>
            </a:pPr>
            <a:r>
              <a:rPr lang="zh-CN" altLang="en-US" sz="2800" b="1">
                <a:solidFill>
                  <a:srgbClr val="990000"/>
                </a:solidFill>
                <a:latin typeface="黑体" pitchFamily="2" charset="-122"/>
                <a:ea typeface="黑体" pitchFamily="2" charset="-122"/>
              </a:rPr>
              <a:t>一、关于学校课程的顶层设计</a:t>
            </a:r>
          </a:p>
          <a:p>
            <a:pPr>
              <a:lnSpc>
                <a:spcPct val="80000"/>
              </a:lnSpc>
              <a:buFontTx/>
              <a:buNone/>
            </a:pPr>
            <a:endParaRPr lang="zh-CN" altLang="en-US" sz="2800" b="1">
              <a:solidFill>
                <a:srgbClr val="990000"/>
              </a:solidFill>
              <a:latin typeface="黑体" pitchFamily="2" charset="-122"/>
              <a:ea typeface="黑体" pitchFamily="2" charset="-122"/>
            </a:endParaRPr>
          </a:p>
          <a:p>
            <a:pPr>
              <a:lnSpc>
                <a:spcPct val="80000"/>
              </a:lnSpc>
              <a:buFontTx/>
              <a:buNone/>
            </a:pPr>
            <a:r>
              <a:rPr lang="zh-CN" altLang="en-US" sz="2800" b="1">
                <a:solidFill>
                  <a:srgbClr val="990000"/>
                </a:solidFill>
                <a:latin typeface="黑体" pitchFamily="2" charset="-122"/>
                <a:ea typeface="黑体" pitchFamily="2" charset="-122"/>
              </a:rPr>
              <a:t>二、关于学科课程校本化建设框架</a:t>
            </a:r>
          </a:p>
          <a:p>
            <a:pPr>
              <a:lnSpc>
                <a:spcPct val="80000"/>
              </a:lnSpc>
              <a:buFontTx/>
              <a:buNone/>
            </a:pPr>
            <a:r>
              <a:rPr lang="zh-CN" altLang="en-US" sz="2800" b="1">
                <a:solidFill>
                  <a:srgbClr val="990000"/>
                </a:solidFill>
                <a:latin typeface="黑体" pitchFamily="2" charset="-122"/>
                <a:ea typeface="黑体" pitchFamily="2" charset="-122"/>
              </a:rPr>
              <a:t>       </a:t>
            </a:r>
            <a:r>
              <a:rPr lang="zh-CN" altLang="en-US" sz="2400" b="1">
                <a:solidFill>
                  <a:srgbClr val="990000"/>
                </a:solidFill>
                <a:latin typeface="黑体" pitchFamily="2" charset="-122"/>
                <a:ea typeface="黑体" pitchFamily="2" charset="-122"/>
              </a:rPr>
              <a:t>（课程基地建设的重要途径）</a:t>
            </a:r>
          </a:p>
          <a:p>
            <a:pPr>
              <a:lnSpc>
                <a:spcPct val="80000"/>
              </a:lnSpc>
              <a:buFontTx/>
              <a:buNone/>
            </a:pPr>
            <a:endParaRPr lang="zh-CN" altLang="en-US" sz="2800" b="1">
              <a:solidFill>
                <a:srgbClr val="990000"/>
              </a:solidFill>
              <a:latin typeface="黑体" pitchFamily="2" charset="-122"/>
              <a:ea typeface="黑体" pitchFamily="2" charset="-122"/>
            </a:endParaRPr>
          </a:p>
          <a:p>
            <a:pPr>
              <a:lnSpc>
                <a:spcPct val="80000"/>
              </a:lnSpc>
              <a:buFontTx/>
              <a:buNone/>
            </a:pPr>
            <a:r>
              <a:rPr lang="zh-CN" altLang="en-US" sz="2800" b="1">
                <a:solidFill>
                  <a:srgbClr val="990000"/>
                </a:solidFill>
                <a:latin typeface="黑体" pitchFamily="2" charset="-122"/>
                <a:ea typeface="黑体" pitchFamily="2" charset="-122"/>
              </a:rPr>
              <a:t>三、关于各类课程的具体实施</a:t>
            </a:r>
          </a:p>
          <a:p>
            <a:pPr>
              <a:lnSpc>
                <a:spcPct val="80000"/>
              </a:lnSpc>
              <a:buFontTx/>
              <a:buNone/>
            </a:pPr>
            <a:r>
              <a:rPr lang="zh-CN" altLang="en-US" sz="2800" b="1">
                <a:solidFill>
                  <a:srgbClr val="A50021"/>
                </a:solidFill>
              </a:rPr>
              <a:t>          </a:t>
            </a:r>
            <a:r>
              <a:rPr lang="zh-CN" altLang="en-US" sz="2000" b="1">
                <a:solidFill>
                  <a:srgbClr val="990000"/>
                </a:solidFill>
                <a:latin typeface="黑体" pitchFamily="2" charset="-122"/>
                <a:ea typeface="黑体" pitchFamily="2" charset="-122"/>
              </a:rPr>
              <a:t>（课程基地建设的又一重要途径）</a:t>
            </a:r>
            <a:r>
              <a:rPr lang="zh-CN" altLang="en-US" sz="2800" b="1">
                <a:solidFill>
                  <a:srgbClr val="A50021"/>
                </a:solidFill>
              </a:rPr>
              <a:t> </a:t>
            </a:r>
          </a:p>
          <a:p>
            <a:pPr>
              <a:lnSpc>
                <a:spcPct val="80000"/>
              </a:lnSpc>
              <a:buFontTx/>
              <a:buNone/>
            </a:pPr>
            <a:r>
              <a:rPr lang="zh-CN" altLang="en-US" sz="2800" b="1">
                <a:solidFill>
                  <a:srgbClr val="A50021"/>
                </a:solidFill>
              </a:rPr>
              <a:t>        </a:t>
            </a:r>
            <a:r>
              <a:rPr lang="en-US" altLang="zh-CN" sz="2000" b="1">
                <a:solidFill>
                  <a:srgbClr val="A50021"/>
                </a:solidFill>
              </a:rPr>
              <a:t>1</a:t>
            </a:r>
            <a:r>
              <a:rPr lang="zh-CN" altLang="en-US" sz="2000" b="1">
                <a:solidFill>
                  <a:srgbClr val="A50021"/>
                </a:solidFill>
              </a:rPr>
              <a:t>、国家课程的校本化实施</a:t>
            </a:r>
          </a:p>
          <a:p>
            <a:pPr>
              <a:lnSpc>
                <a:spcPct val="80000"/>
              </a:lnSpc>
              <a:buFontTx/>
              <a:buNone/>
            </a:pPr>
            <a:r>
              <a:rPr lang="zh-CN" altLang="en-US" sz="2000" b="1">
                <a:solidFill>
                  <a:srgbClr val="A50021"/>
                </a:solidFill>
              </a:rPr>
              <a:t>           </a:t>
            </a:r>
            <a:r>
              <a:rPr lang="en-US" altLang="zh-CN" sz="2000" b="1">
                <a:solidFill>
                  <a:srgbClr val="A50021"/>
                </a:solidFill>
              </a:rPr>
              <a:t>2</a:t>
            </a:r>
            <a:r>
              <a:rPr lang="zh-CN" altLang="en-US" sz="2000" b="1">
                <a:solidFill>
                  <a:srgbClr val="A50021"/>
                </a:solidFill>
              </a:rPr>
              <a:t>、校本课程的实施</a:t>
            </a:r>
            <a:endParaRPr lang="zh-CN" altLang="en-US" sz="2000" b="1">
              <a:solidFill>
                <a:srgbClr val="990000"/>
              </a:solidFill>
              <a:latin typeface="黑体" pitchFamily="2" charset="-122"/>
              <a:ea typeface="黑体" pitchFamily="2" charset="-122"/>
            </a:endParaRPr>
          </a:p>
          <a:p>
            <a:pPr>
              <a:lnSpc>
                <a:spcPct val="80000"/>
              </a:lnSpc>
              <a:buFontTx/>
              <a:buNone/>
            </a:pPr>
            <a:r>
              <a:rPr lang="zh-CN" altLang="en-US" sz="2000" b="1">
                <a:solidFill>
                  <a:srgbClr val="A50021"/>
                </a:solidFill>
              </a:rPr>
              <a:t>           </a:t>
            </a:r>
            <a:r>
              <a:rPr lang="en-US" altLang="zh-CN" sz="2000" b="1">
                <a:solidFill>
                  <a:srgbClr val="A50021"/>
                </a:solidFill>
              </a:rPr>
              <a:t>3</a:t>
            </a:r>
            <a:r>
              <a:rPr lang="zh-CN" altLang="en-US" sz="2000" b="1">
                <a:solidFill>
                  <a:srgbClr val="A50021"/>
                </a:solidFill>
              </a:rPr>
              <a:t>、主题活动性课程的实施</a:t>
            </a:r>
          </a:p>
          <a:p>
            <a:pPr>
              <a:lnSpc>
                <a:spcPct val="80000"/>
              </a:lnSpc>
              <a:buFontTx/>
              <a:buNone/>
            </a:pPr>
            <a:r>
              <a:rPr lang="zh-CN" altLang="en-US" sz="2000" b="1">
                <a:solidFill>
                  <a:srgbClr val="990000"/>
                </a:solidFill>
                <a:latin typeface="黑体" pitchFamily="2" charset="-122"/>
                <a:ea typeface="黑体" pitchFamily="2" charset="-122"/>
              </a:rPr>
              <a:t>      </a:t>
            </a:r>
            <a:r>
              <a:rPr lang="en-US" altLang="zh-CN" sz="2000" b="1">
                <a:solidFill>
                  <a:srgbClr val="A50021"/>
                </a:solidFill>
              </a:rPr>
              <a:t>4</a:t>
            </a:r>
            <a:r>
              <a:rPr lang="zh-CN" altLang="en-US" sz="2000" b="1">
                <a:solidFill>
                  <a:srgbClr val="A50021"/>
                </a:solidFill>
              </a:rPr>
              <a:t>、几点说明</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Box 1"/>
          <p:cNvSpPr txBox="1">
            <a:spLocks noChangeArrowheads="1"/>
          </p:cNvSpPr>
          <p:nvPr/>
        </p:nvSpPr>
        <p:spPr bwMode="auto">
          <a:xfrm>
            <a:off x="533400" y="457200"/>
            <a:ext cx="6324600" cy="641350"/>
          </a:xfrm>
          <a:prstGeom prst="rect">
            <a:avLst/>
          </a:prstGeom>
          <a:noFill/>
          <a:ln w="9525">
            <a:noFill/>
            <a:miter lim="800000"/>
            <a:headEnd/>
            <a:tailEnd/>
          </a:ln>
        </p:spPr>
        <p:txBody>
          <a:bodyPr>
            <a:spAutoFit/>
          </a:bodyPr>
          <a:lstStyle/>
          <a:p>
            <a:r>
              <a:rPr lang="zh-CN" altLang="en-US" sz="3600" b="1">
                <a:solidFill>
                  <a:srgbClr val="CC3300"/>
                </a:solidFill>
                <a:latin typeface="宋体" pitchFamily="2" charset="-122"/>
              </a:rPr>
              <a:t>板块结构：</a:t>
            </a:r>
          </a:p>
        </p:txBody>
      </p:sp>
      <p:sp>
        <p:nvSpPr>
          <p:cNvPr id="3" name="TextBox 2"/>
          <p:cNvSpPr txBox="1"/>
          <p:nvPr/>
        </p:nvSpPr>
        <p:spPr>
          <a:xfrm>
            <a:off x="1219200" y="1295400"/>
            <a:ext cx="7315200" cy="19431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zh-CN" altLang="en-US" sz="2400" b="1">
                <a:solidFill>
                  <a:srgbClr val="0000FF"/>
                </a:solidFill>
                <a:latin typeface="Franklin Gothic Book" pitchFamily="34" charset="0"/>
                <a:ea typeface="华文楷体" pitchFamily="2" charset="-122"/>
              </a:rPr>
              <a:t>任务性问题</a:t>
            </a:r>
            <a:r>
              <a:rPr lang="en-US" altLang="zh-CN" sz="2400" b="1">
                <a:solidFill>
                  <a:srgbClr val="0000FF"/>
                </a:solidFill>
                <a:latin typeface="Franklin Gothic Book" pitchFamily="34" charset="0"/>
                <a:ea typeface="华文楷体" pitchFamily="2" charset="-122"/>
              </a:rPr>
              <a:t>1             </a:t>
            </a:r>
            <a:r>
              <a:rPr lang="zh-CN" altLang="en-US" sz="2400" b="1">
                <a:solidFill>
                  <a:srgbClr val="0000FF"/>
                </a:solidFill>
                <a:latin typeface="Franklin Gothic Book" pitchFamily="34" charset="0"/>
                <a:ea typeface="华文楷体" pitchFamily="2" charset="-122"/>
              </a:rPr>
              <a:t>活动方式</a:t>
            </a:r>
            <a:r>
              <a:rPr lang="en-US" altLang="zh-CN" sz="2400" b="1">
                <a:solidFill>
                  <a:srgbClr val="0000FF"/>
                </a:solidFill>
                <a:latin typeface="Franklin Gothic Book" pitchFamily="34" charset="0"/>
                <a:ea typeface="华文楷体" pitchFamily="2" charset="-122"/>
              </a:rPr>
              <a:t>1          </a:t>
            </a:r>
            <a:r>
              <a:rPr lang="zh-CN" altLang="en-US" sz="2400" b="1">
                <a:solidFill>
                  <a:srgbClr val="0000FF"/>
                </a:solidFill>
                <a:latin typeface="Franklin Gothic Book" pitchFamily="34" charset="0"/>
                <a:ea typeface="华文楷体" pitchFamily="2" charset="-122"/>
              </a:rPr>
              <a:t>反馈方式</a:t>
            </a:r>
            <a:r>
              <a:rPr lang="en-US" altLang="zh-CN" sz="2400" b="1">
                <a:solidFill>
                  <a:srgbClr val="0000FF"/>
                </a:solidFill>
                <a:latin typeface="Franklin Gothic Book" pitchFamily="34" charset="0"/>
                <a:ea typeface="华文楷体" pitchFamily="2" charset="-122"/>
              </a:rPr>
              <a:t>1</a:t>
            </a:r>
          </a:p>
          <a:p>
            <a:r>
              <a:rPr lang="zh-CN" altLang="en-US" sz="2400" b="1">
                <a:solidFill>
                  <a:srgbClr val="0000FF"/>
                </a:solidFill>
                <a:latin typeface="Franklin Gothic Book" pitchFamily="34" charset="0"/>
                <a:ea typeface="华文楷体" pitchFamily="2" charset="-122"/>
              </a:rPr>
              <a:t>任务性问题</a:t>
            </a:r>
            <a:r>
              <a:rPr lang="en-US" altLang="zh-CN" sz="2400" b="1">
                <a:solidFill>
                  <a:srgbClr val="0000FF"/>
                </a:solidFill>
                <a:latin typeface="Franklin Gothic Book" pitchFamily="34" charset="0"/>
                <a:ea typeface="华文楷体" pitchFamily="2" charset="-122"/>
              </a:rPr>
              <a:t>2             </a:t>
            </a:r>
            <a:r>
              <a:rPr lang="zh-CN" altLang="en-US" sz="2400" b="1">
                <a:solidFill>
                  <a:srgbClr val="0000FF"/>
                </a:solidFill>
                <a:latin typeface="Franklin Gothic Book" pitchFamily="34" charset="0"/>
                <a:ea typeface="华文楷体" pitchFamily="2" charset="-122"/>
              </a:rPr>
              <a:t>活动方式</a:t>
            </a:r>
            <a:r>
              <a:rPr lang="en-US" altLang="zh-CN" sz="2400" b="1">
                <a:solidFill>
                  <a:srgbClr val="0000FF"/>
                </a:solidFill>
                <a:latin typeface="Franklin Gothic Book" pitchFamily="34" charset="0"/>
                <a:ea typeface="华文楷体" pitchFamily="2" charset="-122"/>
              </a:rPr>
              <a:t>2          </a:t>
            </a:r>
            <a:r>
              <a:rPr lang="zh-CN" altLang="en-US" sz="2400" b="1">
                <a:solidFill>
                  <a:srgbClr val="0000FF"/>
                </a:solidFill>
                <a:latin typeface="Franklin Gothic Book" pitchFamily="34" charset="0"/>
                <a:ea typeface="华文楷体" pitchFamily="2" charset="-122"/>
              </a:rPr>
              <a:t>反馈方式</a:t>
            </a:r>
            <a:r>
              <a:rPr lang="en-US" altLang="zh-CN" sz="2400" b="1">
                <a:solidFill>
                  <a:srgbClr val="0000FF"/>
                </a:solidFill>
                <a:latin typeface="Franklin Gothic Book" pitchFamily="34" charset="0"/>
                <a:ea typeface="华文楷体" pitchFamily="2" charset="-122"/>
              </a:rPr>
              <a:t>2</a:t>
            </a:r>
          </a:p>
          <a:p>
            <a:r>
              <a:rPr lang="zh-CN" altLang="en-US" sz="2400" b="1">
                <a:solidFill>
                  <a:srgbClr val="0000FF"/>
                </a:solidFill>
                <a:latin typeface="Franklin Gothic Book" pitchFamily="34" charset="0"/>
                <a:ea typeface="华文楷体" pitchFamily="2" charset="-122"/>
              </a:rPr>
              <a:t>任务性问题</a:t>
            </a:r>
            <a:r>
              <a:rPr lang="en-US" altLang="zh-CN" sz="2400" b="1">
                <a:solidFill>
                  <a:srgbClr val="0000FF"/>
                </a:solidFill>
                <a:latin typeface="Franklin Gothic Book" pitchFamily="34" charset="0"/>
                <a:ea typeface="华文楷体" pitchFamily="2" charset="-122"/>
              </a:rPr>
              <a:t>3             </a:t>
            </a:r>
            <a:r>
              <a:rPr lang="zh-CN" altLang="en-US" sz="2400" b="1">
                <a:solidFill>
                  <a:srgbClr val="0000FF"/>
                </a:solidFill>
                <a:latin typeface="Franklin Gothic Book" pitchFamily="34" charset="0"/>
                <a:ea typeface="华文楷体" pitchFamily="2" charset="-122"/>
              </a:rPr>
              <a:t>活动方式</a:t>
            </a:r>
            <a:r>
              <a:rPr lang="en-US" altLang="zh-CN" sz="2400" b="1">
                <a:solidFill>
                  <a:srgbClr val="0000FF"/>
                </a:solidFill>
                <a:latin typeface="Franklin Gothic Book" pitchFamily="34" charset="0"/>
                <a:ea typeface="华文楷体" pitchFamily="2" charset="-122"/>
              </a:rPr>
              <a:t>3          </a:t>
            </a:r>
            <a:r>
              <a:rPr lang="zh-CN" altLang="en-US" sz="2400" b="1">
                <a:solidFill>
                  <a:srgbClr val="0000FF"/>
                </a:solidFill>
                <a:latin typeface="Franklin Gothic Book" pitchFamily="34" charset="0"/>
                <a:ea typeface="华文楷体" pitchFamily="2" charset="-122"/>
              </a:rPr>
              <a:t>反馈方式</a:t>
            </a:r>
            <a:r>
              <a:rPr lang="en-US" altLang="zh-CN" sz="2400" b="1">
                <a:solidFill>
                  <a:srgbClr val="0000FF"/>
                </a:solidFill>
                <a:latin typeface="Franklin Gothic Book" pitchFamily="34" charset="0"/>
                <a:ea typeface="华文楷体" pitchFamily="2" charset="-122"/>
              </a:rPr>
              <a:t>3</a:t>
            </a:r>
          </a:p>
          <a:p>
            <a:r>
              <a:rPr lang="en-US" altLang="zh-CN" sz="2400" b="1">
                <a:solidFill>
                  <a:srgbClr val="0000FF"/>
                </a:solidFill>
                <a:latin typeface="Franklin Gothic Book" pitchFamily="34" charset="0"/>
                <a:ea typeface="华文楷体" pitchFamily="2" charset="-122"/>
              </a:rPr>
              <a:t>     ……                         ……                   ……</a:t>
            </a:r>
          </a:p>
          <a:p>
            <a:r>
              <a:rPr lang="zh-CN" altLang="en-US" sz="2400" b="1">
                <a:solidFill>
                  <a:srgbClr val="0000FF"/>
                </a:solidFill>
                <a:latin typeface="Franklin Gothic Book" pitchFamily="34" charset="0"/>
                <a:ea typeface="华文楷体" pitchFamily="2" charset="-122"/>
              </a:rPr>
              <a:t>任务性问题</a:t>
            </a:r>
            <a:r>
              <a:rPr lang="en-US" altLang="zh-CN" sz="2400" b="1">
                <a:solidFill>
                  <a:srgbClr val="0000FF"/>
                </a:solidFill>
                <a:latin typeface="Franklin Gothic Book" pitchFamily="34" charset="0"/>
                <a:ea typeface="华文楷体" pitchFamily="2" charset="-122"/>
              </a:rPr>
              <a:t>n             </a:t>
            </a:r>
            <a:r>
              <a:rPr lang="zh-CN" altLang="en-US" sz="2400" b="1">
                <a:solidFill>
                  <a:srgbClr val="0000FF"/>
                </a:solidFill>
                <a:latin typeface="Franklin Gothic Book" pitchFamily="34" charset="0"/>
                <a:ea typeface="华文楷体" pitchFamily="2" charset="-122"/>
              </a:rPr>
              <a:t>活动方式</a:t>
            </a:r>
            <a:r>
              <a:rPr lang="en-US" altLang="zh-CN" sz="2400" b="1">
                <a:solidFill>
                  <a:srgbClr val="0000FF"/>
                </a:solidFill>
                <a:latin typeface="Franklin Gothic Book" pitchFamily="34" charset="0"/>
                <a:ea typeface="华文楷体" pitchFamily="2" charset="-122"/>
              </a:rPr>
              <a:t>n          </a:t>
            </a:r>
            <a:r>
              <a:rPr lang="zh-CN" altLang="en-US" sz="2400" b="1">
                <a:solidFill>
                  <a:srgbClr val="0000FF"/>
                </a:solidFill>
                <a:latin typeface="Franklin Gothic Book" pitchFamily="34" charset="0"/>
                <a:ea typeface="华文楷体" pitchFamily="2" charset="-122"/>
              </a:rPr>
              <a:t>反馈方式</a:t>
            </a:r>
            <a:r>
              <a:rPr lang="en-US" altLang="zh-CN" sz="2400" b="1">
                <a:solidFill>
                  <a:srgbClr val="0000FF"/>
                </a:solidFill>
                <a:latin typeface="Franklin Gothic Book" pitchFamily="34" charset="0"/>
                <a:ea typeface="华文楷体" pitchFamily="2" charset="-122"/>
              </a:rPr>
              <a:t>n</a:t>
            </a:r>
          </a:p>
        </p:txBody>
      </p:sp>
      <p:sp>
        <p:nvSpPr>
          <p:cNvPr id="4" name="TextBox 3"/>
          <p:cNvSpPr txBox="1"/>
          <p:nvPr/>
        </p:nvSpPr>
        <p:spPr>
          <a:xfrm>
            <a:off x="1219200" y="3810000"/>
            <a:ext cx="7315200" cy="19431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zh-CN" altLang="en-US" sz="2400" b="1">
                <a:solidFill>
                  <a:srgbClr val="0000FF"/>
                </a:solidFill>
                <a:latin typeface="Franklin Gothic Book" pitchFamily="34" charset="0"/>
                <a:ea typeface="华文楷体" pitchFamily="2" charset="-122"/>
              </a:rPr>
              <a:t>任务性问题</a:t>
            </a:r>
            <a:r>
              <a:rPr lang="en-US" altLang="zh-CN" sz="2400" b="1">
                <a:solidFill>
                  <a:srgbClr val="0000FF"/>
                </a:solidFill>
                <a:latin typeface="Franklin Gothic Book" pitchFamily="34" charset="0"/>
                <a:ea typeface="华文楷体" pitchFamily="2" charset="-122"/>
              </a:rPr>
              <a:t>1             </a:t>
            </a:r>
            <a:r>
              <a:rPr lang="zh-CN" altLang="en-US" sz="2400" b="1">
                <a:solidFill>
                  <a:srgbClr val="0000FF"/>
                </a:solidFill>
                <a:latin typeface="Franklin Gothic Book" pitchFamily="34" charset="0"/>
                <a:ea typeface="华文楷体" pitchFamily="2" charset="-122"/>
              </a:rPr>
              <a:t>活动方式</a:t>
            </a:r>
            <a:r>
              <a:rPr lang="en-US" altLang="zh-CN" sz="2400" b="1">
                <a:solidFill>
                  <a:srgbClr val="0000FF"/>
                </a:solidFill>
                <a:latin typeface="Franklin Gothic Book" pitchFamily="34" charset="0"/>
                <a:ea typeface="华文楷体" pitchFamily="2" charset="-122"/>
              </a:rPr>
              <a:t>1         </a:t>
            </a:r>
            <a:r>
              <a:rPr lang="zh-CN" altLang="en-US" sz="2400" b="1">
                <a:solidFill>
                  <a:srgbClr val="0000FF"/>
                </a:solidFill>
                <a:latin typeface="Franklin Gothic Book" pitchFamily="34" charset="0"/>
                <a:ea typeface="华文楷体" pitchFamily="2" charset="-122"/>
              </a:rPr>
              <a:t>反馈方式</a:t>
            </a:r>
            <a:r>
              <a:rPr lang="en-US" altLang="zh-CN" sz="2400" b="1">
                <a:solidFill>
                  <a:srgbClr val="0000FF"/>
                </a:solidFill>
                <a:latin typeface="Franklin Gothic Book" pitchFamily="34" charset="0"/>
                <a:ea typeface="华文楷体" pitchFamily="2" charset="-122"/>
              </a:rPr>
              <a:t>1</a:t>
            </a:r>
          </a:p>
          <a:p>
            <a:r>
              <a:rPr lang="zh-CN" altLang="en-US" sz="2400" b="1">
                <a:solidFill>
                  <a:srgbClr val="0000FF"/>
                </a:solidFill>
                <a:latin typeface="Franklin Gothic Book" pitchFamily="34" charset="0"/>
                <a:ea typeface="华文楷体" pitchFamily="2" charset="-122"/>
              </a:rPr>
              <a:t>任务性问题</a:t>
            </a:r>
            <a:r>
              <a:rPr lang="en-US" altLang="zh-CN" sz="2400" b="1">
                <a:solidFill>
                  <a:srgbClr val="0000FF"/>
                </a:solidFill>
                <a:latin typeface="Franklin Gothic Book" pitchFamily="34" charset="0"/>
                <a:ea typeface="华文楷体" pitchFamily="2" charset="-122"/>
              </a:rPr>
              <a:t>2             </a:t>
            </a:r>
            <a:r>
              <a:rPr lang="zh-CN" altLang="en-US" sz="2400" b="1">
                <a:solidFill>
                  <a:srgbClr val="0000FF"/>
                </a:solidFill>
                <a:latin typeface="Franklin Gothic Book" pitchFamily="34" charset="0"/>
                <a:ea typeface="华文楷体" pitchFamily="2" charset="-122"/>
              </a:rPr>
              <a:t>活动方式</a:t>
            </a:r>
            <a:r>
              <a:rPr lang="en-US" altLang="zh-CN" sz="2400" b="1">
                <a:solidFill>
                  <a:srgbClr val="0000FF"/>
                </a:solidFill>
                <a:latin typeface="Franklin Gothic Book" pitchFamily="34" charset="0"/>
                <a:ea typeface="华文楷体" pitchFamily="2" charset="-122"/>
              </a:rPr>
              <a:t>2         </a:t>
            </a:r>
            <a:r>
              <a:rPr lang="zh-CN" altLang="en-US" sz="2400" b="1">
                <a:solidFill>
                  <a:srgbClr val="0000FF"/>
                </a:solidFill>
                <a:latin typeface="Franklin Gothic Book" pitchFamily="34" charset="0"/>
                <a:ea typeface="华文楷体" pitchFamily="2" charset="-122"/>
              </a:rPr>
              <a:t>反馈方式</a:t>
            </a:r>
            <a:r>
              <a:rPr lang="en-US" altLang="zh-CN" sz="2400" b="1">
                <a:solidFill>
                  <a:srgbClr val="0000FF"/>
                </a:solidFill>
                <a:latin typeface="Franklin Gothic Book" pitchFamily="34" charset="0"/>
                <a:ea typeface="华文楷体" pitchFamily="2" charset="-122"/>
              </a:rPr>
              <a:t>2</a:t>
            </a:r>
          </a:p>
          <a:p>
            <a:r>
              <a:rPr lang="zh-CN" altLang="en-US" sz="2400" b="1">
                <a:solidFill>
                  <a:srgbClr val="0000FF"/>
                </a:solidFill>
                <a:latin typeface="Franklin Gothic Book" pitchFamily="34" charset="0"/>
                <a:ea typeface="华文楷体" pitchFamily="2" charset="-122"/>
              </a:rPr>
              <a:t>任务性问题</a:t>
            </a:r>
            <a:r>
              <a:rPr lang="en-US" altLang="zh-CN" sz="2400" b="1">
                <a:solidFill>
                  <a:srgbClr val="0000FF"/>
                </a:solidFill>
                <a:latin typeface="Franklin Gothic Book" pitchFamily="34" charset="0"/>
                <a:ea typeface="华文楷体" pitchFamily="2" charset="-122"/>
              </a:rPr>
              <a:t>3             </a:t>
            </a:r>
            <a:r>
              <a:rPr lang="zh-CN" altLang="en-US" sz="2400" b="1">
                <a:solidFill>
                  <a:srgbClr val="0000FF"/>
                </a:solidFill>
                <a:latin typeface="Franklin Gothic Book" pitchFamily="34" charset="0"/>
                <a:ea typeface="华文楷体" pitchFamily="2" charset="-122"/>
              </a:rPr>
              <a:t>活动方式</a:t>
            </a:r>
            <a:r>
              <a:rPr lang="en-US" altLang="zh-CN" sz="2400" b="1">
                <a:solidFill>
                  <a:srgbClr val="0000FF"/>
                </a:solidFill>
                <a:latin typeface="Franklin Gothic Book" pitchFamily="34" charset="0"/>
                <a:ea typeface="华文楷体" pitchFamily="2" charset="-122"/>
              </a:rPr>
              <a:t>3         </a:t>
            </a:r>
            <a:r>
              <a:rPr lang="zh-CN" altLang="en-US" sz="2400" b="1">
                <a:solidFill>
                  <a:srgbClr val="0000FF"/>
                </a:solidFill>
                <a:latin typeface="Franklin Gothic Book" pitchFamily="34" charset="0"/>
                <a:ea typeface="华文楷体" pitchFamily="2" charset="-122"/>
              </a:rPr>
              <a:t>反馈方式</a:t>
            </a:r>
            <a:r>
              <a:rPr lang="en-US" altLang="zh-CN" sz="2400" b="1">
                <a:solidFill>
                  <a:srgbClr val="0000FF"/>
                </a:solidFill>
                <a:latin typeface="Franklin Gothic Book" pitchFamily="34" charset="0"/>
                <a:ea typeface="华文楷体" pitchFamily="2" charset="-122"/>
              </a:rPr>
              <a:t>3</a:t>
            </a:r>
          </a:p>
          <a:p>
            <a:r>
              <a:rPr lang="en-US" altLang="zh-CN" sz="2400" b="1">
                <a:solidFill>
                  <a:srgbClr val="0000FF"/>
                </a:solidFill>
                <a:latin typeface="Franklin Gothic Book" pitchFamily="34" charset="0"/>
                <a:ea typeface="华文楷体" pitchFamily="2" charset="-122"/>
              </a:rPr>
              <a:t>      ……                      ……                  ……</a:t>
            </a:r>
          </a:p>
          <a:p>
            <a:r>
              <a:rPr lang="zh-CN" altLang="en-US" sz="2400" b="1">
                <a:solidFill>
                  <a:srgbClr val="0000FF"/>
                </a:solidFill>
                <a:latin typeface="Franklin Gothic Book" pitchFamily="34" charset="0"/>
                <a:ea typeface="华文楷体" pitchFamily="2" charset="-122"/>
              </a:rPr>
              <a:t>任务性问题</a:t>
            </a:r>
            <a:r>
              <a:rPr lang="en-US" altLang="zh-CN" sz="2400" b="1">
                <a:solidFill>
                  <a:srgbClr val="0000FF"/>
                </a:solidFill>
                <a:latin typeface="Franklin Gothic Book" pitchFamily="34" charset="0"/>
                <a:ea typeface="华文楷体" pitchFamily="2" charset="-122"/>
              </a:rPr>
              <a:t>n             </a:t>
            </a:r>
            <a:r>
              <a:rPr lang="zh-CN" altLang="en-US" sz="2400" b="1">
                <a:solidFill>
                  <a:srgbClr val="0000FF"/>
                </a:solidFill>
                <a:latin typeface="Franklin Gothic Book" pitchFamily="34" charset="0"/>
                <a:ea typeface="华文楷体" pitchFamily="2" charset="-122"/>
              </a:rPr>
              <a:t>活动方式</a:t>
            </a:r>
            <a:r>
              <a:rPr lang="en-US" altLang="zh-CN" sz="2400" b="1">
                <a:solidFill>
                  <a:srgbClr val="0000FF"/>
                </a:solidFill>
                <a:latin typeface="Franklin Gothic Book" pitchFamily="34" charset="0"/>
                <a:ea typeface="华文楷体" pitchFamily="2" charset="-122"/>
              </a:rPr>
              <a:t>n          </a:t>
            </a:r>
            <a:r>
              <a:rPr lang="zh-CN" altLang="en-US" sz="2400" b="1">
                <a:solidFill>
                  <a:srgbClr val="0000FF"/>
                </a:solidFill>
                <a:latin typeface="Franklin Gothic Book" pitchFamily="34" charset="0"/>
                <a:ea typeface="华文楷体" pitchFamily="2" charset="-122"/>
              </a:rPr>
              <a:t>反馈方式</a:t>
            </a:r>
            <a:r>
              <a:rPr lang="en-US" altLang="zh-CN" sz="2400" b="1">
                <a:solidFill>
                  <a:srgbClr val="0000FF"/>
                </a:solidFill>
                <a:latin typeface="Franklin Gothic Book" pitchFamily="34" charset="0"/>
                <a:ea typeface="华文楷体" pitchFamily="2" charset="-122"/>
              </a:rPr>
              <a:t>n</a:t>
            </a:r>
          </a:p>
        </p:txBody>
      </p:sp>
      <p:sp>
        <p:nvSpPr>
          <p:cNvPr id="5" name="TextBox 4"/>
          <p:cNvSpPr txBox="1"/>
          <p:nvPr/>
        </p:nvSpPr>
        <p:spPr>
          <a:xfrm>
            <a:off x="366713" y="1447800"/>
            <a:ext cx="549275" cy="1524000"/>
          </a:xfrm>
          <a:prstGeom prst="rect">
            <a:avLst/>
          </a:prstGeom>
          <a:ln>
            <a:noFill/>
          </a:ln>
        </p:spPr>
        <p:style>
          <a:lnRef idx="2">
            <a:schemeClr val="dk1"/>
          </a:lnRef>
          <a:fillRef idx="1">
            <a:schemeClr val="lt1"/>
          </a:fillRef>
          <a:effectRef idx="0">
            <a:schemeClr val="dk1"/>
          </a:effectRef>
          <a:fontRef idx="minor">
            <a:schemeClr val="dk1"/>
          </a:fontRef>
        </p:style>
        <p:txBody>
          <a:bodyPr vert="eaVert">
            <a:spAutoFit/>
          </a:bodyPr>
          <a:lstStyle/>
          <a:p>
            <a:r>
              <a:rPr lang="zh-CN" altLang="en-US" sz="2400" b="1">
                <a:solidFill>
                  <a:srgbClr val="0000FF"/>
                </a:solidFill>
                <a:latin typeface="Franklin Gothic Book" pitchFamily="34" charset="0"/>
                <a:ea typeface="华文楷体" pitchFamily="2" charset="-122"/>
              </a:rPr>
              <a:t>板块一</a:t>
            </a:r>
          </a:p>
        </p:txBody>
      </p:sp>
      <p:sp>
        <p:nvSpPr>
          <p:cNvPr id="6" name="TextBox 5"/>
          <p:cNvSpPr txBox="1"/>
          <p:nvPr/>
        </p:nvSpPr>
        <p:spPr>
          <a:xfrm>
            <a:off x="442913" y="4038600"/>
            <a:ext cx="549275" cy="1676400"/>
          </a:xfrm>
          <a:prstGeom prst="rect">
            <a:avLst/>
          </a:prstGeom>
          <a:ln>
            <a:noFill/>
          </a:ln>
        </p:spPr>
        <p:style>
          <a:lnRef idx="2">
            <a:schemeClr val="dk1"/>
          </a:lnRef>
          <a:fillRef idx="1">
            <a:schemeClr val="lt1"/>
          </a:fillRef>
          <a:effectRef idx="0">
            <a:schemeClr val="dk1"/>
          </a:effectRef>
          <a:fontRef idx="minor">
            <a:schemeClr val="dk1"/>
          </a:fontRef>
        </p:style>
        <p:txBody>
          <a:bodyPr vert="eaVert">
            <a:spAutoFit/>
          </a:bodyPr>
          <a:lstStyle/>
          <a:p>
            <a:pPr algn="ctr"/>
            <a:r>
              <a:rPr lang="zh-CN" altLang="en-US" sz="2400" b="1">
                <a:solidFill>
                  <a:srgbClr val="0000FF"/>
                </a:solidFill>
                <a:latin typeface="Franklin Gothic Book" pitchFamily="34" charset="0"/>
                <a:ea typeface="华文楷体" pitchFamily="2" charset="-122"/>
              </a:rPr>
              <a:t>板块二</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Box 1"/>
          <p:cNvSpPr txBox="1">
            <a:spLocks noChangeArrowheads="1"/>
          </p:cNvSpPr>
          <p:nvPr/>
        </p:nvSpPr>
        <p:spPr bwMode="auto">
          <a:xfrm>
            <a:off x="762000" y="2590800"/>
            <a:ext cx="2514600" cy="1101725"/>
          </a:xfrm>
          <a:prstGeom prst="rect">
            <a:avLst/>
          </a:prstGeom>
          <a:solidFill>
            <a:srgbClr val="CFE3E7"/>
          </a:solidFill>
          <a:ln w="34925">
            <a:solidFill>
              <a:srgbClr val="0000FF"/>
            </a:solidFill>
            <a:miter lim="800000"/>
            <a:headEnd/>
            <a:tailEnd/>
          </a:ln>
        </p:spPr>
        <p:txBody>
          <a:bodyPr>
            <a:spAutoFit/>
          </a:bodyPr>
          <a:lstStyle/>
          <a:p>
            <a:pPr algn="ctr"/>
            <a:r>
              <a:rPr lang="zh-CN" altLang="en-US" b="1">
                <a:solidFill>
                  <a:srgbClr val="0000FF"/>
                </a:solidFill>
                <a:latin typeface="宋体" pitchFamily="2" charset="-122"/>
              </a:rPr>
              <a:t>教学目标的两次分解</a:t>
            </a:r>
          </a:p>
        </p:txBody>
      </p:sp>
      <p:sp>
        <p:nvSpPr>
          <p:cNvPr id="162819" name="Text Box 3"/>
          <p:cNvSpPr txBox="1">
            <a:spLocks noChangeArrowheads="1"/>
          </p:cNvSpPr>
          <p:nvPr/>
        </p:nvSpPr>
        <p:spPr bwMode="auto">
          <a:xfrm>
            <a:off x="4724400" y="1219200"/>
            <a:ext cx="2895600" cy="1033463"/>
          </a:xfrm>
          <a:prstGeom prst="rect">
            <a:avLst/>
          </a:prstGeom>
          <a:solidFill>
            <a:srgbClr val="CFE3E7"/>
          </a:solidFill>
          <a:ln w="28575">
            <a:solidFill>
              <a:srgbClr val="0000FF"/>
            </a:solidFill>
            <a:miter lim="800000"/>
            <a:headEnd/>
            <a:tailEnd/>
          </a:ln>
          <a:effectLst/>
        </p:spPr>
        <p:txBody>
          <a:bodyPr>
            <a:spAutoFit/>
          </a:bodyPr>
          <a:lstStyle/>
          <a:p>
            <a:pPr>
              <a:spcBef>
                <a:spcPct val="50000"/>
              </a:spcBef>
            </a:pPr>
            <a:r>
              <a:rPr lang="zh-CN" altLang="en-US" sz="2400" b="1">
                <a:solidFill>
                  <a:srgbClr val="CC3300"/>
                </a:solidFill>
              </a:rPr>
              <a:t>第一次分解：</a:t>
            </a:r>
          </a:p>
          <a:p>
            <a:pPr>
              <a:spcBef>
                <a:spcPct val="50000"/>
              </a:spcBef>
            </a:pPr>
            <a:r>
              <a:rPr lang="zh-CN" altLang="en-US" sz="2400" b="1">
                <a:solidFill>
                  <a:srgbClr val="0000FF"/>
                </a:solidFill>
              </a:rPr>
              <a:t>体现在板块设计中</a:t>
            </a:r>
          </a:p>
        </p:txBody>
      </p:sp>
      <p:sp>
        <p:nvSpPr>
          <p:cNvPr id="162820" name="Text Box 4"/>
          <p:cNvSpPr txBox="1">
            <a:spLocks noChangeArrowheads="1"/>
          </p:cNvSpPr>
          <p:nvPr/>
        </p:nvSpPr>
        <p:spPr bwMode="auto">
          <a:xfrm>
            <a:off x="4724400" y="3962400"/>
            <a:ext cx="3124200" cy="1398588"/>
          </a:xfrm>
          <a:prstGeom prst="rect">
            <a:avLst/>
          </a:prstGeom>
          <a:solidFill>
            <a:srgbClr val="CFE3E7"/>
          </a:solidFill>
          <a:ln w="28575">
            <a:solidFill>
              <a:srgbClr val="0000FF"/>
            </a:solidFill>
            <a:miter lim="800000"/>
            <a:headEnd/>
            <a:tailEnd/>
          </a:ln>
          <a:effectLst/>
        </p:spPr>
        <p:txBody>
          <a:bodyPr>
            <a:spAutoFit/>
          </a:bodyPr>
          <a:lstStyle/>
          <a:p>
            <a:pPr>
              <a:spcBef>
                <a:spcPct val="50000"/>
              </a:spcBef>
            </a:pPr>
            <a:r>
              <a:rPr lang="zh-CN" altLang="en-US" sz="2400" b="1">
                <a:solidFill>
                  <a:srgbClr val="CC3300"/>
                </a:solidFill>
              </a:rPr>
              <a:t>第二次分解：</a:t>
            </a:r>
          </a:p>
          <a:p>
            <a:pPr>
              <a:spcBef>
                <a:spcPct val="50000"/>
              </a:spcBef>
            </a:pPr>
            <a:r>
              <a:rPr lang="zh-CN" altLang="en-US" sz="2400" b="1">
                <a:solidFill>
                  <a:srgbClr val="0000FF"/>
                </a:solidFill>
              </a:rPr>
              <a:t>体现在每一板块的学习任务型问题设计中</a:t>
            </a:r>
          </a:p>
        </p:txBody>
      </p:sp>
      <p:sp>
        <p:nvSpPr>
          <p:cNvPr id="162821" name="AutoShape 5"/>
          <p:cNvSpPr>
            <a:spLocks noChangeArrowheads="1"/>
          </p:cNvSpPr>
          <p:nvPr/>
        </p:nvSpPr>
        <p:spPr bwMode="auto">
          <a:xfrm rot="-1890256">
            <a:off x="3429000" y="2286000"/>
            <a:ext cx="914400" cy="152400"/>
          </a:xfrm>
          <a:prstGeom prst="rightArrow">
            <a:avLst>
              <a:gd name="adj1" fmla="val 50000"/>
              <a:gd name="adj2" fmla="val 150000"/>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162822" name="AutoShape 6"/>
          <p:cNvSpPr>
            <a:spLocks noChangeArrowheads="1"/>
          </p:cNvSpPr>
          <p:nvPr/>
        </p:nvSpPr>
        <p:spPr bwMode="auto">
          <a:xfrm rot="2154584">
            <a:off x="3402013" y="3884613"/>
            <a:ext cx="1017587" cy="153987"/>
          </a:xfrm>
          <a:prstGeom prst="rightArrow">
            <a:avLst>
              <a:gd name="adj1" fmla="val 50000"/>
              <a:gd name="adj2" fmla="val 165207"/>
            </a:avLst>
          </a:prstGeom>
          <a:solidFill>
            <a:schemeClr val="accent1"/>
          </a:solidFill>
          <a:ln w="9525">
            <a:solidFill>
              <a:schemeClr val="tx1"/>
            </a:solidFill>
            <a:miter lim="800000"/>
            <a:headEnd/>
            <a:tailEnd/>
          </a:ln>
          <a:effectLst/>
        </p:spPr>
        <p:txBody>
          <a:bodyPr wrap="none" anchor="ctr"/>
          <a:lstStyle/>
          <a:p>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AutoShape 2"/>
          <p:cNvSpPr>
            <a:spLocks noChangeArrowheads="1"/>
          </p:cNvSpPr>
          <p:nvPr/>
        </p:nvSpPr>
        <p:spPr bwMode="auto">
          <a:xfrm>
            <a:off x="3505200" y="3025775"/>
            <a:ext cx="2209800" cy="14478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pPr algn="ctr"/>
            <a:r>
              <a:rPr lang="zh-CN" altLang="en-US" sz="2400" b="1">
                <a:solidFill>
                  <a:srgbClr val="0000FF"/>
                </a:solidFill>
              </a:rPr>
              <a:t>任务性</a:t>
            </a:r>
          </a:p>
          <a:p>
            <a:pPr algn="ctr"/>
            <a:r>
              <a:rPr lang="zh-CN" altLang="en-US" sz="2400" b="1">
                <a:solidFill>
                  <a:srgbClr val="0000FF"/>
                </a:solidFill>
              </a:rPr>
              <a:t>问题</a:t>
            </a:r>
          </a:p>
        </p:txBody>
      </p:sp>
      <p:sp>
        <p:nvSpPr>
          <p:cNvPr id="163843" name="Rectangle 3"/>
          <p:cNvSpPr>
            <a:spLocks noChangeArrowheads="1"/>
          </p:cNvSpPr>
          <p:nvPr/>
        </p:nvSpPr>
        <p:spPr bwMode="auto">
          <a:xfrm>
            <a:off x="3429000" y="1349375"/>
            <a:ext cx="2514600" cy="1295400"/>
          </a:xfrm>
          <a:prstGeom prst="rect">
            <a:avLst/>
          </a:prstGeom>
          <a:solidFill>
            <a:schemeClr val="accent1"/>
          </a:solidFill>
          <a:ln w="9525">
            <a:solidFill>
              <a:schemeClr val="tx1"/>
            </a:solidFill>
            <a:miter lim="800000"/>
            <a:headEnd/>
            <a:tailEnd/>
          </a:ln>
          <a:effectLst/>
        </p:spPr>
        <p:txBody>
          <a:bodyPr wrap="none" anchor="ctr"/>
          <a:lstStyle/>
          <a:p>
            <a:pPr algn="ctr"/>
            <a:r>
              <a:rPr lang="zh-CN" altLang="en-US" sz="2000" b="1">
                <a:solidFill>
                  <a:srgbClr val="CC3300"/>
                </a:solidFill>
              </a:rPr>
              <a:t>说明</a:t>
            </a:r>
            <a:r>
              <a:rPr lang="zh-CN" altLang="en-US" sz="2000" b="1">
                <a:solidFill>
                  <a:srgbClr val="0000FF"/>
                </a:solidFill>
              </a:rPr>
              <a:t>：导向性问题，</a:t>
            </a:r>
          </a:p>
          <a:p>
            <a:pPr algn="ctr"/>
            <a:r>
              <a:rPr lang="zh-CN" altLang="en-US" sz="2000" b="1">
                <a:solidFill>
                  <a:srgbClr val="0000FF"/>
                </a:solidFill>
              </a:rPr>
              <a:t>           或学习任务，</a:t>
            </a:r>
          </a:p>
          <a:p>
            <a:pPr algn="ctr"/>
            <a:r>
              <a:rPr lang="zh-CN" altLang="en-US" sz="2000" b="1">
                <a:solidFill>
                  <a:srgbClr val="0000FF"/>
                </a:solidFill>
              </a:rPr>
              <a:t>         或活动要求。</a:t>
            </a:r>
            <a:endParaRPr lang="zh-CN" altLang="en-US" sz="2000"/>
          </a:p>
        </p:txBody>
      </p:sp>
      <p:sp>
        <p:nvSpPr>
          <p:cNvPr id="163844" name="Rectangle 4"/>
          <p:cNvSpPr>
            <a:spLocks noChangeArrowheads="1"/>
          </p:cNvSpPr>
          <p:nvPr/>
        </p:nvSpPr>
        <p:spPr bwMode="auto">
          <a:xfrm>
            <a:off x="468313" y="4648200"/>
            <a:ext cx="2743200" cy="1295400"/>
          </a:xfrm>
          <a:prstGeom prst="rect">
            <a:avLst/>
          </a:prstGeom>
          <a:solidFill>
            <a:schemeClr val="accent1"/>
          </a:solidFill>
          <a:ln w="9525">
            <a:solidFill>
              <a:schemeClr val="tx1"/>
            </a:solidFill>
            <a:miter lim="800000"/>
            <a:headEnd/>
            <a:tailEnd/>
          </a:ln>
          <a:effectLst/>
        </p:spPr>
        <p:txBody>
          <a:bodyPr wrap="none" anchor="ctr"/>
          <a:lstStyle/>
          <a:p>
            <a:pPr>
              <a:lnSpc>
                <a:spcPct val="80000"/>
              </a:lnSpc>
            </a:pPr>
            <a:r>
              <a:rPr lang="zh-CN" altLang="en-US" sz="2000" b="1">
                <a:solidFill>
                  <a:srgbClr val="CC3300"/>
                </a:solidFill>
              </a:rPr>
              <a:t>要求</a:t>
            </a:r>
            <a:r>
              <a:rPr lang="zh-CN" altLang="en-US" sz="2000" b="1">
                <a:solidFill>
                  <a:srgbClr val="0000FF"/>
                </a:solidFill>
              </a:rPr>
              <a:t>：简洁、明了、有</a:t>
            </a:r>
          </a:p>
          <a:p>
            <a:pPr>
              <a:lnSpc>
                <a:spcPct val="80000"/>
              </a:lnSpc>
            </a:pPr>
            <a:r>
              <a:rPr lang="zh-CN" altLang="en-US" sz="2000" b="1">
                <a:solidFill>
                  <a:srgbClr val="0000FF"/>
                </a:solidFill>
              </a:rPr>
              <a:t>   层次，不宽泛、不细</a:t>
            </a:r>
          </a:p>
          <a:p>
            <a:pPr>
              <a:lnSpc>
                <a:spcPct val="80000"/>
              </a:lnSpc>
            </a:pPr>
            <a:r>
              <a:rPr lang="zh-CN" altLang="en-US" sz="2000" b="1">
                <a:solidFill>
                  <a:srgbClr val="0000FF"/>
                </a:solidFill>
              </a:rPr>
              <a:t>   小，让学生有完成的</a:t>
            </a:r>
          </a:p>
          <a:p>
            <a:pPr>
              <a:lnSpc>
                <a:spcPct val="80000"/>
              </a:lnSpc>
            </a:pPr>
            <a:r>
              <a:rPr lang="zh-CN" altLang="en-US" sz="2000" b="1">
                <a:solidFill>
                  <a:srgbClr val="0000FF"/>
                </a:solidFill>
              </a:rPr>
              <a:t>   可能和探究思考的</a:t>
            </a:r>
          </a:p>
          <a:p>
            <a:pPr>
              <a:lnSpc>
                <a:spcPct val="80000"/>
              </a:lnSpc>
            </a:pPr>
            <a:r>
              <a:rPr lang="zh-CN" altLang="en-US" sz="2000" b="1">
                <a:solidFill>
                  <a:srgbClr val="0000FF"/>
                </a:solidFill>
              </a:rPr>
              <a:t>   空间。</a:t>
            </a:r>
          </a:p>
        </p:txBody>
      </p:sp>
      <p:sp>
        <p:nvSpPr>
          <p:cNvPr id="163845" name="Rectangle 5"/>
          <p:cNvSpPr>
            <a:spLocks noChangeArrowheads="1"/>
          </p:cNvSpPr>
          <p:nvPr/>
        </p:nvSpPr>
        <p:spPr bwMode="auto">
          <a:xfrm>
            <a:off x="5999163" y="4648200"/>
            <a:ext cx="2420937" cy="1219200"/>
          </a:xfrm>
          <a:prstGeom prst="rect">
            <a:avLst/>
          </a:prstGeom>
          <a:solidFill>
            <a:schemeClr val="accent1"/>
          </a:solidFill>
          <a:ln w="9525">
            <a:solidFill>
              <a:schemeClr val="tx1"/>
            </a:solidFill>
            <a:miter lim="800000"/>
            <a:headEnd/>
            <a:tailEnd/>
          </a:ln>
          <a:effectLst/>
        </p:spPr>
        <p:txBody>
          <a:bodyPr wrap="none" anchor="ctr"/>
          <a:lstStyle/>
          <a:p>
            <a:pPr algn="ctr">
              <a:lnSpc>
                <a:spcPct val="80000"/>
              </a:lnSpc>
            </a:pPr>
            <a:r>
              <a:rPr lang="zh-CN" altLang="en-US" sz="1800" b="1">
                <a:solidFill>
                  <a:srgbClr val="CC3300"/>
                </a:solidFill>
              </a:rPr>
              <a:t>类型</a:t>
            </a:r>
            <a:r>
              <a:rPr lang="zh-CN" altLang="en-US" sz="1800" b="1">
                <a:solidFill>
                  <a:srgbClr val="0000FF"/>
                </a:solidFill>
              </a:rPr>
              <a:t>：传递信息类</a:t>
            </a:r>
          </a:p>
          <a:p>
            <a:pPr algn="ctr">
              <a:lnSpc>
                <a:spcPct val="80000"/>
              </a:lnSpc>
            </a:pPr>
            <a:r>
              <a:rPr lang="zh-CN" altLang="en-US" sz="1800" b="1">
                <a:solidFill>
                  <a:srgbClr val="0000FF"/>
                </a:solidFill>
              </a:rPr>
              <a:t>        巩固性任务类</a:t>
            </a:r>
          </a:p>
          <a:p>
            <a:pPr algn="ctr">
              <a:lnSpc>
                <a:spcPct val="80000"/>
              </a:lnSpc>
            </a:pPr>
            <a:r>
              <a:rPr lang="zh-CN" altLang="en-US" sz="1800" b="1">
                <a:solidFill>
                  <a:srgbClr val="0000FF"/>
                </a:solidFill>
              </a:rPr>
              <a:t>     一般性解决问题类</a:t>
            </a:r>
          </a:p>
          <a:p>
            <a:pPr algn="ctr">
              <a:lnSpc>
                <a:spcPct val="80000"/>
              </a:lnSpc>
            </a:pPr>
            <a:r>
              <a:rPr lang="zh-CN" altLang="en-US" sz="1800" b="1">
                <a:solidFill>
                  <a:srgbClr val="0000FF"/>
                </a:solidFill>
              </a:rPr>
              <a:t>      开放性问题类</a:t>
            </a:r>
            <a:endParaRPr lang="zh-CN" altLang="en-US" sz="2000" b="1">
              <a:solidFill>
                <a:srgbClr val="0000FF"/>
              </a:solidFill>
            </a:endParaRPr>
          </a:p>
          <a:p>
            <a:pPr algn="ctr">
              <a:lnSpc>
                <a:spcPct val="80000"/>
              </a:lnSpc>
            </a:pPr>
            <a:endParaRPr lang="en-US" altLang="zh-CN" sz="2000" b="1">
              <a:solidFill>
                <a:srgbClr val="0000FF"/>
              </a:solidFill>
            </a:endParaRPr>
          </a:p>
        </p:txBody>
      </p:sp>
      <p:sp>
        <p:nvSpPr>
          <p:cNvPr id="163846" name="AutoShape 6"/>
          <p:cNvSpPr>
            <a:spLocks noChangeArrowheads="1"/>
          </p:cNvSpPr>
          <p:nvPr/>
        </p:nvSpPr>
        <p:spPr bwMode="auto">
          <a:xfrm>
            <a:off x="4572000" y="2720975"/>
            <a:ext cx="76200" cy="295275"/>
          </a:xfrm>
          <a:prstGeom prst="upArrow">
            <a:avLst>
              <a:gd name="adj1" fmla="val 50000"/>
              <a:gd name="adj2" fmla="val 96875"/>
            </a:avLst>
          </a:prstGeom>
          <a:solidFill>
            <a:schemeClr val="accent1"/>
          </a:solidFill>
          <a:ln w="9525">
            <a:solidFill>
              <a:schemeClr val="tx1"/>
            </a:solidFill>
            <a:miter lim="800000"/>
            <a:headEnd/>
            <a:tailEnd/>
          </a:ln>
          <a:effectLst/>
        </p:spPr>
        <p:txBody>
          <a:bodyPr vert="eaVert" wrap="none" anchor="ctr"/>
          <a:lstStyle/>
          <a:p>
            <a:endParaRPr lang="zh-CN" altLang="en-US"/>
          </a:p>
        </p:txBody>
      </p:sp>
      <p:sp>
        <p:nvSpPr>
          <p:cNvPr id="163847" name="AutoShape 7"/>
          <p:cNvSpPr>
            <a:spLocks noChangeArrowheads="1"/>
          </p:cNvSpPr>
          <p:nvPr/>
        </p:nvSpPr>
        <p:spPr bwMode="auto">
          <a:xfrm rot="14211180">
            <a:off x="3328988" y="4408488"/>
            <a:ext cx="76200" cy="304800"/>
          </a:xfrm>
          <a:prstGeom prst="upArrow">
            <a:avLst>
              <a:gd name="adj1" fmla="val 50000"/>
              <a:gd name="adj2" fmla="val 100000"/>
            </a:avLst>
          </a:prstGeom>
          <a:solidFill>
            <a:schemeClr val="accent1"/>
          </a:solidFill>
          <a:ln w="9525">
            <a:solidFill>
              <a:schemeClr val="tx1"/>
            </a:solidFill>
            <a:miter lim="800000"/>
            <a:headEnd/>
            <a:tailEnd/>
          </a:ln>
          <a:effectLst/>
        </p:spPr>
        <p:txBody>
          <a:bodyPr vert="eaVert" wrap="none" anchor="ctr"/>
          <a:lstStyle/>
          <a:p>
            <a:endParaRPr lang="zh-CN" altLang="en-US"/>
          </a:p>
        </p:txBody>
      </p:sp>
      <p:sp>
        <p:nvSpPr>
          <p:cNvPr id="163848" name="AutoShape 8"/>
          <p:cNvSpPr>
            <a:spLocks noChangeArrowheads="1"/>
          </p:cNvSpPr>
          <p:nvPr/>
        </p:nvSpPr>
        <p:spPr bwMode="auto">
          <a:xfrm rot="7619516">
            <a:off x="5808662" y="4408488"/>
            <a:ext cx="74613" cy="319088"/>
          </a:xfrm>
          <a:prstGeom prst="upArrow">
            <a:avLst>
              <a:gd name="adj1" fmla="val 50000"/>
              <a:gd name="adj2" fmla="val 106914"/>
            </a:avLst>
          </a:prstGeom>
          <a:solidFill>
            <a:schemeClr val="accent1"/>
          </a:solidFill>
          <a:ln w="9525">
            <a:solidFill>
              <a:schemeClr val="tx1"/>
            </a:solidFill>
            <a:miter lim="800000"/>
            <a:headEnd/>
            <a:tailEnd/>
          </a:ln>
          <a:effectLst/>
        </p:spPr>
        <p:txBody>
          <a:bodyPr vert="eaVert" wrap="none" anchor="ctr"/>
          <a:lstStyle/>
          <a:p>
            <a:endParaRPr lang="zh-CN" altLang="en-US"/>
          </a:p>
        </p:txBody>
      </p:sp>
      <p:sp>
        <p:nvSpPr>
          <p:cNvPr id="163849" name="Rectangle 9"/>
          <p:cNvSpPr>
            <a:spLocks noChangeArrowheads="1"/>
          </p:cNvSpPr>
          <p:nvPr/>
        </p:nvSpPr>
        <p:spPr bwMode="auto">
          <a:xfrm>
            <a:off x="533400" y="381000"/>
            <a:ext cx="5181600" cy="482600"/>
          </a:xfrm>
          <a:prstGeom prst="rect">
            <a:avLst/>
          </a:prstGeom>
          <a:noFill/>
          <a:ln w="9525">
            <a:noFill/>
            <a:miter lim="800000"/>
            <a:headEnd/>
            <a:tailEnd/>
          </a:ln>
          <a:effectLst/>
        </p:spPr>
        <p:txBody>
          <a:bodyPr>
            <a:spAutoFit/>
          </a:bodyPr>
          <a:lstStyle/>
          <a:p>
            <a:pPr>
              <a:lnSpc>
                <a:spcPct val="80000"/>
              </a:lnSpc>
              <a:spcBef>
                <a:spcPct val="20000"/>
              </a:spcBef>
            </a:pPr>
            <a:r>
              <a:rPr lang="en-US" altLang="zh-CN" b="1">
                <a:solidFill>
                  <a:srgbClr val="CC3300"/>
                </a:solidFill>
              </a:rPr>
              <a:t>a</a:t>
            </a:r>
            <a:r>
              <a:rPr lang="zh-CN" altLang="en-US" b="1">
                <a:solidFill>
                  <a:srgbClr val="CC3300"/>
                </a:solidFill>
              </a:rPr>
              <a:t>、任务性问题设计说明：</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Oval 2"/>
          <p:cNvSpPr>
            <a:spLocks noChangeArrowheads="1"/>
          </p:cNvSpPr>
          <p:nvPr/>
        </p:nvSpPr>
        <p:spPr bwMode="auto">
          <a:xfrm>
            <a:off x="2971800" y="3200400"/>
            <a:ext cx="2971800" cy="1371600"/>
          </a:xfrm>
          <a:prstGeom prst="ellipse">
            <a:avLst/>
          </a:prstGeom>
          <a:solidFill>
            <a:schemeClr val="accent1"/>
          </a:solidFill>
          <a:ln w="9525">
            <a:solidFill>
              <a:schemeClr val="tx1"/>
            </a:solidFill>
            <a:round/>
            <a:headEnd/>
            <a:tailEnd/>
          </a:ln>
          <a:effectLst/>
        </p:spPr>
        <p:txBody>
          <a:bodyPr wrap="none" anchor="ctr"/>
          <a:lstStyle/>
          <a:p>
            <a:pPr algn="ctr"/>
            <a:r>
              <a:rPr lang="en-US" altLang="zh-CN" sz="2400" b="1">
                <a:solidFill>
                  <a:srgbClr val="0000FF"/>
                </a:solidFill>
              </a:rPr>
              <a:t>“</a:t>
            </a:r>
            <a:r>
              <a:rPr lang="zh-CN" altLang="en-US" sz="2400" b="1">
                <a:solidFill>
                  <a:srgbClr val="0000FF"/>
                </a:solidFill>
              </a:rPr>
              <a:t>任务性问题”类型</a:t>
            </a:r>
          </a:p>
        </p:txBody>
      </p:sp>
      <p:sp>
        <p:nvSpPr>
          <p:cNvPr id="164867" name="AutoShape 3"/>
          <p:cNvSpPr>
            <a:spLocks noChangeArrowheads="1"/>
          </p:cNvSpPr>
          <p:nvPr/>
        </p:nvSpPr>
        <p:spPr bwMode="auto">
          <a:xfrm>
            <a:off x="6064250" y="3733800"/>
            <a:ext cx="609600" cy="228600"/>
          </a:xfrm>
          <a:prstGeom prst="rightArrow">
            <a:avLst>
              <a:gd name="adj1" fmla="val 50000"/>
              <a:gd name="adj2" fmla="val 66667"/>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164868" name="AutoShape 4"/>
          <p:cNvSpPr>
            <a:spLocks noChangeArrowheads="1"/>
          </p:cNvSpPr>
          <p:nvPr/>
        </p:nvSpPr>
        <p:spPr bwMode="auto">
          <a:xfrm>
            <a:off x="2209800" y="3733800"/>
            <a:ext cx="609600" cy="228600"/>
          </a:xfrm>
          <a:prstGeom prst="leftArrow">
            <a:avLst>
              <a:gd name="adj1" fmla="val 50000"/>
              <a:gd name="adj2" fmla="val 66667"/>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164869" name="AutoShape 5"/>
          <p:cNvSpPr>
            <a:spLocks noChangeArrowheads="1"/>
          </p:cNvSpPr>
          <p:nvPr/>
        </p:nvSpPr>
        <p:spPr bwMode="auto">
          <a:xfrm>
            <a:off x="4332288" y="2514600"/>
            <a:ext cx="228600" cy="533400"/>
          </a:xfrm>
          <a:prstGeom prst="upArrow">
            <a:avLst>
              <a:gd name="adj1" fmla="val 50000"/>
              <a:gd name="adj2" fmla="val 58333"/>
            </a:avLst>
          </a:prstGeom>
          <a:solidFill>
            <a:schemeClr val="accent1"/>
          </a:solidFill>
          <a:ln w="9525">
            <a:solidFill>
              <a:schemeClr val="tx1"/>
            </a:solidFill>
            <a:miter lim="800000"/>
            <a:headEnd/>
            <a:tailEnd/>
          </a:ln>
          <a:effectLst/>
        </p:spPr>
        <p:txBody>
          <a:bodyPr vert="eaVert" wrap="none" anchor="ctr"/>
          <a:lstStyle/>
          <a:p>
            <a:endParaRPr lang="zh-CN" altLang="en-US"/>
          </a:p>
        </p:txBody>
      </p:sp>
      <p:sp>
        <p:nvSpPr>
          <p:cNvPr id="164870" name="AutoShape 6"/>
          <p:cNvSpPr>
            <a:spLocks noChangeArrowheads="1"/>
          </p:cNvSpPr>
          <p:nvPr/>
        </p:nvSpPr>
        <p:spPr bwMode="auto">
          <a:xfrm>
            <a:off x="4319588" y="4724400"/>
            <a:ext cx="228600" cy="533400"/>
          </a:xfrm>
          <a:prstGeom prst="downArrow">
            <a:avLst>
              <a:gd name="adj1" fmla="val 50000"/>
              <a:gd name="adj2" fmla="val 58333"/>
            </a:avLst>
          </a:prstGeom>
          <a:solidFill>
            <a:schemeClr val="accent1"/>
          </a:solidFill>
          <a:ln w="9525">
            <a:solidFill>
              <a:schemeClr val="tx1"/>
            </a:solidFill>
            <a:miter lim="800000"/>
            <a:headEnd/>
            <a:tailEnd/>
          </a:ln>
          <a:effectLst/>
        </p:spPr>
        <p:txBody>
          <a:bodyPr vert="eaVert" wrap="none" anchor="ctr"/>
          <a:lstStyle/>
          <a:p>
            <a:endParaRPr lang="zh-CN" altLang="en-US"/>
          </a:p>
        </p:txBody>
      </p:sp>
      <p:sp>
        <p:nvSpPr>
          <p:cNvPr id="164871" name="Rectangle 7"/>
          <p:cNvSpPr>
            <a:spLocks noChangeArrowheads="1"/>
          </p:cNvSpPr>
          <p:nvPr/>
        </p:nvSpPr>
        <p:spPr bwMode="auto">
          <a:xfrm>
            <a:off x="3429000" y="1676400"/>
            <a:ext cx="1981200" cy="533400"/>
          </a:xfrm>
          <a:prstGeom prst="rect">
            <a:avLst/>
          </a:prstGeom>
          <a:solidFill>
            <a:schemeClr val="accent1"/>
          </a:solidFill>
          <a:ln w="9525">
            <a:solidFill>
              <a:schemeClr val="tx1"/>
            </a:solidFill>
            <a:miter lim="800000"/>
            <a:headEnd/>
            <a:tailEnd/>
          </a:ln>
          <a:effectLst/>
        </p:spPr>
        <p:txBody>
          <a:bodyPr wrap="none" anchor="ctr"/>
          <a:lstStyle/>
          <a:p>
            <a:pPr algn="ctr"/>
            <a:r>
              <a:rPr lang="zh-CN" altLang="en-US" sz="1800" b="1">
                <a:solidFill>
                  <a:srgbClr val="0000FF"/>
                </a:solidFill>
              </a:rPr>
              <a:t>传递信息类</a:t>
            </a:r>
          </a:p>
        </p:txBody>
      </p:sp>
      <p:sp>
        <p:nvSpPr>
          <p:cNvPr id="164872" name="Rectangle 8"/>
          <p:cNvSpPr>
            <a:spLocks noChangeArrowheads="1"/>
          </p:cNvSpPr>
          <p:nvPr/>
        </p:nvSpPr>
        <p:spPr bwMode="auto">
          <a:xfrm>
            <a:off x="6858000" y="3581400"/>
            <a:ext cx="1828800" cy="533400"/>
          </a:xfrm>
          <a:prstGeom prst="rect">
            <a:avLst/>
          </a:prstGeom>
          <a:solidFill>
            <a:schemeClr val="accent1"/>
          </a:solidFill>
          <a:ln w="9525">
            <a:solidFill>
              <a:schemeClr val="tx1"/>
            </a:solidFill>
            <a:miter lim="800000"/>
            <a:headEnd/>
            <a:tailEnd/>
          </a:ln>
          <a:effectLst/>
        </p:spPr>
        <p:txBody>
          <a:bodyPr wrap="none" anchor="ctr"/>
          <a:lstStyle/>
          <a:p>
            <a:pPr algn="ctr"/>
            <a:r>
              <a:rPr lang="zh-CN" altLang="en-US" sz="1800" b="1">
                <a:solidFill>
                  <a:srgbClr val="0000FF"/>
                </a:solidFill>
              </a:rPr>
              <a:t>巩固性任务类</a:t>
            </a:r>
          </a:p>
        </p:txBody>
      </p:sp>
      <p:sp>
        <p:nvSpPr>
          <p:cNvPr id="164873" name="Rectangle 9"/>
          <p:cNvSpPr>
            <a:spLocks noChangeArrowheads="1"/>
          </p:cNvSpPr>
          <p:nvPr/>
        </p:nvSpPr>
        <p:spPr bwMode="auto">
          <a:xfrm>
            <a:off x="3581400" y="5486400"/>
            <a:ext cx="1981200" cy="609600"/>
          </a:xfrm>
          <a:prstGeom prst="rect">
            <a:avLst/>
          </a:prstGeom>
          <a:solidFill>
            <a:schemeClr val="accent1"/>
          </a:solidFill>
          <a:ln w="9525">
            <a:solidFill>
              <a:schemeClr val="tx1"/>
            </a:solidFill>
            <a:miter lim="800000"/>
            <a:headEnd/>
            <a:tailEnd/>
          </a:ln>
          <a:effectLst/>
        </p:spPr>
        <p:txBody>
          <a:bodyPr wrap="none" anchor="ctr"/>
          <a:lstStyle/>
          <a:p>
            <a:pPr algn="ctr"/>
            <a:r>
              <a:rPr lang="zh-CN" altLang="en-US" sz="1800" b="1">
                <a:solidFill>
                  <a:srgbClr val="0000FF"/>
                </a:solidFill>
              </a:rPr>
              <a:t>一般性解决问题类</a:t>
            </a:r>
          </a:p>
        </p:txBody>
      </p:sp>
      <p:sp>
        <p:nvSpPr>
          <p:cNvPr id="164874" name="Rectangle 10"/>
          <p:cNvSpPr>
            <a:spLocks noChangeArrowheads="1"/>
          </p:cNvSpPr>
          <p:nvPr/>
        </p:nvSpPr>
        <p:spPr bwMode="auto">
          <a:xfrm>
            <a:off x="304800" y="3549650"/>
            <a:ext cx="1828800" cy="533400"/>
          </a:xfrm>
          <a:prstGeom prst="rect">
            <a:avLst/>
          </a:prstGeom>
          <a:solidFill>
            <a:schemeClr val="accent1"/>
          </a:solidFill>
          <a:ln w="9525">
            <a:solidFill>
              <a:schemeClr val="tx1"/>
            </a:solidFill>
            <a:miter lim="800000"/>
            <a:headEnd/>
            <a:tailEnd/>
          </a:ln>
          <a:effectLst/>
        </p:spPr>
        <p:txBody>
          <a:bodyPr wrap="none" anchor="ctr"/>
          <a:lstStyle/>
          <a:p>
            <a:pPr algn="ctr"/>
            <a:r>
              <a:rPr lang="zh-CN" altLang="en-US" sz="1800" b="1">
                <a:solidFill>
                  <a:srgbClr val="0000FF"/>
                </a:solidFill>
              </a:rPr>
              <a:t>开放性问题类</a:t>
            </a:r>
          </a:p>
        </p:txBody>
      </p:sp>
      <p:sp>
        <p:nvSpPr>
          <p:cNvPr id="164875" name="AutoShape 11"/>
          <p:cNvSpPr>
            <a:spLocks noChangeArrowheads="1"/>
          </p:cNvSpPr>
          <p:nvPr/>
        </p:nvSpPr>
        <p:spPr bwMode="auto">
          <a:xfrm>
            <a:off x="6019800" y="914400"/>
            <a:ext cx="3124200" cy="1828800"/>
          </a:xfrm>
          <a:prstGeom prst="irregularSeal1">
            <a:avLst/>
          </a:prstGeom>
          <a:solidFill>
            <a:srgbClr val="FFCC99"/>
          </a:solidFill>
          <a:ln w="9525">
            <a:noFill/>
            <a:miter lim="800000"/>
            <a:headEnd/>
            <a:tailEnd/>
          </a:ln>
          <a:effectLst/>
        </p:spPr>
        <p:txBody>
          <a:bodyPr wrap="none" anchor="ctr"/>
          <a:lstStyle/>
          <a:p>
            <a:pPr algn="ctr"/>
            <a:r>
              <a:rPr lang="zh-CN" altLang="en-US" sz="1800" b="1">
                <a:solidFill>
                  <a:srgbClr val="0000FF"/>
                </a:solidFill>
              </a:rPr>
              <a:t>采用学生倾听</a:t>
            </a:r>
          </a:p>
          <a:p>
            <a:pPr algn="ctr"/>
            <a:r>
              <a:rPr lang="zh-CN" altLang="en-US" sz="1800" b="1">
                <a:solidFill>
                  <a:srgbClr val="0000FF"/>
                </a:solidFill>
              </a:rPr>
              <a:t>（教师讲授方式）</a:t>
            </a:r>
          </a:p>
        </p:txBody>
      </p:sp>
      <p:sp>
        <p:nvSpPr>
          <p:cNvPr id="164876" name="AutoShape 12"/>
          <p:cNvSpPr>
            <a:spLocks noChangeArrowheads="1"/>
          </p:cNvSpPr>
          <p:nvPr/>
        </p:nvSpPr>
        <p:spPr bwMode="auto">
          <a:xfrm>
            <a:off x="6324600" y="4724400"/>
            <a:ext cx="2819400" cy="1905000"/>
          </a:xfrm>
          <a:prstGeom prst="irregularSeal1">
            <a:avLst/>
          </a:prstGeom>
          <a:solidFill>
            <a:srgbClr val="FFCC99"/>
          </a:solidFill>
          <a:ln w="9525">
            <a:noFill/>
            <a:miter lim="800000"/>
            <a:headEnd/>
            <a:tailEnd/>
          </a:ln>
          <a:effectLst/>
        </p:spPr>
        <p:txBody>
          <a:bodyPr wrap="none" anchor="ctr"/>
          <a:lstStyle/>
          <a:p>
            <a:pPr algn="ctr"/>
            <a:r>
              <a:rPr lang="zh-CN" altLang="en-US" sz="1800" b="1">
                <a:solidFill>
                  <a:srgbClr val="0000FF"/>
                </a:solidFill>
              </a:rPr>
              <a:t>采用学生先独立完成</a:t>
            </a:r>
          </a:p>
          <a:p>
            <a:pPr algn="ctr"/>
            <a:r>
              <a:rPr lang="zh-CN" altLang="en-US" sz="1800" b="1">
                <a:solidFill>
                  <a:srgbClr val="0000FF"/>
                </a:solidFill>
              </a:rPr>
              <a:t>再同伴之间互查互纠</a:t>
            </a:r>
          </a:p>
        </p:txBody>
      </p:sp>
      <p:sp>
        <p:nvSpPr>
          <p:cNvPr id="164877" name="AutoShape 13"/>
          <p:cNvSpPr>
            <a:spLocks noChangeArrowheads="1"/>
          </p:cNvSpPr>
          <p:nvPr/>
        </p:nvSpPr>
        <p:spPr bwMode="auto">
          <a:xfrm>
            <a:off x="304800" y="4876800"/>
            <a:ext cx="2667000" cy="1752600"/>
          </a:xfrm>
          <a:prstGeom prst="irregularSeal1">
            <a:avLst/>
          </a:prstGeom>
          <a:solidFill>
            <a:srgbClr val="FFCC99"/>
          </a:solidFill>
          <a:ln w="9525">
            <a:noFill/>
            <a:miter lim="800000"/>
            <a:headEnd/>
            <a:tailEnd/>
          </a:ln>
          <a:effectLst/>
        </p:spPr>
        <p:txBody>
          <a:bodyPr wrap="none" anchor="ctr"/>
          <a:lstStyle/>
          <a:p>
            <a:pPr algn="ctr"/>
            <a:r>
              <a:rPr lang="zh-CN" altLang="en-US" sz="1800" b="1"/>
              <a:t>教师先引导分析</a:t>
            </a:r>
          </a:p>
          <a:p>
            <a:pPr algn="ctr"/>
            <a:r>
              <a:rPr lang="zh-CN" altLang="en-US" sz="1800" b="1">
                <a:solidFill>
                  <a:srgbClr val="0000FF"/>
                </a:solidFill>
              </a:rPr>
              <a:t>或学生先独立完成</a:t>
            </a:r>
          </a:p>
          <a:p>
            <a:pPr algn="ctr"/>
            <a:r>
              <a:rPr lang="zh-CN" altLang="en-US" sz="1800" b="1">
                <a:solidFill>
                  <a:srgbClr val="0000FF"/>
                </a:solidFill>
              </a:rPr>
              <a:t>再同伴互帮</a:t>
            </a:r>
          </a:p>
        </p:txBody>
      </p:sp>
      <p:sp>
        <p:nvSpPr>
          <p:cNvPr id="164878" name="AutoShape 14"/>
          <p:cNvSpPr>
            <a:spLocks noChangeArrowheads="1"/>
          </p:cNvSpPr>
          <p:nvPr/>
        </p:nvSpPr>
        <p:spPr bwMode="auto">
          <a:xfrm>
            <a:off x="304800" y="1143000"/>
            <a:ext cx="2895600" cy="1828800"/>
          </a:xfrm>
          <a:prstGeom prst="irregularSeal1">
            <a:avLst/>
          </a:prstGeom>
          <a:solidFill>
            <a:srgbClr val="FFCC99"/>
          </a:solidFill>
          <a:ln w="9525">
            <a:noFill/>
            <a:miter lim="800000"/>
            <a:headEnd/>
            <a:tailEnd/>
          </a:ln>
          <a:effectLst/>
        </p:spPr>
        <p:txBody>
          <a:bodyPr wrap="none" anchor="ctr"/>
          <a:lstStyle/>
          <a:p>
            <a:pPr algn="ctr"/>
            <a:r>
              <a:rPr lang="zh-CN" altLang="en-US" sz="2000" b="1"/>
              <a:t>教师先引导分析</a:t>
            </a:r>
            <a:r>
              <a:rPr lang="zh-CN" altLang="en-US" sz="2000" b="1">
                <a:solidFill>
                  <a:srgbClr val="0000FF"/>
                </a:solidFill>
              </a:rPr>
              <a:t>或</a:t>
            </a:r>
          </a:p>
          <a:p>
            <a:pPr algn="ctr"/>
            <a:r>
              <a:rPr lang="zh-CN" altLang="en-US" sz="1800" b="1">
                <a:solidFill>
                  <a:srgbClr val="0000FF"/>
                </a:solidFill>
              </a:rPr>
              <a:t>采用先独立完成</a:t>
            </a:r>
          </a:p>
          <a:p>
            <a:pPr algn="ctr"/>
            <a:r>
              <a:rPr lang="zh-CN" altLang="en-US" sz="1800" b="1">
                <a:solidFill>
                  <a:srgbClr val="0000FF"/>
                </a:solidFill>
              </a:rPr>
              <a:t>再小组四人交流</a:t>
            </a:r>
          </a:p>
        </p:txBody>
      </p:sp>
      <p:sp>
        <p:nvSpPr>
          <p:cNvPr id="164879" name="AutoShape 15"/>
          <p:cNvSpPr>
            <a:spLocks noChangeArrowheads="1"/>
          </p:cNvSpPr>
          <p:nvPr/>
        </p:nvSpPr>
        <p:spPr bwMode="auto">
          <a:xfrm>
            <a:off x="5486400" y="1905000"/>
            <a:ext cx="457200" cy="76200"/>
          </a:xfrm>
          <a:prstGeom prst="rightArrow">
            <a:avLst>
              <a:gd name="adj1" fmla="val 50000"/>
              <a:gd name="adj2" fmla="val 150000"/>
            </a:avLst>
          </a:prstGeom>
          <a:solidFill>
            <a:srgbClr val="FF0000"/>
          </a:solidFill>
          <a:ln w="9525">
            <a:noFill/>
            <a:miter lim="800000"/>
            <a:headEnd/>
            <a:tailEnd/>
          </a:ln>
          <a:effectLst/>
        </p:spPr>
        <p:txBody>
          <a:bodyPr wrap="none" anchor="ctr"/>
          <a:lstStyle/>
          <a:p>
            <a:endParaRPr lang="zh-CN" altLang="en-US"/>
          </a:p>
        </p:txBody>
      </p:sp>
      <p:sp>
        <p:nvSpPr>
          <p:cNvPr id="164880" name="AutoShape 16"/>
          <p:cNvSpPr>
            <a:spLocks noChangeArrowheads="1"/>
          </p:cNvSpPr>
          <p:nvPr/>
        </p:nvSpPr>
        <p:spPr bwMode="auto">
          <a:xfrm rot="5400000">
            <a:off x="7448550" y="4362450"/>
            <a:ext cx="457200" cy="114300"/>
          </a:xfrm>
          <a:prstGeom prst="rightArrow">
            <a:avLst>
              <a:gd name="adj1" fmla="val 50000"/>
              <a:gd name="adj2" fmla="val 100000"/>
            </a:avLst>
          </a:prstGeom>
          <a:solidFill>
            <a:srgbClr val="FF0000"/>
          </a:solidFill>
          <a:ln w="9525">
            <a:noFill/>
            <a:miter lim="800000"/>
            <a:headEnd/>
            <a:tailEnd/>
          </a:ln>
          <a:effectLst/>
        </p:spPr>
        <p:txBody>
          <a:bodyPr rot="10800000" vert="eaVert" wrap="none" anchor="ctr"/>
          <a:lstStyle/>
          <a:p>
            <a:pPr algn="ctr"/>
            <a:endParaRPr lang="zh-CN" altLang="zh-CN">
              <a:solidFill>
                <a:srgbClr val="0000FF"/>
              </a:solidFill>
            </a:endParaRPr>
          </a:p>
        </p:txBody>
      </p:sp>
      <p:sp>
        <p:nvSpPr>
          <p:cNvPr id="164881" name="AutoShape 17"/>
          <p:cNvSpPr>
            <a:spLocks noChangeArrowheads="1"/>
          </p:cNvSpPr>
          <p:nvPr/>
        </p:nvSpPr>
        <p:spPr bwMode="auto">
          <a:xfrm rot="10800000">
            <a:off x="2971800" y="5791200"/>
            <a:ext cx="533400" cy="76200"/>
          </a:xfrm>
          <a:prstGeom prst="rightArrow">
            <a:avLst>
              <a:gd name="adj1" fmla="val 50000"/>
              <a:gd name="adj2" fmla="val 175000"/>
            </a:avLst>
          </a:prstGeom>
          <a:solidFill>
            <a:srgbClr val="FF0000"/>
          </a:solidFill>
          <a:ln w="9525">
            <a:noFill/>
            <a:miter lim="800000"/>
            <a:headEnd/>
            <a:tailEnd/>
          </a:ln>
          <a:effectLst/>
        </p:spPr>
        <p:txBody>
          <a:bodyPr wrap="none" anchor="ctr"/>
          <a:lstStyle/>
          <a:p>
            <a:endParaRPr lang="zh-CN" altLang="en-US"/>
          </a:p>
        </p:txBody>
      </p:sp>
      <p:sp>
        <p:nvSpPr>
          <p:cNvPr id="164882" name="AutoShape 18"/>
          <p:cNvSpPr>
            <a:spLocks noChangeArrowheads="1"/>
          </p:cNvSpPr>
          <p:nvPr/>
        </p:nvSpPr>
        <p:spPr bwMode="auto">
          <a:xfrm rot="16200000">
            <a:off x="1104900" y="3162300"/>
            <a:ext cx="457200" cy="76200"/>
          </a:xfrm>
          <a:prstGeom prst="rightArrow">
            <a:avLst>
              <a:gd name="adj1" fmla="val 50000"/>
              <a:gd name="adj2" fmla="val 150000"/>
            </a:avLst>
          </a:prstGeom>
          <a:solidFill>
            <a:srgbClr val="FF0000"/>
          </a:solidFill>
          <a:ln w="9525">
            <a:noFill/>
            <a:miter lim="800000"/>
            <a:headEnd/>
            <a:tailEnd/>
          </a:ln>
          <a:effectLst/>
        </p:spPr>
        <p:txBody>
          <a:bodyPr wrap="none" anchor="ctr"/>
          <a:lstStyle/>
          <a:p>
            <a:endParaRPr lang="zh-CN" altLang="en-US"/>
          </a:p>
        </p:txBody>
      </p:sp>
      <p:sp>
        <p:nvSpPr>
          <p:cNvPr id="164883" name="Rectangle 19"/>
          <p:cNvSpPr>
            <a:spLocks noChangeArrowheads="1"/>
          </p:cNvSpPr>
          <p:nvPr/>
        </p:nvSpPr>
        <p:spPr bwMode="auto">
          <a:xfrm>
            <a:off x="381000" y="304800"/>
            <a:ext cx="5105400" cy="482600"/>
          </a:xfrm>
          <a:prstGeom prst="rect">
            <a:avLst/>
          </a:prstGeom>
          <a:noFill/>
          <a:ln w="9525">
            <a:noFill/>
            <a:miter lim="800000"/>
            <a:headEnd/>
            <a:tailEnd/>
          </a:ln>
          <a:effectLst/>
        </p:spPr>
        <p:txBody>
          <a:bodyPr>
            <a:spAutoFit/>
          </a:bodyPr>
          <a:lstStyle/>
          <a:p>
            <a:pPr>
              <a:lnSpc>
                <a:spcPct val="80000"/>
              </a:lnSpc>
              <a:spcBef>
                <a:spcPct val="20000"/>
              </a:spcBef>
            </a:pPr>
            <a:r>
              <a:rPr lang="en-US" altLang="zh-CN" b="1">
                <a:solidFill>
                  <a:srgbClr val="CC3300"/>
                </a:solidFill>
              </a:rPr>
              <a:t>b</a:t>
            </a:r>
            <a:r>
              <a:rPr lang="zh-CN" altLang="en-US" b="1">
                <a:solidFill>
                  <a:srgbClr val="CC3300"/>
                </a:solidFill>
              </a:rPr>
              <a:t>、学生活动设计说明：</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p:cNvSpPr>
          <p:nvPr/>
        </p:nvSpPr>
        <p:spPr bwMode="auto">
          <a:xfrm>
            <a:off x="228600" y="381000"/>
            <a:ext cx="4495800" cy="579438"/>
          </a:xfrm>
          <a:prstGeom prst="rect">
            <a:avLst/>
          </a:prstGeom>
          <a:noFill/>
          <a:ln w="9525">
            <a:noFill/>
            <a:miter lim="800000"/>
            <a:headEnd/>
            <a:tailEnd/>
          </a:ln>
          <a:effectLst/>
        </p:spPr>
        <p:txBody>
          <a:bodyPr>
            <a:spAutoFit/>
          </a:bodyPr>
          <a:lstStyle/>
          <a:p>
            <a:r>
              <a:rPr lang="en-US" altLang="zh-CN" b="1">
                <a:solidFill>
                  <a:srgbClr val="CC3300"/>
                </a:solidFill>
              </a:rPr>
              <a:t>c</a:t>
            </a:r>
            <a:r>
              <a:rPr lang="zh-CN" altLang="en-US" b="1">
                <a:solidFill>
                  <a:srgbClr val="CC3300"/>
                </a:solidFill>
              </a:rPr>
              <a:t>、反馈方式设计说明：</a:t>
            </a:r>
            <a:endParaRPr lang="zh-CN" altLang="en-US" sz="2400" b="1">
              <a:solidFill>
                <a:srgbClr val="0000FF"/>
              </a:solidFill>
            </a:endParaRPr>
          </a:p>
        </p:txBody>
      </p:sp>
      <p:sp>
        <p:nvSpPr>
          <p:cNvPr id="165891" name="AutoShape 3"/>
          <p:cNvSpPr>
            <a:spLocks noChangeArrowheads="1"/>
          </p:cNvSpPr>
          <p:nvPr/>
        </p:nvSpPr>
        <p:spPr bwMode="auto">
          <a:xfrm>
            <a:off x="4114800" y="0"/>
            <a:ext cx="5486400" cy="2133600"/>
          </a:xfrm>
          <a:prstGeom prst="irregularSeal2">
            <a:avLst/>
          </a:prstGeom>
          <a:solidFill>
            <a:schemeClr val="accent1"/>
          </a:solidFill>
          <a:ln w="9525">
            <a:solidFill>
              <a:schemeClr val="tx1"/>
            </a:solidFill>
            <a:miter lim="800000"/>
            <a:headEnd/>
            <a:tailEnd/>
          </a:ln>
          <a:effectLst/>
        </p:spPr>
        <p:txBody>
          <a:bodyPr wrap="none" anchor="ctr"/>
          <a:lstStyle/>
          <a:p>
            <a:pPr algn="ctr"/>
            <a:r>
              <a:rPr lang="en-US" altLang="zh-CN" sz="1800" b="1">
                <a:solidFill>
                  <a:srgbClr val="0000FF"/>
                </a:solidFill>
              </a:rPr>
              <a:t>              </a:t>
            </a:r>
            <a:r>
              <a:rPr lang="zh-CN" altLang="en-US" sz="2000" b="1" i="1">
                <a:solidFill>
                  <a:srgbClr val="0000FF"/>
                </a:solidFill>
                <a:latin typeface="宋体" pitchFamily="2" charset="-122"/>
              </a:rPr>
              <a:t>当任务性问题放给学生后</a:t>
            </a:r>
          </a:p>
          <a:p>
            <a:pPr algn="ctr"/>
            <a:r>
              <a:rPr lang="zh-CN" altLang="en-US" sz="2000" b="1" i="1">
                <a:solidFill>
                  <a:srgbClr val="0000FF"/>
                </a:solidFill>
                <a:latin typeface="宋体" pitchFamily="2" charset="-122"/>
              </a:rPr>
              <a:t>       （学生开始进行学习活动），</a:t>
            </a:r>
          </a:p>
          <a:p>
            <a:pPr algn="ctr"/>
            <a:r>
              <a:rPr lang="zh-CN" altLang="en-US" sz="2000" b="1" i="1">
                <a:solidFill>
                  <a:srgbClr val="0000FF"/>
                </a:solidFill>
                <a:latin typeface="宋体" pitchFamily="2" charset="-122"/>
              </a:rPr>
              <a:t>师生交流反馈就开始啦！</a:t>
            </a:r>
          </a:p>
        </p:txBody>
      </p:sp>
      <p:sp>
        <p:nvSpPr>
          <p:cNvPr id="165892" name="Oval 4"/>
          <p:cNvSpPr>
            <a:spLocks noChangeArrowheads="1"/>
          </p:cNvSpPr>
          <p:nvPr/>
        </p:nvSpPr>
        <p:spPr bwMode="auto">
          <a:xfrm>
            <a:off x="2339975" y="2252663"/>
            <a:ext cx="3657600" cy="1143000"/>
          </a:xfrm>
          <a:prstGeom prst="ellipse">
            <a:avLst/>
          </a:prstGeom>
          <a:solidFill>
            <a:schemeClr val="accent1"/>
          </a:solidFill>
          <a:ln w="9525">
            <a:solidFill>
              <a:schemeClr val="tx1"/>
            </a:solidFill>
            <a:round/>
            <a:headEnd/>
            <a:tailEnd/>
          </a:ln>
          <a:effectLst/>
        </p:spPr>
        <p:txBody>
          <a:bodyPr wrap="none" anchor="ctr"/>
          <a:lstStyle/>
          <a:p>
            <a:pPr algn="ctr"/>
            <a:r>
              <a:rPr lang="zh-CN" altLang="en-US" sz="2400" b="1">
                <a:solidFill>
                  <a:srgbClr val="0000FF"/>
                </a:solidFill>
              </a:rPr>
              <a:t>教师巡视的三件事</a:t>
            </a:r>
          </a:p>
        </p:txBody>
      </p:sp>
      <p:sp>
        <p:nvSpPr>
          <p:cNvPr id="165893" name="AutoShape 5"/>
          <p:cNvSpPr>
            <a:spLocks noChangeArrowheads="1"/>
          </p:cNvSpPr>
          <p:nvPr/>
        </p:nvSpPr>
        <p:spPr bwMode="auto">
          <a:xfrm>
            <a:off x="3940175" y="3514725"/>
            <a:ext cx="228600" cy="381000"/>
          </a:xfrm>
          <a:prstGeom prst="downArrow">
            <a:avLst>
              <a:gd name="adj1" fmla="val 50000"/>
              <a:gd name="adj2" fmla="val 41667"/>
            </a:avLst>
          </a:prstGeom>
          <a:solidFill>
            <a:schemeClr val="accent1"/>
          </a:solidFill>
          <a:ln w="9525">
            <a:solidFill>
              <a:schemeClr val="tx1"/>
            </a:solidFill>
            <a:miter lim="800000"/>
            <a:headEnd/>
            <a:tailEnd/>
          </a:ln>
          <a:effectLst/>
        </p:spPr>
        <p:txBody>
          <a:bodyPr vert="eaVert" wrap="none" anchor="ctr"/>
          <a:lstStyle/>
          <a:p>
            <a:endParaRPr lang="zh-CN" altLang="en-US"/>
          </a:p>
        </p:txBody>
      </p:sp>
      <p:sp>
        <p:nvSpPr>
          <p:cNvPr id="165894" name="AutoShape 6"/>
          <p:cNvSpPr>
            <a:spLocks noChangeArrowheads="1"/>
          </p:cNvSpPr>
          <p:nvPr/>
        </p:nvSpPr>
        <p:spPr bwMode="auto">
          <a:xfrm>
            <a:off x="2416175" y="3514725"/>
            <a:ext cx="228600" cy="381000"/>
          </a:xfrm>
          <a:prstGeom prst="downArrow">
            <a:avLst>
              <a:gd name="adj1" fmla="val 50000"/>
              <a:gd name="adj2" fmla="val 41667"/>
            </a:avLst>
          </a:prstGeom>
          <a:solidFill>
            <a:schemeClr val="accent1"/>
          </a:solidFill>
          <a:ln w="9525">
            <a:solidFill>
              <a:schemeClr val="tx1"/>
            </a:solidFill>
            <a:miter lim="800000"/>
            <a:headEnd/>
            <a:tailEnd/>
          </a:ln>
          <a:effectLst/>
        </p:spPr>
        <p:txBody>
          <a:bodyPr vert="eaVert" wrap="none" anchor="ctr"/>
          <a:lstStyle/>
          <a:p>
            <a:endParaRPr lang="zh-CN" altLang="en-US"/>
          </a:p>
        </p:txBody>
      </p:sp>
      <p:sp>
        <p:nvSpPr>
          <p:cNvPr id="165895" name="AutoShape 7"/>
          <p:cNvSpPr>
            <a:spLocks noChangeArrowheads="1"/>
          </p:cNvSpPr>
          <p:nvPr/>
        </p:nvSpPr>
        <p:spPr bwMode="auto">
          <a:xfrm>
            <a:off x="5692775" y="3438525"/>
            <a:ext cx="228600" cy="381000"/>
          </a:xfrm>
          <a:prstGeom prst="downArrow">
            <a:avLst>
              <a:gd name="adj1" fmla="val 50000"/>
              <a:gd name="adj2" fmla="val 41667"/>
            </a:avLst>
          </a:prstGeom>
          <a:solidFill>
            <a:schemeClr val="accent1"/>
          </a:solidFill>
          <a:ln w="9525">
            <a:solidFill>
              <a:schemeClr val="tx1"/>
            </a:solidFill>
            <a:miter lim="800000"/>
            <a:headEnd/>
            <a:tailEnd/>
          </a:ln>
          <a:effectLst/>
        </p:spPr>
        <p:txBody>
          <a:bodyPr vert="eaVert" wrap="none" anchor="ctr"/>
          <a:lstStyle/>
          <a:p>
            <a:endParaRPr lang="zh-CN" altLang="en-US"/>
          </a:p>
        </p:txBody>
      </p:sp>
      <p:sp>
        <p:nvSpPr>
          <p:cNvPr id="165896" name="Oval 8"/>
          <p:cNvSpPr>
            <a:spLocks noChangeArrowheads="1"/>
          </p:cNvSpPr>
          <p:nvPr/>
        </p:nvSpPr>
        <p:spPr bwMode="auto">
          <a:xfrm>
            <a:off x="2133600" y="4081463"/>
            <a:ext cx="762000" cy="2057400"/>
          </a:xfrm>
          <a:prstGeom prst="ellipse">
            <a:avLst/>
          </a:prstGeom>
          <a:solidFill>
            <a:schemeClr val="accent1"/>
          </a:solidFill>
          <a:ln w="9525">
            <a:solidFill>
              <a:schemeClr val="tx1"/>
            </a:solidFill>
            <a:round/>
            <a:headEnd/>
            <a:tailEnd/>
          </a:ln>
          <a:effectLst/>
        </p:spPr>
        <p:txBody>
          <a:bodyPr wrap="none" anchor="ctr"/>
          <a:lstStyle/>
          <a:p>
            <a:pPr algn="ctr"/>
            <a:endParaRPr lang="zh-CN" altLang="zh-CN" sz="1800" b="1">
              <a:solidFill>
                <a:srgbClr val="0000FF"/>
              </a:solidFill>
            </a:endParaRPr>
          </a:p>
        </p:txBody>
      </p:sp>
      <p:sp>
        <p:nvSpPr>
          <p:cNvPr id="165897" name="Text Box 9"/>
          <p:cNvSpPr txBox="1">
            <a:spLocks noChangeArrowheads="1"/>
          </p:cNvSpPr>
          <p:nvPr/>
        </p:nvSpPr>
        <p:spPr bwMode="auto">
          <a:xfrm>
            <a:off x="2090738" y="4233863"/>
            <a:ext cx="793750" cy="1676400"/>
          </a:xfrm>
          <a:prstGeom prst="rect">
            <a:avLst/>
          </a:prstGeom>
          <a:noFill/>
          <a:ln w="9525">
            <a:noFill/>
            <a:miter lim="800000"/>
            <a:headEnd/>
            <a:tailEnd/>
          </a:ln>
          <a:effectLst/>
        </p:spPr>
        <p:txBody>
          <a:bodyPr vert="eaVert">
            <a:spAutoFit/>
          </a:bodyPr>
          <a:lstStyle/>
          <a:p>
            <a:pPr algn="ctr"/>
            <a:r>
              <a:rPr lang="zh-CN" altLang="en-US" sz="2000" b="1">
                <a:solidFill>
                  <a:srgbClr val="0000FF"/>
                </a:solidFill>
              </a:rPr>
              <a:t>指导同伴之间开展学习</a:t>
            </a:r>
            <a:endParaRPr lang="zh-CN" altLang="en-US" sz="2000"/>
          </a:p>
        </p:txBody>
      </p:sp>
      <p:sp>
        <p:nvSpPr>
          <p:cNvPr id="165898" name="Oval 10"/>
          <p:cNvSpPr>
            <a:spLocks noChangeArrowheads="1"/>
          </p:cNvSpPr>
          <p:nvPr/>
        </p:nvSpPr>
        <p:spPr bwMode="auto">
          <a:xfrm>
            <a:off x="3700463" y="4081463"/>
            <a:ext cx="762000" cy="2057400"/>
          </a:xfrm>
          <a:prstGeom prst="ellipse">
            <a:avLst/>
          </a:prstGeom>
          <a:solidFill>
            <a:schemeClr val="accent1"/>
          </a:solidFill>
          <a:ln w="9525">
            <a:solidFill>
              <a:schemeClr val="tx1"/>
            </a:solidFill>
            <a:round/>
            <a:headEnd/>
            <a:tailEnd/>
          </a:ln>
          <a:effectLst/>
        </p:spPr>
        <p:txBody>
          <a:bodyPr wrap="none" anchor="ctr"/>
          <a:lstStyle/>
          <a:p>
            <a:pPr algn="ctr"/>
            <a:endParaRPr lang="zh-CN" altLang="zh-CN" sz="1800" b="1">
              <a:solidFill>
                <a:srgbClr val="0000FF"/>
              </a:solidFill>
            </a:endParaRPr>
          </a:p>
        </p:txBody>
      </p:sp>
      <p:sp>
        <p:nvSpPr>
          <p:cNvPr id="165899" name="Oval 11"/>
          <p:cNvSpPr>
            <a:spLocks noChangeArrowheads="1"/>
          </p:cNvSpPr>
          <p:nvPr/>
        </p:nvSpPr>
        <p:spPr bwMode="auto">
          <a:xfrm>
            <a:off x="5464175" y="4005263"/>
            <a:ext cx="762000" cy="2057400"/>
          </a:xfrm>
          <a:prstGeom prst="ellipse">
            <a:avLst/>
          </a:prstGeom>
          <a:solidFill>
            <a:schemeClr val="accent1"/>
          </a:solidFill>
          <a:ln w="9525">
            <a:solidFill>
              <a:schemeClr val="tx1"/>
            </a:solidFill>
            <a:round/>
            <a:headEnd/>
            <a:tailEnd/>
          </a:ln>
          <a:effectLst/>
        </p:spPr>
        <p:txBody>
          <a:bodyPr wrap="none" anchor="ctr"/>
          <a:lstStyle/>
          <a:p>
            <a:pPr algn="ctr"/>
            <a:endParaRPr lang="zh-CN" altLang="zh-CN" sz="1800" b="1">
              <a:solidFill>
                <a:srgbClr val="0000FF"/>
              </a:solidFill>
            </a:endParaRPr>
          </a:p>
        </p:txBody>
      </p:sp>
      <p:sp>
        <p:nvSpPr>
          <p:cNvPr id="165900" name="Text Box 12"/>
          <p:cNvSpPr txBox="1">
            <a:spLocks noChangeArrowheads="1"/>
          </p:cNvSpPr>
          <p:nvPr/>
        </p:nvSpPr>
        <p:spPr bwMode="auto">
          <a:xfrm>
            <a:off x="3830638" y="4308475"/>
            <a:ext cx="488950" cy="1600200"/>
          </a:xfrm>
          <a:prstGeom prst="rect">
            <a:avLst/>
          </a:prstGeom>
          <a:noFill/>
          <a:ln w="9525">
            <a:noFill/>
            <a:miter lim="800000"/>
            <a:headEnd/>
            <a:tailEnd/>
          </a:ln>
          <a:effectLst/>
        </p:spPr>
        <p:txBody>
          <a:bodyPr vert="eaVert">
            <a:spAutoFit/>
          </a:bodyPr>
          <a:lstStyle/>
          <a:p>
            <a:pPr>
              <a:spcBef>
                <a:spcPct val="50000"/>
              </a:spcBef>
            </a:pPr>
            <a:r>
              <a:rPr lang="zh-CN" altLang="en-US" sz="2000" b="1">
                <a:solidFill>
                  <a:srgbClr val="0000FF"/>
                </a:solidFill>
              </a:rPr>
              <a:t>寻找典型资源</a:t>
            </a:r>
          </a:p>
        </p:txBody>
      </p:sp>
      <p:sp>
        <p:nvSpPr>
          <p:cNvPr id="165901" name="Text Box 13"/>
          <p:cNvSpPr txBox="1">
            <a:spLocks noChangeArrowheads="1"/>
          </p:cNvSpPr>
          <p:nvPr/>
        </p:nvSpPr>
        <p:spPr bwMode="auto">
          <a:xfrm>
            <a:off x="5616575" y="4462463"/>
            <a:ext cx="488950" cy="1447800"/>
          </a:xfrm>
          <a:prstGeom prst="rect">
            <a:avLst/>
          </a:prstGeom>
          <a:noFill/>
          <a:ln w="9525">
            <a:noFill/>
            <a:miter lim="800000"/>
            <a:headEnd/>
            <a:tailEnd/>
          </a:ln>
          <a:effectLst/>
        </p:spPr>
        <p:txBody>
          <a:bodyPr vert="eaVert">
            <a:spAutoFit/>
          </a:bodyPr>
          <a:lstStyle/>
          <a:p>
            <a:pPr>
              <a:spcBef>
                <a:spcPct val="50000"/>
              </a:spcBef>
            </a:pPr>
            <a:r>
              <a:rPr lang="zh-CN" altLang="en-US" sz="2000" b="1">
                <a:solidFill>
                  <a:srgbClr val="0000FF"/>
                </a:solidFill>
              </a:rPr>
              <a:t>个别指导</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Box 1"/>
          <p:cNvSpPr txBox="1">
            <a:spLocks noChangeArrowheads="1"/>
          </p:cNvSpPr>
          <p:nvPr/>
        </p:nvSpPr>
        <p:spPr bwMode="auto">
          <a:xfrm>
            <a:off x="762000" y="2590800"/>
            <a:ext cx="2514600" cy="1222375"/>
          </a:xfrm>
          <a:prstGeom prst="rect">
            <a:avLst/>
          </a:prstGeom>
          <a:solidFill>
            <a:srgbClr val="CFE3E7"/>
          </a:solidFill>
          <a:ln w="34925">
            <a:solidFill>
              <a:srgbClr val="0000FF"/>
            </a:solidFill>
            <a:miter lim="800000"/>
            <a:headEnd/>
            <a:tailEnd/>
          </a:ln>
        </p:spPr>
        <p:txBody>
          <a:bodyPr>
            <a:spAutoFit/>
          </a:bodyPr>
          <a:lstStyle/>
          <a:p>
            <a:r>
              <a:rPr lang="zh-CN" altLang="en-US" sz="2400" b="1">
                <a:solidFill>
                  <a:srgbClr val="0000FF"/>
                </a:solidFill>
              </a:rPr>
              <a:t>巡视结束后的“交流反馈”方式主要有两种形式</a:t>
            </a:r>
            <a:endParaRPr lang="zh-CN" altLang="en-US" sz="2400" b="1">
              <a:solidFill>
                <a:srgbClr val="0000FF"/>
              </a:solidFill>
              <a:latin typeface="宋体" pitchFamily="2" charset="-122"/>
            </a:endParaRPr>
          </a:p>
        </p:txBody>
      </p:sp>
      <p:sp>
        <p:nvSpPr>
          <p:cNvPr id="166915" name="Text Box 3"/>
          <p:cNvSpPr txBox="1">
            <a:spLocks noChangeArrowheads="1"/>
          </p:cNvSpPr>
          <p:nvPr/>
        </p:nvSpPr>
        <p:spPr bwMode="auto">
          <a:xfrm>
            <a:off x="4572000" y="914400"/>
            <a:ext cx="2971800" cy="1216025"/>
          </a:xfrm>
          <a:prstGeom prst="rect">
            <a:avLst/>
          </a:prstGeom>
          <a:solidFill>
            <a:srgbClr val="CFE3E7"/>
          </a:solidFill>
          <a:ln w="28575">
            <a:solidFill>
              <a:srgbClr val="0000FF"/>
            </a:solidFill>
            <a:miter lim="800000"/>
            <a:headEnd/>
            <a:tailEnd/>
          </a:ln>
          <a:effectLst/>
        </p:spPr>
        <p:txBody>
          <a:bodyPr>
            <a:spAutoFit/>
          </a:bodyPr>
          <a:lstStyle/>
          <a:p>
            <a:r>
              <a:rPr lang="zh-CN" altLang="en-US" sz="2400" b="1">
                <a:solidFill>
                  <a:srgbClr val="0000FF"/>
                </a:solidFill>
              </a:rPr>
              <a:t>师生间有针对性交流反馈，以“并联” 或“串联”的形式呈现</a:t>
            </a:r>
          </a:p>
        </p:txBody>
      </p:sp>
      <p:sp>
        <p:nvSpPr>
          <p:cNvPr id="166916" name="Text Box 4"/>
          <p:cNvSpPr txBox="1">
            <a:spLocks noChangeArrowheads="1"/>
          </p:cNvSpPr>
          <p:nvPr/>
        </p:nvSpPr>
        <p:spPr bwMode="auto">
          <a:xfrm>
            <a:off x="4637088" y="4289425"/>
            <a:ext cx="2971800" cy="777875"/>
          </a:xfrm>
          <a:prstGeom prst="rect">
            <a:avLst/>
          </a:prstGeom>
          <a:solidFill>
            <a:srgbClr val="CFE3E7"/>
          </a:solidFill>
          <a:ln w="28575">
            <a:solidFill>
              <a:srgbClr val="0000FF"/>
            </a:solidFill>
            <a:miter lim="800000"/>
            <a:headEnd/>
            <a:tailEnd/>
          </a:ln>
          <a:effectLst/>
        </p:spPr>
        <p:txBody>
          <a:bodyPr>
            <a:spAutoFit/>
          </a:bodyPr>
          <a:lstStyle/>
          <a:p>
            <a:pPr>
              <a:lnSpc>
                <a:spcPct val="90000"/>
              </a:lnSpc>
            </a:pPr>
            <a:r>
              <a:rPr lang="zh-CN" altLang="en-US" sz="2400" b="1">
                <a:solidFill>
                  <a:srgbClr val="0000FF"/>
                </a:solidFill>
              </a:rPr>
              <a:t>组</a:t>
            </a:r>
            <a:r>
              <a:rPr lang="en-US" altLang="zh-CN" sz="2400" b="1">
                <a:solidFill>
                  <a:srgbClr val="0000FF"/>
                </a:solidFill>
              </a:rPr>
              <a:t>—</a:t>
            </a:r>
            <a:r>
              <a:rPr lang="zh-CN" altLang="en-US" sz="2400" b="1">
                <a:solidFill>
                  <a:srgbClr val="0000FF"/>
                </a:solidFill>
              </a:rPr>
              <a:t>组</a:t>
            </a:r>
            <a:r>
              <a:rPr lang="en-US" altLang="zh-CN" sz="2400" b="1">
                <a:solidFill>
                  <a:srgbClr val="0000FF"/>
                </a:solidFill>
              </a:rPr>
              <a:t>—</a:t>
            </a:r>
            <a:r>
              <a:rPr lang="zh-CN" altLang="en-US" sz="2400" b="1">
                <a:solidFill>
                  <a:srgbClr val="0000FF"/>
                </a:solidFill>
              </a:rPr>
              <a:t>师间的</a:t>
            </a:r>
          </a:p>
          <a:p>
            <a:pPr>
              <a:lnSpc>
                <a:spcPct val="90000"/>
              </a:lnSpc>
            </a:pPr>
            <a:r>
              <a:rPr lang="zh-CN" altLang="en-US" sz="2400" b="1">
                <a:solidFill>
                  <a:srgbClr val="0000FF"/>
                </a:solidFill>
              </a:rPr>
              <a:t>     交流反馈</a:t>
            </a:r>
          </a:p>
        </p:txBody>
      </p:sp>
      <p:sp>
        <p:nvSpPr>
          <p:cNvPr id="166917" name="AutoShape 5"/>
          <p:cNvSpPr>
            <a:spLocks noChangeArrowheads="1"/>
          </p:cNvSpPr>
          <p:nvPr/>
        </p:nvSpPr>
        <p:spPr bwMode="auto">
          <a:xfrm rot="-1890256">
            <a:off x="3429000" y="2286000"/>
            <a:ext cx="914400" cy="152400"/>
          </a:xfrm>
          <a:prstGeom prst="rightArrow">
            <a:avLst>
              <a:gd name="adj1" fmla="val 50000"/>
              <a:gd name="adj2" fmla="val 150000"/>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166918" name="AutoShape 6"/>
          <p:cNvSpPr>
            <a:spLocks noChangeArrowheads="1"/>
          </p:cNvSpPr>
          <p:nvPr/>
        </p:nvSpPr>
        <p:spPr bwMode="auto">
          <a:xfrm rot="2154584">
            <a:off x="3402013" y="3884613"/>
            <a:ext cx="1017587" cy="153987"/>
          </a:xfrm>
          <a:prstGeom prst="rightArrow">
            <a:avLst>
              <a:gd name="adj1" fmla="val 50000"/>
              <a:gd name="adj2" fmla="val 165207"/>
            </a:avLst>
          </a:prstGeom>
          <a:solidFill>
            <a:schemeClr val="accent1"/>
          </a:solidFill>
          <a:ln w="9525">
            <a:solidFill>
              <a:schemeClr val="tx1"/>
            </a:solidFill>
            <a:miter lim="800000"/>
            <a:headEnd/>
            <a:tailEnd/>
          </a:ln>
          <a:effectLst/>
        </p:spPr>
        <p:txBody>
          <a:bodyPr wrap="none" anchor="ctr"/>
          <a:lstStyle/>
          <a:p>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AutoShape 2"/>
          <p:cNvSpPr>
            <a:spLocks noChangeArrowheads="1"/>
          </p:cNvSpPr>
          <p:nvPr/>
        </p:nvSpPr>
        <p:spPr bwMode="auto">
          <a:xfrm>
            <a:off x="381000" y="1905000"/>
            <a:ext cx="4343400" cy="1981200"/>
          </a:xfrm>
          <a:prstGeom prst="irregularSeal2">
            <a:avLst/>
          </a:prstGeom>
          <a:solidFill>
            <a:schemeClr val="accent1"/>
          </a:solidFill>
          <a:ln w="9525">
            <a:solidFill>
              <a:schemeClr val="tx1"/>
            </a:solidFill>
            <a:miter lim="800000"/>
            <a:headEnd/>
            <a:tailEnd/>
          </a:ln>
          <a:effectLst/>
        </p:spPr>
        <p:txBody>
          <a:bodyPr wrap="none" anchor="ctr"/>
          <a:lstStyle/>
          <a:p>
            <a:pPr algn="ctr">
              <a:spcBef>
                <a:spcPct val="20000"/>
              </a:spcBef>
            </a:pPr>
            <a:endParaRPr lang="en-US" altLang="zh-CN" sz="2400" b="1">
              <a:solidFill>
                <a:srgbClr val="0000FF"/>
              </a:solidFill>
            </a:endParaRPr>
          </a:p>
          <a:p>
            <a:pPr algn="ctr">
              <a:spcBef>
                <a:spcPct val="20000"/>
              </a:spcBef>
            </a:pPr>
            <a:r>
              <a:rPr lang="zh-CN" altLang="en-US" sz="2400" b="1">
                <a:solidFill>
                  <a:srgbClr val="0000FF"/>
                </a:solidFill>
              </a:rPr>
              <a:t>教师要及时</a:t>
            </a:r>
          </a:p>
          <a:p>
            <a:pPr algn="ctr">
              <a:spcBef>
                <a:spcPct val="20000"/>
              </a:spcBef>
            </a:pPr>
            <a:r>
              <a:rPr lang="zh-CN" altLang="en-US" sz="2400" b="1">
                <a:solidFill>
                  <a:srgbClr val="0000FF"/>
                </a:solidFill>
              </a:rPr>
              <a:t>归纳、提炼</a:t>
            </a:r>
          </a:p>
          <a:p>
            <a:pPr algn="ctr"/>
            <a:endParaRPr lang="en-US" altLang="zh-CN" sz="2400"/>
          </a:p>
        </p:txBody>
      </p:sp>
      <p:sp>
        <p:nvSpPr>
          <p:cNvPr id="167939" name="AutoShape 3"/>
          <p:cNvSpPr>
            <a:spLocks noChangeArrowheads="1"/>
          </p:cNvSpPr>
          <p:nvPr/>
        </p:nvSpPr>
        <p:spPr bwMode="auto">
          <a:xfrm>
            <a:off x="4800600" y="1600200"/>
            <a:ext cx="4191000" cy="2286000"/>
          </a:xfrm>
          <a:prstGeom prst="irregularSeal2">
            <a:avLst/>
          </a:prstGeom>
          <a:solidFill>
            <a:schemeClr val="accent1"/>
          </a:solidFill>
          <a:ln w="9525">
            <a:solidFill>
              <a:schemeClr val="tx1"/>
            </a:solidFill>
            <a:miter lim="800000"/>
            <a:headEnd/>
            <a:tailEnd/>
          </a:ln>
          <a:effectLst/>
        </p:spPr>
        <p:txBody>
          <a:bodyPr wrap="none" anchor="ctr"/>
          <a:lstStyle/>
          <a:p>
            <a:pPr algn="ctr"/>
            <a:r>
              <a:rPr lang="zh-CN" altLang="en-US" sz="2400" b="1">
                <a:solidFill>
                  <a:srgbClr val="0000FF"/>
                </a:solidFill>
              </a:rPr>
              <a:t>归纳提炼后，</a:t>
            </a:r>
          </a:p>
          <a:p>
            <a:pPr algn="ctr"/>
            <a:r>
              <a:rPr lang="zh-CN" altLang="en-US" sz="2400" b="1">
                <a:solidFill>
                  <a:srgbClr val="0000FF"/>
                </a:solidFill>
              </a:rPr>
              <a:t>要留有时间</a:t>
            </a:r>
          </a:p>
          <a:p>
            <a:pPr algn="ctr"/>
            <a:r>
              <a:rPr lang="zh-CN" altLang="en-US" sz="2400" b="1">
                <a:solidFill>
                  <a:srgbClr val="0000FF"/>
                </a:solidFill>
              </a:rPr>
              <a:t>让学生内化</a:t>
            </a:r>
          </a:p>
        </p:txBody>
      </p:sp>
      <p:sp>
        <p:nvSpPr>
          <p:cNvPr id="167940" name="Text Box 4"/>
          <p:cNvSpPr txBox="1">
            <a:spLocks noChangeArrowheads="1"/>
          </p:cNvSpPr>
          <p:nvPr/>
        </p:nvSpPr>
        <p:spPr bwMode="auto">
          <a:xfrm>
            <a:off x="1066800" y="685800"/>
            <a:ext cx="2362200" cy="579438"/>
          </a:xfrm>
          <a:prstGeom prst="rect">
            <a:avLst/>
          </a:prstGeom>
          <a:noFill/>
          <a:ln w="9525">
            <a:noFill/>
            <a:miter lim="800000"/>
            <a:headEnd/>
            <a:tailEnd/>
          </a:ln>
          <a:effectLst/>
        </p:spPr>
        <p:txBody>
          <a:bodyPr>
            <a:spAutoFit/>
          </a:bodyPr>
          <a:lstStyle/>
          <a:p>
            <a:pPr>
              <a:spcBef>
                <a:spcPct val="50000"/>
              </a:spcBef>
            </a:pPr>
            <a:r>
              <a:rPr lang="zh-CN" altLang="en-US" b="1">
                <a:solidFill>
                  <a:srgbClr val="0000FF"/>
                </a:solidFill>
              </a:rPr>
              <a:t>两点注意</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AutoShape 2"/>
          <p:cNvSpPr>
            <a:spLocks noChangeArrowheads="1"/>
          </p:cNvSpPr>
          <p:nvPr/>
        </p:nvSpPr>
        <p:spPr bwMode="auto">
          <a:xfrm>
            <a:off x="990600" y="1657350"/>
            <a:ext cx="2743200" cy="2743200"/>
          </a:xfrm>
          <a:prstGeom prst="flowChartExtract">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169987" name="AutoShape 3"/>
          <p:cNvSpPr>
            <a:spLocks noChangeArrowheads="1"/>
          </p:cNvSpPr>
          <p:nvPr/>
        </p:nvSpPr>
        <p:spPr bwMode="auto">
          <a:xfrm>
            <a:off x="1752600" y="2952750"/>
            <a:ext cx="1219200" cy="1447800"/>
          </a:xfrm>
          <a:prstGeom prst="flowChartMerge">
            <a:avLst/>
          </a:prstGeom>
          <a:solidFill>
            <a:srgbClr val="FFCC99"/>
          </a:solidFill>
          <a:ln w="9525">
            <a:noFill/>
            <a:miter lim="800000"/>
            <a:headEnd/>
            <a:tailEnd/>
          </a:ln>
          <a:effectLst/>
        </p:spPr>
        <p:txBody>
          <a:bodyPr wrap="none" anchor="ctr"/>
          <a:lstStyle/>
          <a:p>
            <a:pPr algn="ctr"/>
            <a:r>
              <a:rPr lang="en-US" altLang="zh-CN" sz="2000"/>
              <a:t> </a:t>
            </a:r>
            <a:r>
              <a:rPr lang="zh-CN" altLang="en-US" sz="2000" b="1">
                <a:solidFill>
                  <a:srgbClr val="CC3300"/>
                </a:solidFill>
              </a:rPr>
              <a:t>教师的</a:t>
            </a:r>
          </a:p>
          <a:p>
            <a:pPr algn="ctr"/>
            <a:r>
              <a:rPr lang="zh-CN" altLang="en-US" sz="2000" b="1">
                <a:solidFill>
                  <a:srgbClr val="CC3300"/>
                </a:solidFill>
              </a:rPr>
              <a:t>教</a:t>
            </a:r>
          </a:p>
        </p:txBody>
      </p:sp>
      <p:sp>
        <p:nvSpPr>
          <p:cNvPr id="169988" name="AutoShape 4"/>
          <p:cNvSpPr>
            <a:spLocks noChangeArrowheads="1"/>
          </p:cNvSpPr>
          <p:nvPr/>
        </p:nvSpPr>
        <p:spPr bwMode="auto">
          <a:xfrm>
            <a:off x="1752600" y="1657350"/>
            <a:ext cx="1219200" cy="1219200"/>
          </a:xfrm>
          <a:prstGeom prst="flowChartExtract">
            <a:avLst/>
          </a:prstGeom>
          <a:solidFill>
            <a:schemeClr val="accent1"/>
          </a:solidFill>
          <a:ln w="9525">
            <a:noFill/>
            <a:miter lim="800000"/>
            <a:headEnd/>
            <a:tailEnd/>
          </a:ln>
          <a:effectLst/>
        </p:spPr>
        <p:txBody>
          <a:bodyPr wrap="none" anchor="ctr"/>
          <a:lstStyle/>
          <a:p>
            <a:pPr algn="ctr"/>
            <a:r>
              <a:rPr lang="zh-CN" altLang="en-US" sz="1800" b="1">
                <a:solidFill>
                  <a:srgbClr val="0000FF"/>
                </a:solidFill>
              </a:rPr>
              <a:t>适度引导</a:t>
            </a:r>
          </a:p>
        </p:txBody>
      </p:sp>
      <p:sp>
        <p:nvSpPr>
          <p:cNvPr id="169989" name="AutoShape 5"/>
          <p:cNvSpPr>
            <a:spLocks noChangeArrowheads="1"/>
          </p:cNvSpPr>
          <p:nvPr/>
        </p:nvSpPr>
        <p:spPr bwMode="auto">
          <a:xfrm>
            <a:off x="1089025" y="3028950"/>
            <a:ext cx="1219200" cy="1219200"/>
          </a:xfrm>
          <a:prstGeom prst="flowChartExtract">
            <a:avLst/>
          </a:prstGeom>
          <a:solidFill>
            <a:schemeClr val="accent1"/>
          </a:solidFill>
          <a:ln w="9525">
            <a:noFill/>
            <a:miter lim="800000"/>
            <a:headEnd/>
            <a:tailEnd/>
          </a:ln>
          <a:effectLst/>
        </p:spPr>
        <p:txBody>
          <a:bodyPr wrap="none" anchor="ctr"/>
          <a:lstStyle/>
          <a:p>
            <a:pPr algn="ctr">
              <a:lnSpc>
                <a:spcPct val="90000"/>
              </a:lnSpc>
            </a:pPr>
            <a:r>
              <a:rPr lang="zh-CN" altLang="en-US" sz="1800" b="1">
                <a:solidFill>
                  <a:srgbClr val="0000FF"/>
                </a:solidFill>
              </a:rPr>
              <a:t>巡视</a:t>
            </a:r>
          </a:p>
          <a:p>
            <a:pPr algn="ctr">
              <a:lnSpc>
                <a:spcPct val="90000"/>
              </a:lnSpc>
            </a:pPr>
            <a:r>
              <a:rPr lang="zh-CN" altLang="en-US" sz="1800" b="1">
                <a:solidFill>
                  <a:srgbClr val="0000FF"/>
                </a:solidFill>
              </a:rPr>
              <a:t>与指导</a:t>
            </a:r>
          </a:p>
        </p:txBody>
      </p:sp>
      <p:sp>
        <p:nvSpPr>
          <p:cNvPr id="169990" name="AutoShape 6"/>
          <p:cNvSpPr>
            <a:spLocks noChangeArrowheads="1"/>
          </p:cNvSpPr>
          <p:nvPr/>
        </p:nvSpPr>
        <p:spPr bwMode="auto">
          <a:xfrm>
            <a:off x="2438400" y="3105150"/>
            <a:ext cx="1219200" cy="1219200"/>
          </a:xfrm>
          <a:prstGeom prst="flowChartExtract">
            <a:avLst/>
          </a:prstGeom>
          <a:solidFill>
            <a:schemeClr val="accent1"/>
          </a:solidFill>
          <a:ln w="9525">
            <a:noFill/>
            <a:miter lim="800000"/>
            <a:headEnd/>
            <a:tailEnd/>
          </a:ln>
          <a:effectLst/>
        </p:spPr>
        <p:txBody>
          <a:bodyPr wrap="none" anchor="ctr"/>
          <a:lstStyle/>
          <a:p>
            <a:pPr algn="ctr">
              <a:lnSpc>
                <a:spcPct val="90000"/>
              </a:lnSpc>
            </a:pPr>
            <a:r>
              <a:rPr lang="zh-CN" altLang="en-US" sz="1800" b="1">
                <a:solidFill>
                  <a:srgbClr val="0000FF"/>
                </a:solidFill>
              </a:rPr>
              <a:t>反馈</a:t>
            </a:r>
          </a:p>
          <a:p>
            <a:pPr algn="ctr">
              <a:lnSpc>
                <a:spcPct val="90000"/>
              </a:lnSpc>
            </a:pPr>
            <a:r>
              <a:rPr lang="zh-CN" altLang="en-US" sz="1800" b="1">
                <a:solidFill>
                  <a:srgbClr val="0000FF"/>
                </a:solidFill>
              </a:rPr>
              <a:t>与归纳</a:t>
            </a:r>
          </a:p>
        </p:txBody>
      </p:sp>
      <p:sp>
        <p:nvSpPr>
          <p:cNvPr id="169991" name="AutoShape 7"/>
          <p:cNvSpPr>
            <a:spLocks noChangeArrowheads="1"/>
          </p:cNvSpPr>
          <p:nvPr/>
        </p:nvSpPr>
        <p:spPr bwMode="auto">
          <a:xfrm>
            <a:off x="5257800" y="1665288"/>
            <a:ext cx="2743200" cy="2743200"/>
          </a:xfrm>
          <a:prstGeom prst="flowChartExtract">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169992" name="AutoShape 8"/>
          <p:cNvSpPr>
            <a:spLocks noChangeArrowheads="1"/>
          </p:cNvSpPr>
          <p:nvPr/>
        </p:nvSpPr>
        <p:spPr bwMode="auto">
          <a:xfrm>
            <a:off x="6019800" y="2960688"/>
            <a:ext cx="1219200" cy="1447800"/>
          </a:xfrm>
          <a:prstGeom prst="flowChartMerge">
            <a:avLst/>
          </a:prstGeom>
          <a:solidFill>
            <a:srgbClr val="FFCC99"/>
          </a:solidFill>
          <a:ln w="9525">
            <a:noFill/>
            <a:miter lim="800000"/>
            <a:headEnd/>
            <a:tailEnd/>
          </a:ln>
          <a:effectLst/>
        </p:spPr>
        <p:txBody>
          <a:bodyPr wrap="none" anchor="ctr"/>
          <a:lstStyle/>
          <a:p>
            <a:pPr algn="ctr">
              <a:lnSpc>
                <a:spcPct val="90000"/>
              </a:lnSpc>
            </a:pPr>
            <a:r>
              <a:rPr lang="zh-CN" altLang="en-US" sz="1800" b="1">
                <a:solidFill>
                  <a:srgbClr val="CC3300"/>
                </a:solidFill>
              </a:rPr>
              <a:t>学生的</a:t>
            </a:r>
          </a:p>
          <a:p>
            <a:pPr algn="ctr">
              <a:lnSpc>
                <a:spcPct val="90000"/>
              </a:lnSpc>
            </a:pPr>
            <a:r>
              <a:rPr lang="zh-CN" altLang="en-US" sz="1800" b="1">
                <a:solidFill>
                  <a:srgbClr val="CC3300"/>
                </a:solidFill>
              </a:rPr>
              <a:t>学</a:t>
            </a:r>
          </a:p>
        </p:txBody>
      </p:sp>
      <p:sp>
        <p:nvSpPr>
          <p:cNvPr id="169993" name="AutoShape 9"/>
          <p:cNvSpPr>
            <a:spLocks noChangeArrowheads="1"/>
          </p:cNvSpPr>
          <p:nvPr/>
        </p:nvSpPr>
        <p:spPr bwMode="auto">
          <a:xfrm>
            <a:off x="6019800" y="1665288"/>
            <a:ext cx="1219200" cy="1219200"/>
          </a:xfrm>
          <a:prstGeom prst="flowChartExtract">
            <a:avLst/>
          </a:prstGeom>
          <a:solidFill>
            <a:schemeClr val="accent1"/>
          </a:solidFill>
          <a:ln w="9525">
            <a:noFill/>
            <a:miter lim="800000"/>
            <a:headEnd/>
            <a:tailEnd/>
          </a:ln>
          <a:effectLst/>
        </p:spPr>
        <p:txBody>
          <a:bodyPr wrap="none" anchor="ctr"/>
          <a:lstStyle/>
          <a:p>
            <a:pPr algn="ctr">
              <a:lnSpc>
                <a:spcPct val="90000"/>
              </a:lnSpc>
            </a:pPr>
            <a:r>
              <a:rPr lang="zh-CN" altLang="en-US" sz="1800" b="1">
                <a:solidFill>
                  <a:srgbClr val="0000FF"/>
                </a:solidFill>
              </a:rPr>
              <a:t>独立</a:t>
            </a:r>
          </a:p>
          <a:p>
            <a:pPr algn="ctr">
              <a:lnSpc>
                <a:spcPct val="90000"/>
              </a:lnSpc>
            </a:pPr>
            <a:r>
              <a:rPr lang="zh-CN" altLang="en-US" sz="1800" b="1">
                <a:solidFill>
                  <a:srgbClr val="0000FF"/>
                </a:solidFill>
              </a:rPr>
              <a:t>思考</a:t>
            </a:r>
          </a:p>
        </p:txBody>
      </p:sp>
      <p:sp>
        <p:nvSpPr>
          <p:cNvPr id="169994" name="AutoShape 10"/>
          <p:cNvSpPr>
            <a:spLocks noChangeArrowheads="1"/>
          </p:cNvSpPr>
          <p:nvPr/>
        </p:nvSpPr>
        <p:spPr bwMode="auto">
          <a:xfrm>
            <a:off x="5356225" y="3036888"/>
            <a:ext cx="1219200" cy="1219200"/>
          </a:xfrm>
          <a:prstGeom prst="flowChartExtract">
            <a:avLst/>
          </a:prstGeom>
          <a:solidFill>
            <a:schemeClr val="accent1"/>
          </a:solidFill>
          <a:ln w="9525">
            <a:noFill/>
            <a:miter lim="800000"/>
            <a:headEnd/>
            <a:tailEnd/>
          </a:ln>
          <a:effectLst/>
        </p:spPr>
        <p:txBody>
          <a:bodyPr wrap="none" anchor="ctr"/>
          <a:lstStyle/>
          <a:p>
            <a:pPr algn="ctr">
              <a:lnSpc>
                <a:spcPct val="90000"/>
              </a:lnSpc>
            </a:pPr>
            <a:r>
              <a:rPr lang="zh-CN" altLang="en-US" sz="1800" b="1">
                <a:solidFill>
                  <a:srgbClr val="0000FF"/>
                </a:solidFill>
              </a:rPr>
              <a:t>同伴</a:t>
            </a:r>
          </a:p>
          <a:p>
            <a:pPr algn="ctr">
              <a:lnSpc>
                <a:spcPct val="90000"/>
              </a:lnSpc>
            </a:pPr>
            <a:r>
              <a:rPr lang="zh-CN" altLang="en-US" sz="1800" b="1">
                <a:solidFill>
                  <a:srgbClr val="0000FF"/>
                </a:solidFill>
              </a:rPr>
              <a:t>交流</a:t>
            </a:r>
          </a:p>
        </p:txBody>
      </p:sp>
      <p:sp>
        <p:nvSpPr>
          <p:cNvPr id="169995" name="AutoShape 11"/>
          <p:cNvSpPr>
            <a:spLocks noChangeArrowheads="1"/>
          </p:cNvSpPr>
          <p:nvPr/>
        </p:nvSpPr>
        <p:spPr bwMode="auto">
          <a:xfrm>
            <a:off x="6705600" y="3113088"/>
            <a:ext cx="1219200" cy="1219200"/>
          </a:xfrm>
          <a:prstGeom prst="flowChartExtract">
            <a:avLst/>
          </a:prstGeom>
          <a:solidFill>
            <a:schemeClr val="accent1"/>
          </a:solidFill>
          <a:ln w="9525">
            <a:noFill/>
            <a:miter lim="800000"/>
            <a:headEnd/>
            <a:tailEnd/>
          </a:ln>
          <a:effectLst/>
        </p:spPr>
        <p:txBody>
          <a:bodyPr wrap="none" anchor="ctr"/>
          <a:lstStyle/>
          <a:p>
            <a:pPr algn="ctr">
              <a:lnSpc>
                <a:spcPct val="90000"/>
              </a:lnSpc>
            </a:pPr>
            <a:r>
              <a:rPr lang="zh-CN" altLang="en-US" sz="1800" b="1">
                <a:solidFill>
                  <a:srgbClr val="0000FF"/>
                </a:solidFill>
              </a:rPr>
              <a:t>倾听</a:t>
            </a:r>
          </a:p>
          <a:p>
            <a:pPr algn="ctr">
              <a:lnSpc>
                <a:spcPct val="90000"/>
              </a:lnSpc>
            </a:pPr>
            <a:r>
              <a:rPr lang="zh-CN" altLang="en-US" sz="1800" b="1">
                <a:solidFill>
                  <a:srgbClr val="0000FF"/>
                </a:solidFill>
              </a:rPr>
              <a:t>与内化</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457200" y="274638"/>
            <a:ext cx="6324600" cy="1143000"/>
          </a:xfrm>
        </p:spPr>
        <p:txBody>
          <a:bodyPr/>
          <a:lstStyle/>
          <a:p>
            <a:r>
              <a:rPr lang="en-US" altLang="zh-CN" sz="3600">
                <a:solidFill>
                  <a:srgbClr val="990000"/>
                </a:solidFill>
                <a:ea typeface="黑体" pitchFamily="2" charset="-122"/>
              </a:rPr>
              <a:t>B</a:t>
            </a:r>
            <a:r>
              <a:rPr lang="zh-CN" altLang="en-US" sz="3600">
                <a:solidFill>
                  <a:srgbClr val="990000"/>
                </a:solidFill>
                <a:ea typeface="黑体" pitchFamily="2" charset="-122"/>
              </a:rPr>
              <a:t>、课堂实施形态新视角</a:t>
            </a:r>
          </a:p>
        </p:txBody>
      </p:sp>
      <p:sp>
        <p:nvSpPr>
          <p:cNvPr id="172035" name="Text Box 3"/>
          <p:cNvSpPr txBox="1">
            <a:spLocks noChangeArrowheads="1"/>
          </p:cNvSpPr>
          <p:nvPr/>
        </p:nvSpPr>
        <p:spPr bwMode="auto">
          <a:xfrm>
            <a:off x="533400" y="1371600"/>
            <a:ext cx="8153400" cy="625475"/>
          </a:xfrm>
          <a:prstGeom prst="rect">
            <a:avLst/>
          </a:prstGeom>
          <a:noFill/>
          <a:ln w="9525">
            <a:noFill/>
            <a:miter lim="800000"/>
            <a:headEnd/>
            <a:tailEnd/>
          </a:ln>
          <a:effectLst/>
        </p:spPr>
        <p:txBody>
          <a:bodyPr>
            <a:spAutoFit/>
          </a:bodyPr>
          <a:lstStyle/>
          <a:p>
            <a:pPr marL="342900" indent="-342900">
              <a:lnSpc>
                <a:spcPct val="125000"/>
              </a:lnSpc>
            </a:pPr>
            <a:r>
              <a:rPr lang="zh-CN" altLang="en-US" sz="2800" b="1">
                <a:solidFill>
                  <a:srgbClr val="990000"/>
                </a:solidFill>
              </a:rPr>
              <a:t>分组：</a:t>
            </a:r>
            <a:r>
              <a:rPr lang="zh-CN" altLang="en-US" sz="1800"/>
              <a:t> </a:t>
            </a:r>
            <a:r>
              <a:rPr lang="zh-CN" altLang="en-US" sz="2800" b="1">
                <a:solidFill>
                  <a:srgbClr val="0000FF"/>
                </a:solidFill>
              </a:rPr>
              <a:t>学生学习的形态：“显性分组”或“隐性分组”</a:t>
            </a:r>
          </a:p>
        </p:txBody>
      </p:sp>
      <p:sp>
        <p:nvSpPr>
          <p:cNvPr id="172036" name="Rectangle 4"/>
          <p:cNvSpPr>
            <a:spLocks noChangeArrowheads="1"/>
          </p:cNvSpPr>
          <p:nvPr/>
        </p:nvSpPr>
        <p:spPr bwMode="auto">
          <a:xfrm>
            <a:off x="2819400" y="2743200"/>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37" name="Rectangle 5"/>
          <p:cNvSpPr>
            <a:spLocks noChangeArrowheads="1"/>
          </p:cNvSpPr>
          <p:nvPr/>
        </p:nvSpPr>
        <p:spPr bwMode="auto">
          <a:xfrm>
            <a:off x="2819400" y="3048000"/>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38" name="Rectangle 6"/>
          <p:cNvSpPr>
            <a:spLocks noChangeArrowheads="1"/>
          </p:cNvSpPr>
          <p:nvPr/>
        </p:nvSpPr>
        <p:spPr bwMode="auto">
          <a:xfrm>
            <a:off x="2819400" y="3352800"/>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39" name="Rectangle 7"/>
          <p:cNvSpPr>
            <a:spLocks noChangeArrowheads="1"/>
          </p:cNvSpPr>
          <p:nvPr/>
        </p:nvSpPr>
        <p:spPr bwMode="auto">
          <a:xfrm>
            <a:off x="2819400" y="3657600"/>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40" name="Rectangle 8"/>
          <p:cNvSpPr>
            <a:spLocks noChangeArrowheads="1"/>
          </p:cNvSpPr>
          <p:nvPr/>
        </p:nvSpPr>
        <p:spPr bwMode="auto">
          <a:xfrm>
            <a:off x="2819400" y="3962400"/>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41" name="Rectangle 9"/>
          <p:cNvSpPr>
            <a:spLocks noChangeArrowheads="1"/>
          </p:cNvSpPr>
          <p:nvPr/>
        </p:nvSpPr>
        <p:spPr bwMode="auto">
          <a:xfrm>
            <a:off x="2819400" y="4267200"/>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42" name="Rectangle 10"/>
          <p:cNvSpPr>
            <a:spLocks noChangeArrowheads="1"/>
          </p:cNvSpPr>
          <p:nvPr/>
        </p:nvSpPr>
        <p:spPr bwMode="auto">
          <a:xfrm>
            <a:off x="2819400" y="4572000"/>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43" name="Rectangle 11"/>
          <p:cNvSpPr>
            <a:spLocks noChangeArrowheads="1"/>
          </p:cNvSpPr>
          <p:nvPr/>
        </p:nvSpPr>
        <p:spPr bwMode="auto">
          <a:xfrm>
            <a:off x="2819400" y="4876800"/>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44" name="Rectangle 12"/>
          <p:cNvSpPr>
            <a:spLocks noChangeArrowheads="1"/>
          </p:cNvSpPr>
          <p:nvPr/>
        </p:nvSpPr>
        <p:spPr bwMode="auto">
          <a:xfrm>
            <a:off x="3276600" y="2743200"/>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45" name="Rectangle 13"/>
          <p:cNvSpPr>
            <a:spLocks noChangeArrowheads="1"/>
          </p:cNvSpPr>
          <p:nvPr/>
        </p:nvSpPr>
        <p:spPr bwMode="auto">
          <a:xfrm>
            <a:off x="3276600" y="3048000"/>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46" name="Rectangle 14"/>
          <p:cNvSpPr>
            <a:spLocks noChangeArrowheads="1"/>
          </p:cNvSpPr>
          <p:nvPr/>
        </p:nvSpPr>
        <p:spPr bwMode="auto">
          <a:xfrm>
            <a:off x="3276600" y="3352800"/>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47" name="Rectangle 15"/>
          <p:cNvSpPr>
            <a:spLocks noChangeArrowheads="1"/>
          </p:cNvSpPr>
          <p:nvPr/>
        </p:nvSpPr>
        <p:spPr bwMode="auto">
          <a:xfrm>
            <a:off x="3276600" y="3657600"/>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48" name="Rectangle 16"/>
          <p:cNvSpPr>
            <a:spLocks noChangeArrowheads="1"/>
          </p:cNvSpPr>
          <p:nvPr/>
        </p:nvSpPr>
        <p:spPr bwMode="auto">
          <a:xfrm>
            <a:off x="3276600" y="3962400"/>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49" name="Rectangle 17"/>
          <p:cNvSpPr>
            <a:spLocks noChangeArrowheads="1"/>
          </p:cNvSpPr>
          <p:nvPr/>
        </p:nvSpPr>
        <p:spPr bwMode="auto">
          <a:xfrm>
            <a:off x="3276600" y="4267200"/>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50" name="Rectangle 18"/>
          <p:cNvSpPr>
            <a:spLocks noChangeArrowheads="1"/>
          </p:cNvSpPr>
          <p:nvPr/>
        </p:nvSpPr>
        <p:spPr bwMode="auto">
          <a:xfrm>
            <a:off x="3276600" y="4572000"/>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51" name="Rectangle 19"/>
          <p:cNvSpPr>
            <a:spLocks noChangeArrowheads="1"/>
          </p:cNvSpPr>
          <p:nvPr/>
        </p:nvSpPr>
        <p:spPr bwMode="auto">
          <a:xfrm>
            <a:off x="3276600" y="4876800"/>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52" name="Text Box 20"/>
          <p:cNvSpPr txBox="1">
            <a:spLocks noChangeArrowheads="1"/>
          </p:cNvSpPr>
          <p:nvPr/>
        </p:nvSpPr>
        <p:spPr bwMode="auto">
          <a:xfrm>
            <a:off x="2689225" y="5257800"/>
            <a:ext cx="914400" cy="519113"/>
          </a:xfrm>
          <a:prstGeom prst="rect">
            <a:avLst/>
          </a:prstGeom>
          <a:noFill/>
          <a:ln w="9525">
            <a:noFill/>
            <a:miter lim="800000"/>
            <a:headEnd/>
            <a:tailEnd/>
          </a:ln>
          <a:effectLst/>
        </p:spPr>
        <p:txBody>
          <a:bodyPr>
            <a:spAutoFit/>
          </a:bodyPr>
          <a:lstStyle/>
          <a:p>
            <a:pPr>
              <a:spcBef>
                <a:spcPct val="50000"/>
              </a:spcBef>
            </a:pPr>
            <a:r>
              <a:rPr lang="zh-CN" altLang="en-US" sz="2800" b="1">
                <a:solidFill>
                  <a:srgbClr val="0000FF"/>
                </a:solidFill>
              </a:rPr>
              <a:t>条组</a:t>
            </a:r>
          </a:p>
        </p:txBody>
      </p:sp>
      <p:sp>
        <p:nvSpPr>
          <p:cNvPr id="172053" name="Rectangle 21"/>
          <p:cNvSpPr>
            <a:spLocks noChangeArrowheads="1"/>
          </p:cNvSpPr>
          <p:nvPr/>
        </p:nvSpPr>
        <p:spPr bwMode="auto">
          <a:xfrm>
            <a:off x="4876800" y="2746375"/>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54" name="Rectangle 22"/>
          <p:cNvSpPr>
            <a:spLocks noChangeArrowheads="1"/>
          </p:cNvSpPr>
          <p:nvPr/>
        </p:nvSpPr>
        <p:spPr bwMode="auto">
          <a:xfrm>
            <a:off x="4876800" y="3051175"/>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55" name="Rectangle 23"/>
          <p:cNvSpPr>
            <a:spLocks noChangeArrowheads="1"/>
          </p:cNvSpPr>
          <p:nvPr/>
        </p:nvSpPr>
        <p:spPr bwMode="auto">
          <a:xfrm>
            <a:off x="4876800" y="3355975"/>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56" name="Rectangle 24"/>
          <p:cNvSpPr>
            <a:spLocks noChangeArrowheads="1"/>
          </p:cNvSpPr>
          <p:nvPr/>
        </p:nvSpPr>
        <p:spPr bwMode="auto">
          <a:xfrm>
            <a:off x="4876800" y="3660775"/>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57" name="Rectangle 25"/>
          <p:cNvSpPr>
            <a:spLocks noChangeArrowheads="1"/>
          </p:cNvSpPr>
          <p:nvPr/>
        </p:nvSpPr>
        <p:spPr bwMode="auto">
          <a:xfrm>
            <a:off x="4876800" y="3965575"/>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58" name="Rectangle 26"/>
          <p:cNvSpPr>
            <a:spLocks noChangeArrowheads="1"/>
          </p:cNvSpPr>
          <p:nvPr/>
        </p:nvSpPr>
        <p:spPr bwMode="auto">
          <a:xfrm>
            <a:off x="4876800" y="4270375"/>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59" name="Rectangle 27"/>
          <p:cNvSpPr>
            <a:spLocks noChangeArrowheads="1"/>
          </p:cNvSpPr>
          <p:nvPr/>
        </p:nvSpPr>
        <p:spPr bwMode="auto">
          <a:xfrm>
            <a:off x="4876800" y="4575175"/>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60" name="Rectangle 28"/>
          <p:cNvSpPr>
            <a:spLocks noChangeArrowheads="1"/>
          </p:cNvSpPr>
          <p:nvPr/>
        </p:nvSpPr>
        <p:spPr bwMode="auto">
          <a:xfrm>
            <a:off x="4876800" y="4879975"/>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61" name="Rectangle 29"/>
          <p:cNvSpPr>
            <a:spLocks noChangeArrowheads="1"/>
          </p:cNvSpPr>
          <p:nvPr/>
        </p:nvSpPr>
        <p:spPr bwMode="auto">
          <a:xfrm>
            <a:off x="5334000" y="2746375"/>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62" name="Rectangle 30"/>
          <p:cNvSpPr>
            <a:spLocks noChangeArrowheads="1"/>
          </p:cNvSpPr>
          <p:nvPr/>
        </p:nvSpPr>
        <p:spPr bwMode="auto">
          <a:xfrm>
            <a:off x="5334000" y="3051175"/>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63" name="Rectangle 31"/>
          <p:cNvSpPr>
            <a:spLocks noChangeArrowheads="1"/>
          </p:cNvSpPr>
          <p:nvPr/>
        </p:nvSpPr>
        <p:spPr bwMode="auto">
          <a:xfrm>
            <a:off x="5334000" y="3355975"/>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64" name="Rectangle 32"/>
          <p:cNvSpPr>
            <a:spLocks noChangeArrowheads="1"/>
          </p:cNvSpPr>
          <p:nvPr/>
        </p:nvSpPr>
        <p:spPr bwMode="auto">
          <a:xfrm>
            <a:off x="5334000" y="3660775"/>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65" name="Rectangle 33"/>
          <p:cNvSpPr>
            <a:spLocks noChangeArrowheads="1"/>
          </p:cNvSpPr>
          <p:nvPr/>
        </p:nvSpPr>
        <p:spPr bwMode="auto">
          <a:xfrm>
            <a:off x="5334000" y="3965575"/>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66" name="Rectangle 34"/>
          <p:cNvSpPr>
            <a:spLocks noChangeArrowheads="1"/>
          </p:cNvSpPr>
          <p:nvPr/>
        </p:nvSpPr>
        <p:spPr bwMode="auto">
          <a:xfrm>
            <a:off x="5334000" y="4270375"/>
            <a:ext cx="304800" cy="228600"/>
          </a:xfrm>
          <a:prstGeom prst="rect">
            <a:avLst/>
          </a:prstGeom>
          <a:solidFill>
            <a:srgbClr val="0099FF"/>
          </a:solidFill>
          <a:ln w="19050">
            <a:solidFill>
              <a:schemeClr val="tx1"/>
            </a:solidFill>
            <a:miter lim="800000"/>
            <a:headEnd/>
            <a:tailEnd/>
          </a:ln>
          <a:effectLst/>
        </p:spPr>
        <p:txBody>
          <a:bodyPr wrap="none" anchor="ctr"/>
          <a:lstStyle/>
          <a:p>
            <a:endParaRPr lang="zh-CN" altLang="en-US"/>
          </a:p>
        </p:txBody>
      </p:sp>
      <p:sp>
        <p:nvSpPr>
          <p:cNvPr id="172067" name="Rectangle 35"/>
          <p:cNvSpPr>
            <a:spLocks noChangeArrowheads="1"/>
          </p:cNvSpPr>
          <p:nvPr/>
        </p:nvSpPr>
        <p:spPr bwMode="auto">
          <a:xfrm>
            <a:off x="5334000" y="4575175"/>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68" name="Rectangle 36"/>
          <p:cNvSpPr>
            <a:spLocks noChangeArrowheads="1"/>
          </p:cNvSpPr>
          <p:nvPr/>
        </p:nvSpPr>
        <p:spPr bwMode="auto">
          <a:xfrm>
            <a:off x="5334000" y="4879975"/>
            <a:ext cx="304800" cy="228600"/>
          </a:xfrm>
          <a:prstGeom prst="rect">
            <a:avLst/>
          </a:prstGeom>
          <a:solidFill>
            <a:srgbClr val="CFE3E7"/>
          </a:solidFill>
          <a:ln w="19050">
            <a:solidFill>
              <a:schemeClr val="tx1"/>
            </a:solidFill>
            <a:miter lim="800000"/>
            <a:headEnd/>
            <a:tailEnd/>
          </a:ln>
          <a:effectLst/>
        </p:spPr>
        <p:txBody>
          <a:bodyPr wrap="none" anchor="ctr"/>
          <a:lstStyle/>
          <a:p>
            <a:endParaRPr lang="zh-CN" altLang="en-US"/>
          </a:p>
        </p:txBody>
      </p:sp>
      <p:sp>
        <p:nvSpPr>
          <p:cNvPr id="172069" name="Text Box 37"/>
          <p:cNvSpPr txBox="1">
            <a:spLocks noChangeArrowheads="1"/>
          </p:cNvSpPr>
          <p:nvPr/>
        </p:nvSpPr>
        <p:spPr bwMode="auto">
          <a:xfrm>
            <a:off x="4832350" y="5248275"/>
            <a:ext cx="914400" cy="519113"/>
          </a:xfrm>
          <a:prstGeom prst="rect">
            <a:avLst/>
          </a:prstGeom>
          <a:noFill/>
          <a:ln w="9525">
            <a:noFill/>
            <a:miter lim="800000"/>
            <a:headEnd/>
            <a:tailEnd/>
          </a:ln>
          <a:effectLst/>
        </p:spPr>
        <p:txBody>
          <a:bodyPr>
            <a:spAutoFit/>
          </a:bodyPr>
          <a:lstStyle/>
          <a:p>
            <a:pPr>
              <a:spcBef>
                <a:spcPct val="50000"/>
              </a:spcBef>
            </a:pPr>
            <a:r>
              <a:rPr lang="zh-CN" altLang="en-US" sz="2800" b="1">
                <a:solidFill>
                  <a:srgbClr val="0000FF"/>
                </a:solidFill>
              </a:rPr>
              <a:t>块组</a:t>
            </a:r>
          </a:p>
        </p:txBody>
      </p:sp>
      <p:sp>
        <p:nvSpPr>
          <p:cNvPr id="172070" name="AutoShape 38"/>
          <p:cNvSpPr>
            <a:spLocks noChangeArrowheads="1"/>
          </p:cNvSpPr>
          <p:nvPr/>
        </p:nvSpPr>
        <p:spPr bwMode="auto">
          <a:xfrm>
            <a:off x="3886200" y="3810000"/>
            <a:ext cx="685800" cy="304800"/>
          </a:xfrm>
          <a:prstGeom prst="rightArrow">
            <a:avLst>
              <a:gd name="adj1" fmla="val 50000"/>
              <a:gd name="adj2" fmla="val 56250"/>
            </a:avLst>
          </a:prstGeom>
          <a:noFill/>
          <a:ln w="19050">
            <a:solidFill>
              <a:schemeClr val="tx1"/>
            </a:solidFill>
            <a:miter lim="800000"/>
            <a:headEnd/>
            <a:tailEnd/>
          </a:ln>
          <a:effec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ChangeArrowheads="1"/>
          </p:cNvSpPr>
          <p:nvPr/>
        </p:nvSpPr>
        <p:spPr bwMode="auto">
          <a:xfrm>
            <a:off x="990600" y="992188"/>
            <a:ext cx="2590800" cy="531812"/>
          </a:xfrm>
          <a:prstGeom prst="rect">
            <a:avLst/>
          </a:prstGeom>
          <a:noFill/>
          <a:ln w="9525">
            <a:noFill/>
            <a:miter lim="800000"/>
            <a:headEnd/>
            <a:tailEnd/>
          </a:ln>
          <a:effectLst/>
        </p:spPr>
        <p:txBody>
          <a:bodyPr>
            <a:spAutoFit/>
          </a:bodyPr>
          <a:lstStyle/>
          <a:p>
            <a:pPr>
              <a:lnSpc>
                <a:spcPct val="80000"/>
              </a:lnSpc>
              <a:spcBef>
                <a:spcPct val="20000"/>
              </a:spcBef>
            </a:pPr>
            <a:r>
              <a:rPr lang="zh-CN" altLang="en-US" sz="3600" b="1">
                <a:solidFill>
                  <a:srgbClr val="CC3300"/>
                </a:solidFill>
              </a:rPr>
              <a:t>小组学习：</a:t>
            </a:r>
          </a:p>
        </p:txBody>
      </p:sp>
      <p:grpSp>
        <p:nvGrpSpPr>
          <p:cNvPr id="173059" name="Group 3"/>
          <p:cNvGrpSpPr>
            <a:grpSpLocks/>
          </p:cNvGrpSpPr>
          <p:nvPr/>
        </p:nvGrpSpPr>
        <p:grpSpPr bwMode="auto">
          <a:xfrm>
            <a:off x="3352800" y="838200"/>
            <a:ext cx="5715000" cy="4267200"/>
            <a:chOff x="1056" y="720"/>
            <a:chExt cx="3600" cy="2688"/>
          </a:xfrm>
        </p:grpSpPr>
        <p:sp>
          <p:nvSpPr>
            <p:cNvPr id="173060" name="AutoShape 4"/>
            <p:cNvSpPr>
              <a:spLocks noChangeArrowheads="1"/>
            </p:cNvSpPr>
            <p:nvPr/>
          </p:nvSpPr>
          <p:spPr bwMode="auto">
            <a:xfrm>
              <a:off x="1056" y="720"/>
              <a:ext cx="3600" cy="2688"/>
            </a:xfrm>
            <a:prstGeom prst="star5">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173061" name="AutoShape 5"/>
            <p:cNvSpPr>
              <a:spLocks noChangeArrowheads="1"/>
            </p:cNvSpPr>
            <p:nvPr/>
          </p:nvSpPr>
          <p:spPr bwMode="auto">
            <a:xfrm rot="10800000">
              <a:off x="2170" y="1749"/>
              <a:ext cx="1360" cy="1035"/>
            </a:xfrm>
            <a:prstGeom prst="pentagon">
              <a:avLst/>
            </a:prstGeom>
            <a:solidFill>
              <a:srgbClr val="33CCCC"/>
            </a:solidFill>
            <a:ln w="9525">
              <a:solidFill>
                <a:schemeClr val="tx1"/>
              </a:solidFill>
              <a:miter lim="800000"/>
              <a:headEnd/>
              <a:tailEnd/>
            </a:ln>
            <a:effectLst/>
          </p:spPr>
          <p:txBody>
            <a:bodyPr rot="10800000" wrap="none" anchor="ctr"/>
            <a:lstStyle/>
            <a:p>
              <a:pPr algn="ctr"/>
              <a:endParaRPr lang="en-US" altLang="zh-CN" sz="2000" b="1">
                <a:solidFill>
                  <a:srgbClr val="0000FF"/>
                </a:solidFill>
              </a:endParaRPr>
            </a:p>
            <a:p>
              <a:pPr algn="ctr"/>
              <a:endParaRPr lang="en-US" altLang="zh-CN" sz="2000"/>
            </a:p>
          </p:txBody>
        </p:sp>
      </p:grpSp>
      <p:sp>
        <p:nvSpPr>
          <p:cNvPr id="173062" name="Text Box 6"/>
          <p:cNvSpPr txBox="1">
            <a:spLocks noChangeArrowheads="1"/>
          </p:cNvSpPr>
          <p:nvPr/>
        </p:nvSpPr>
        <p:spPr bwMode="auto">
          <a:xfrm>
            <a:off x="5334000" y="2743200"/>
            <a:ext cx="1752600" cy="822325"/>
          </a:xfrm>
          <a:prstGeom prst="rect">
            <a:avLst/>
          </a:prstGeom>
          <a:noFill/>
          <a:ln w="9525">
            <a:noFill/>
            <a:miter lim="800000"/>
            <a:headEnd/>
            <a:tailEnd/>
          </a:ln>
          <a:effectLst/>
        </p:spPr>
        <p:txBody>
          <a:bodyPr>
            <a:spAutoFit/>
          </a:bodyPr>
          <a:lstStyle/>
          <a:p>
            <a:r>
              <a:rPr lang="en-US" altLang="zh-CN" sz="2400" b="1">
                <a:solidFill>
                  <a:srgbClr val="CC3300"/>
                </a:solidFill>
              </a:rPr>
              <a:t>“</a:t>
            </a:r>
            <a:r>
              <a:rPr lang="zh-CN" altLang="en-US" sz="2400" b="1">
                <a:solidFill>
                  <a:srgbClr val="CC3300"/>
                </a:solidFill>
              </a:rPr>
              <a:t>小组学习” </a:t>
            </a:r>
          </a:p>
          <a:p>
            <a:r>
              <a:rPr lang="zh-CN" altLang="en-US" sz="2400" b="1">
                <a:solidFill>
                  <a:srgbClr val="CC3300"/>
                </a:solidFill>
              </a:rPr>
              <a:t>学习方式</a:t>
            </a:r>
          </a:p>
        </p:txBody>
      </p:sp>
      <p:sp>
        <p:nvSpPr>
          <p:cNvPr id="173063" name="Text Box 7"/>
          <p:cNvSpPr txBox="1">
            <a:spLocks noChangeArrowheads="1"/>
          </p:cNvSpPr>
          <p:nvPr/>
        </p:nvSpPr>
        <p:spPr bwMode="auto">
          <a:xfrm>
            <a:off x="5867400" y="1752600"/>
            <a:ext cx="838200" cy="396875"/>
          </a:xfrm>
          <a:prstGeom prst="rect">
            <a:avLst/>
          </a:prstGeom>
          <a:noFill/>
          <a:ln w="9525">
            <a:noFill/>
            <a:miter lim="800000"/>
            <a:headEnd/>
            <a:tailEnd/>
          </a:ln>
          <a:effectLst/>
        </p:spPr>
        <p:txBody>
          <a:bodyPr>
            <a:spAutoFit/>
          </a:bodyPr>
          <a:lstStyle/>
          <a:p>
            <a:pPr>
              <a:spcBef>
                <a:spcPct val="50000"/>
              </a:spcBef>
            </a:pPr>
            <a:r>
              <a:rPr lang="zh-CN" altLang="en-US" sz="2000" b="1">
                <a:solidFill>
                  <a:srgbClr val="0000FF"/>
                </a:solidFill>
              </a:rPr>
              <a:t>倾听</a:t>
            </a:r>
          </a:p>
        </p:txBody>
      </p:sp>
      <p:sp>
        <p:nvSpPr>
          <p:cNvPr id="173064" name="Text Box 8"/>
          <p:cNvSpPr txBox="1">
            <a:spLocks noChangeArrowheads="1"/>
          </p:cNvSpPr>
          <p:nvPr/>
        </p:nvSpPr>
        <p:spPr bwMode="auto">
          <a:xfrm>
            <a:off x="7140575" y="2579688"/>
            <a:ext cx="1295400" cy="396875"/>
          </a:xfrm>
          <a:prstGeom prst="rect">
            <a:avLst/>
          </a:prstGeom>
          <a:noFill/>
          <a:ln w="9525">
            <a:noFill/>
            <a:miter lim="800000"/>
            <a:headEnd/>
            <a:tailEnd/>
          </a:ln>
          <a:effectLst/>
        </p:spPr>
        <p:txBody>
          <a:bodyPr>
            <a:spAutoFit/>
          </a:bodyPr>
          <a:lstStyle/>
          <a:p>
            <a:pPr>
              <a:spcBef>
                <a:spcPct val="50000"/>
              </a:spcBef>
            </a:pPr>
            <a:r>
              <a:rPr lang="zh-CN" altLang="en-US" sz="2000" b="1">
                <a:solidFill>
                  <a:srgbClr val="0000FF"/>
                </a:solidFill>
              </a:rPr>
              <a:t>独立思考</a:t>
            </a:r>
          </a:p>
        </p:txBody>
      </p:sp>
      <p:sp>
        <p:nvSpPr>
          <p:cNvPr id="173065" name="Text Box 9"/>
          <p:cNvSpPr txBox="1">
            <a:spLocks noChangeArrowheads="1"/>
          </p:cNvSpPr>
          <p:nvPr/>
        </p:nvSpPr>
        <p:spPr bwMode="auto">
          <a:xfrm>
            <a:off x="6629400" y="3581400"/>
            <a:ext cx="1295400" cy="1465263"/>
          </a:xfrm>
          <a:prstGeom prst="rect">
            <a:avLst/>
          </a:prstGeom>
          <a:noFill/>
          <a:ln w="9525">
            <a:noFill/>
            <a:miter lim="800000"/>
            <a:headEnd/>
            <a:tailEnd/>
          </a:ln>
          <a:effectLst/>
        </p:spPr>
        <p:txBody>
          <a:bodyPr>
            <a:spAutoFit/>
          </a:bodyPr>
          <a:lstStyle/>
          <a:p>
            <a:r>
              <a:rPr lang="zh-CN" altLang="en-US" sz="1800" b="1">
                <a:solidFill>
                  <a:srgbClr val="0000FF"/>
                </a:solidFill>
              </a:rPr>
              <a:t>独立思</a:t>
            </a:r>
          </a:p>
          <a:p>
            <a:r>
              <a:rPr lang="zh-CN" altLang="en-US" sz="1800" b="1">
                <a:solidFill>
                  <a:srgbClr val="0000FF"/>
                </a:solidFill>
              </a:rPr>
              <a:t>考后的</a:t>
            </a:r>
          </a:p>
          <a:p>
            <a:r>
              <a:rPr lang="zh-CN" altLang="en-US" sz="1800" b="1">
                <a:solidFill>
                  <a:srgbClr val="0000FF"/>
                </a:solidFill>
              </a:rPr>
              <a:t>两人同伴</a:t>
            </a:r>
          </a:p>
          <a:p>
            <a:r>
              <a:rPr lang="zh-CN" altLang="en-US" sz="1800" b="1">
                <a:solidFill>
                  <a:srgbClr val="0000FF"/>
                </a:solidFill>
              </a:rPr>
              <a:t>   互帮互</a:t>
            </a:r>
          </a:p>
          <a:p>
            <a:r>
              <a:rPr lang="zh-CN" altLang="en-US" sz="1800" b="1">
                <a:solidFill>
                  <a:srgbClr val="0000FF"/>
                </a:solidFill>
              </a:rPr>
              <a:t>           纠</a:t>
            </a:r>
          </a:p>
        </p:txBody>
      </p:sp>
      <p:sp>
        <p:nvSpPr>
          <p:cNvPr id="173066" name="Text Box 10"/>
          <p:cNvSpPr txBox="1">
            <a:spLocks noChangeArrowheads="1"/>
          </p:cNvSpPr>
          <p:nvPr/>
        </p:nvSpPr>
        <p:spPr bwMode="auto">
          <a:xfrm>
            <a:off x="4800600" y="3884613"/>
            <a:ext cx="1143000" cy="915987"/>
          </a:xfrm>
          <a:prstGeom prst="rect">
            <a:avLst/>
          </a:prstGeom>
          <a:noFill/>
          <a:ln w="9525">
            <a:noFill/>
            <a:miter lim="800000"/>
            <a:headEnd/>
            <a:tailEnd/>
          </a:ln>
          <a:effectLst/>
        </p:spPr>
        <p:txBody>
          <a:bodyPr>
            <a:spAutoFit/>
          </a:bodyPr>
          <a:lstStyle/>
          <a:p>
            <a:pPr>
              <a:spcBef>
                <a:spcPct val="50000"/>
              </a:spcBef>
            </a:pPr>
            <a:r>
              <a:rPr lang="zh-CN" altLang="en-US" sz="1800" b="1">
                <a:solidFill>
                  <a:srgbClr val="0000FF"/>
                </a:solidFill>
              </a:rPr>
              <a:t>独立思考后四人交流学习</a:t>
            </a:r>
          </a:p>
        </p:txBody>
      </p:sp>
      <p:sp>
        <p:nvSpPr>
          <p:cNvPr id="173067" name="Text Box 11"/>
          <p:cNvSpPr txBox="1">
            <a:spLocks noChangeArrowheads="1"/>
          </p:cNvSpPr>
          <p:nvPr/>
        </p:nvSpPr>
        <p:spPr bwMode="auto">
          <a:xfrm>
            <a:off x="3810000" y="2438400"/>
            <a:ext cx="1600200" cy="641350"/>
          </a:xfrm>
          <a:prstGeom prst="rect">
            <a:avLst/>
          </a:prstGeom>
          <a:noFill/>
          <a:ln w="9525">
            <a:noFill/>
            <a:miter lim="800000"/>
            <a:headEnd/>
            <a:tailEnd/>
          </a:ln>
          <a:effectLst/>
        </p:spPr>
        <p:txBody>
          <a:bodyPr>
            <a:spAutoFit/>
          </a:bodyPr>
          <a:lstStyle/>
          <a:p>
            <a:r>
              <a:rPr lang="zh-CN" altLang="en-US" sz="1800" b="1">
                <a:solidFill>
                  <a:srgbClr val="0000FF"/>
                </a:solidFill>
              </a:rPr>
              <a:t>教师引导后</a:t>
            </a:r>
          </a:p>
          <a:p>
            <a:r>
              <a:rPr lang="zh-CN" altLang="en-US" sz="1800" b="1">
                <a:solidFill>
                  <a:srgbClr val="0000FF"/>
                </a:solidFill>
              </a:rPr>
              <a:t>     学生学习</a:t>
            </a:r>
          </a:p>
        </p:txBody>
      </p:sp>
      <p:sp>
        <p:nvSpPr>
          <p:cNvPr id="173068" name="AutoShape 12"/>
          <p:cNvSpPr>
            <a:spLocks noChangeArrowheads="1"/>
          </p:cNvSpPr>
          <p:nvPr/>
        </p:nvSpPr>
        <p:spPr bwMode="auto">
          <a:xfrm rot="8095591">
            <a:off x="4167188" y="3884613"/>
            <a:ext cx="381000" cy="914400"/>
          </a:xfrm>
          <a:prstGeom prst="curvedRightArrow">
            <a:avLst>
              <a:gd name="adj1" fmla="val 48000"/>
              <a:gd name="adj2" fmla="val 96000"/>
              <a:gd name="adj3" fmla="val 33333"/>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173069" name="AutoShape 13"/>
          <p:cNvSpPr>
            <a:spLocks noChangeArrowheads="1"/>
          </p:cNvSpPr>
          <p:nvPr/>
        </p:nvSpPr>
        <p:spPr bwMode="auto">
          <a:xfrm>
            <a:off x="203200" y="3602038"/>
            <a:ext cx="3733800" cy="1981200"/>
          </a:xfrm>
          <a:prstGeom prst="flowChartPunchedTape">
            <a:avLst/>
          </a:prstGeom>
          <a:solidFill>
            <a:schemeClr val="accent1"/>
          </a:solidFill>
          <a:ln w="9525">
            <a:solidFill>
              <a:schemeClr val="tx1"/>
            </a:solidFill>
            <a:miter lim="800000"/>
            <a:headEnd/>
            <a:tailEnd/>
          </a:ln>
          <a:effectLst/>
        </p:spPr>
        <p:txBody>
          <a:bodyPr wrap="none" anchor="ctr"/>
          <a:lstStyle/>
          <a:p>
            <a:pPr algn="ctr"/>
            <a:r>
              <a:rPr lang="zh-CN" altLang="en-US" sz="1800" b="1">
                <a:solidFill>
                  <a:srgbClr val="990000"/>
                </a:solidFill>
              </a:rPr>
              <a:t>课堂上，主要以四人交流为主，</a:t>
            </a:r>
          </a:p>
          <a:p>
            <a:pPr algn="ctr"/>
            <a:r>
              <a:rPr lang="zh-CN" altLang="en-US" sz="1800" b="1">
                <a:solidFill>
                  <a:srgbClr val="990000"/>
                </a:solidFill>
              </a:rPr>
              <a:t>而分工合作（如记录员、汇报员、纪</a:t>
            </a:r>
          </a:p>
          <a:p>
            <a:pPr algn="ctr"/>
            <a:r>
              <a:rPr lang="zh-CN" altLang="en-US" sz="1800" b="1">
                <a:solidFill>
                  <a:srgbClr val="990000"/>
                </a:solidFill>
              </a:rPr>
              <a:t>律员）大多在课外的综合实践活动。</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a:xfrm>
            <a:off x="533400" y="2286000"/>
            <a:ext cx="7772400" cy="1828800"/>
          </a:xfrm>
        </p:spPr>
        <p:txBody>
          <a:bodyPr/>
          <a:lstStyle/>
          <a:p>
            <a:pPr>
              <a:buFontTx/>
              <a:buNone/>
            </a:pPr>
            <a:r>
              <a:rPr lang="en-US" altLang="zh-CN" sz="4000" b="1">
                <a:solidFill>
                  <a:srgbClr val="990000"/>
                </a:solidFill>
                <a:latin typeface="黑体" pitchFamily="2" charset="-122"/>
                <a:ea typeface="黑体" pitchFamily="2" charset="-122"/>
              </a:rPr>
              <a:t>  </a:t>
            </a:r>
            <a:r>
              <a:rPr lang="zh-CN" altLang="en-US" sz="4000" b="1">
                <a:solidFill>
                  <a:srgbClr val="990000"/>
                </a:solidFill>
                <a:latin typeface="黑体" pitchFamily="2" charset="-122"/>
                <a:ea typeface="黑体" pitchFamily="2" charset="-122"/>
              </a:rPr>
              <a:t>一、关于学校课程的顶层设计</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Oval 2"/>
          <p:cNvSpPr>
            <a:spLocks noChangeArrowheads="1"/>
          </p:cNvSpPr>
          <p:nvPr/>
        </p:nvSpPr>
        <p:spPr bwMode="auto">
          <a:xfrm>
            <a:off x="2971800" y="2438400"/>
            <a:ext cx="2971800" cy="1371600"/>
          </a:xfrm>
          <a:prstGeom prst="ellipse">
            <a:avLst/>
          </a:prstGeom>
          <a:solidFill>
            <a:schemeClr val="accent1"/>
          </a:solidFill>
          <a:ln w="9525">
            <a:solidFill>
              <a:schemeClr val="tx1"/>
            </a:solidFill>
            <a:round/>
            <a:headEnd/>
            <a:tailEnd/>
          </a:ln>
          <a:effectLst/>
        </p:spPr>
        <p:txBody>
          <a:bodyPr wrap="none" anchor="ctr"/>
          <a:lstStyle/>
          <a:p>
            <a:pPr algn="ctr"/>
            <a:r>
              <a:rPr lang="zh-CN" altLang="en-US" sz="2400" b="1">
                <a:solidFill>
                  <a:srgbClr val="CC3300"/>
                </a:solidFill>
              </a:rPr>
              <a:t>小组长的四个职责</a:t>
            </a:r>
          </a:p>
        </p:txBody>
      </p:sp>
      <p:sp>
        <p:nvSpPr>
          <p:cNvPr id="174083" name="AutoShape 3"/>
          <p:cNvSpPr>
            <a:spLocks noChangeArrowheads="1"/>
          </p:cNvSpPr>
          <p:nvPr/>
        </p:nvSpPr>
        <p:spPr bwMode="auto">
          <a:xfrm>
            <a:off x="6064250" y="2971800"/>
            <a:ext cx="609600" cy="228600"/>
          </a:xfrm>
          <a:prstGeom prst="rightArrow">
            <a:avLst>
              <a:gd name="adj1" fmla="val 50000"/>
              <a:gd name="adj2" fmla="val 66667"/>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174084" name="AutoShape 4"/>
          <p:cNvSpPr>
            <a:spLocks noChangeArrowheads="1"/>
          </p:cNvSpPr>
          <p:nvPr/>
        </p:nvSpPr>
        <p:spPr bwMode="auto">
          <a:xfrm>
            <a:off x="2209800" y="2971800"/>
            <a:ext cx="609600" cy="228600"/>
          </a:xfrm>
          <a:prstGeom prst="leftArrow">
            <a:avLst>
              <a:gd name="adj1" fmla="val 50000"/>
              <a:gd name="adj2" fmla="val 66667"/>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174085" name="AutoShape 5"/>
          <p:cNvSpPr>
            <a:spLocks noChangeArrowheads="1"/>
          </p:cNvSpPr>
          <p:nvPr/>
        </p:nvSpPr>
        <p:spPr bwMode="auto">
          <a:xfrm>
            <a:off x="4332288" y="1752600"/>
            <a:ext cx="228600" cy="533400"/>
          </a:xfrm>
          <a:prstGeom prst="upArrow">
            <a:avLst>
              <a:gd name="adj1" fmla="val 50000"/>
              <a:gd name="adj2" fmla="val 58333"/>
            </a:avLst>
          </a:prstGeom>
          <a:solidFill>
            <a:schemeClr val="accent1"/>
          </a:solidFill>
          <a:ln w="9525">
            <a:solidFill>
              <a:schemeClr val="tx1"/>
            </a:solidFill>
            <a:miter lim="800000"/>
            <a:headEnd/>
            <a:tailEnd/>
          </a:ln>
          <a:effectLst/>
        </p:spPr>
        <p:txBody>
          <a:bodyPr vert="eaVert" wrap="none" anchor="ctr"/>
          <a:lstStyle/>
          <a:p>
            <a:endParaRPr lang="zh-CN" altLang="en-US"/>
          </a:p>
        </p:txBody>
      </p:sp>
      <p:sp>
        <p:nvSpPr>
          <p:cNvPr id="174086" name="AutoShape 6"/>
          <p:cNvSpPr>
            <a:spLocks noChangeArrowheads="1"/>
          </p:cNvSpPr>
          <p:nvPr/>
        </p:nvSpPr>
        <p:spPr bwMode="auto">
          <a:xfrm>
            <a:off x="4319588" y="3962400"/>
            <a:ext cx="228600" cy="533400"/>
          </a:xfrm>
          <a:prstGeom prst="downArrow">
            <a:avLst>
              <a:gd name="adj1" fmla="val 50000"/>
              <a:gd name="adj2" fmla="val 58333"/>
            </a:avLst>
          </a:prstGeom>
          <a:solidFill>
            <a:schemeClr val="accent1"/>
          </a:solidFill>
          <a:ln w="9525">
            <a:solidFill>
              <a:schemeClr val="tx1"/>
            </a:solidFill>
            <a:miter lim="800000"/>
            <a:headEnd/>
            <a:tailEnd/>
          </a:ln>
          <a:effectLst/>
        </p:spPr>
        <p:txBody>
          <a:bodyPr vert="eaVert" wrap="none" anchor="ctr"/>
          <a:lstStyle/>
          <a:p>
            <a:endParaRPr lang="zh-CN" altLang="en-US"/>
          </a:p>
        </p:txBody>
      </p:sp>
      <p:sp>
        <p:nvSpPr>
          <p:cNvPr id="174087" name="Rectangle 7"/>
          <p:cNvSpPr>
            <a:spLocks noChangeArrowheads="1"/>
          </p:cNvSpPr>
          <p:nvPr/>
        </p:nvSpPr>
        <p:spPr bwMode="auto">
          <a:xfrm>
            <a:off x="3276600" y="914400"/>
            <a:ext cx="2514600" cy="533400"/>
          </a:xfrm>
          <a:prstGeom prst="rect">
            <a:avLst/>
          </a:prstGeom>
          <a:solidFill>
            <a:schemeClr val="accent1"/>
          </a:solidFill>
          <a:ln w="9525">
            <a:solidFill>
              <a:schemeClr val="tx1"/>
            </a:solidFill>
            <a:miter lim="800000"/>
            <a:headEnd/>
            <a:tailEnd/>
          </a:ln>
          <a:effectLst/>
        </p:spPr>
        <p:txBody>
          <a:bodyPr wrap="none" anchor="ctr"/>
          <a:lstStyle/>
          <a:p>
            <a:pPr algn="ctr"/>
            <a:r>
              <a:rPr lang="zh-CN" altLang="en-US" sz="1800" b="1">
                <a:solidFill>
                  <a:srgbClr val="0000FF"/>
                </a:solidFill>
              </a:rPr>
              <a:t>及时促进学生开展交流</a:t>
            </a:r>
          </a:p>
        </p:txBody>
      </p:sp>
      <p:sp>
        <p:nvSpPr>
          <p:cNvPr id="174088" name="Rectangle 8"/>
          <p:cNvSpPr>
            <a:spLocks noChangeArrowheads="1"/>
          </p:cNvSpPr>
          <p:nvPr/>
        </p:nvSpPr>
        <p:spPr bwMode="auto">
          <a:xfrm>
            <a:off x="6705600" y="2590800"/>
            <a:ext cx="2057400" cy="990600"/>
          </a:xfrm>
          <a:prstGeom prst="rect">
            <a:avLst/>
          </a:prstGeom>
          <a:solidFill>
            <a:schemeClr val="accent1"/>
          </a:solidFill>
          <a:ln w="9525">
            <a:solidFill>
              <a:schemeClr val="tx1"/>
            </a:solidFill>
            <a:miter lim="800000"/>
            <a:headEnd/>
            <a:tailEnd/>
          </a:ln>
          <a:effectLst/>
        </p:spPr>
        <p:txBody>
          <a:bodyPr wrap="none" anchor="ctr"/>
          <a:lstStyle/>
          <a:p>
            <a:endParaRPr lang="en-US" altLang="zh-CN" sz="1800" b="1">
              <a:solidFill>
                <a:srgbClr val="0000FF"/>
              </a:solidFill>
            </a:endParaRPr>
          </a:p>
          <a:p>
            <a:r>
              <a:rPr lang="zh-CN" altLang="en-US" sz="1800" b="1">
                <a:solidFill>
                  <a:srgbClr val="0000FF"/>
                </a:solidFill>
              </a:rPr>
              <a:t>组织成员有序呈现</a:t>
            </a:r>
          </a:p>
          <a:p>
            <a:r>
              <a:rPr lang="zh-CN" altLang="en-US" sz="1800" b="1">
                <a:solidFill>
                  <a:srgbClr val="0000FF"/>
                </a:solidFill>
              </a:rPr>
              <a:t>不同资源并帮助个</a:t>
            </a:r>
          </a:p>
          <a:p>
            <a:r>
              <a:rPr lang="zh-CN" altLang="en-US" sz="1800" b="1">
                <a:solidFill>
                  <a:srgbClr val="0000FF"/>
                </a:solidFill>
              </a:rPr>
              <a:t>别成员学习</a:t>
            </a:r>
          </a:p>
          <a:p>
            <a:endParaRPr lang="en-US" altLang="zh-CN" sz="1800" b="1">
              <a:solidFill>
                <a:srgbClr val="0000FF"/>
              </a:solidFill>
            </a:endParaRPr>
          </a:p>
        </p:txBody>
      </p:sp>
      <p:sp>
        <p:nvSpPr>
          <p:cNvPr id="174089" name="Rectangle 9"/>
          <p:cNvSpPr>
            <a:spLocks noChangeArrowheads="1"/>
          </p:cNvSpPr>
          <p:nvPr/>
        </p:nvSpPr>
        <p:spPr bwMode="auto">
          <a:xfrm>
            <a:off x="3222625" y="4648200"/>
            <a:ext cx="2438400" cy="990600"/>
          </a:xfrm>
          <a:prstGeom prst="rect">
            <a:avLst/>
          </a:prstGeom>
          <a:solidFill>
            <a:schemeClr val="accent1"/>
          </a:solidFill>
          <a:ln w="9525">
            <a:solidFill>
              <a:schemeClr val="tx1"/>
            </a:solidFill>
            <a:miter lim="800000"/>
            <a:headEnd/>
            <a:tailEnd/>
          </a:ln>
          <a:effectLst/>
        </p:spPr>
        <p:txBody>
          <a:bodyPr wrap="none" anchor="ctr"/>
          <a:lstStyle/>
          <a:p>
            <a:r>
              <a:rPr lang="zh-CN" altLang="en-US" sz="1800" b="1">
                <a:solidFill>
                  <a:srgbClr val="0000FF"/>
                </a:solidFill>
              </a:rPr>
              <a:t>课外及时提醒组内成员</a:t>
            </a:r>
          </a:p>
          <a:p>
            <a:r>
              <a:rPr lang="zh-CN" altLang="en-US" sz="1800" b="1">
                <a:solidFill>
                  <a:srgbClr val="0000FF"/>
                </a:solidFill>
              </a:rPr>
              <a:t>完成相关作业及帮助</a:t>
            </a:r>
          </a:p>
          <a:p>
            <a:r>
              <a:rPr lang="zh-CN" altLang="en-US" sz="1800" b="1">
                <a:solidFill>
                  <a:srgbClr val="0000FF"/>
                </a:solidFill>
              </a:rPr>
              <a:t>个别成员</a:t>
            </a:r>
          </a:p>
        </p:txBody>
      </p:sp>
      <p:sp>
        <p:nvSpPr>
          <p:cNvPr id="174090" name="Rectangle 10"/>
          <p:cNvSpPr>
            <a:spLocks noChangeArrowheads="1"/>
          </p:cNvSpPr>
          <p:nvPr/>
        </p:nvSpPr>
        <p:spPr bwMode="auto">
          <a:xfrm>
            <a:off x="228600" y="2711450"/>
            <a:ext cx="1981200" cy="1022350"/>
          </a:xfrm>
          <a:prstGeom prst="rect">
            <a:avLst/>
          </a:prstGeom>
          <a:solidFill>
            <a:schemeClr val="accent1"/>
          </a:solidFill>
          <a:ln w="9525">
            <a:solidFill>
              <a:schemeClr val="tx1"/>
            </a:solidFill>
            <a:miter lim="800000"/>
            <a:headEnd/>
            <a:tailEnd/>
          </a:ln>
          <a:effectLst/>
        </p:spPr>
        <p:txBody>
          <a:bodyPr wrap="none" anchor="ctr"/>
          <a:lstStyle/>
          <a:p>
            <a:r>
              <a:rPr lang="zh-CN" altLang="en-US" sz="1800" b="1">
                <a:solidFill>
                  <a:srgbClr val="0000FF"/>
                </a:solidFill>
              </a:rPr>
              <a:t>课外开展相关研究</a:t>
            </a:r>
          </a:p>
          <a:p>
            <a:r>
              <a:rPr lang="zh-CN" altLang="en-US" sz="1800" b="1">
                <a:solidFill>
                  <a:srgbClr val="0000FF"/>
                </a:solidFill>
              </a:rPr>
              <a:t>性学习时的分工安</a:t>
            </a:r>
          </a:p>
          <a:p>
            <a:r>
              <a:rPr lang="zh-CN" altLang="en-US" sz="1800" b="1">
                <a:solidFill>
                  <a:srgbClr val="0000FF"/>
                </a:solidFill>
              </a:rPr>
              <a:t>排、定期整理</a:t>
            </a:r>
          </a:p>
        </p:txBody>
      </p:sp>
      <p:sp>
        <p:nvSpPr>
          <p:cNvPr id="174091" name="Text Box 11"/>
          <p:cNvSpPr txBox="1">
            <a:spLocks noChangeArrowheads="1"/>
          </p:cNvSpPr>
          <p:nvPr/>
        </p:nvSpPr>
        <p:spPr bwMode="auto">
          <a:xfrm>
            <a:off x="609600" y="457200"/>
            <a:ext cx="2286000" cy="579438"/>
          </a:xfrm>
          <a:prstGeom prst="rect">
            <a:avLst/>
          </a:prstGeom>
          <a:noFill/>
          <a:ln w="9525">
            <a:noFill/>
            <a:miter lim="800000"/>
            <a:headEnd/>
            <a:tailEnd/>
          </a:ln>
          <a:effectLst/>
        </p:spPr>
        <p:txBody>
          <a:bodyPr>
            <a:spAutoFit/>
          </a:bodyPr>
          <a:lstStyle/>
          <a:p>
            <a:pPr>
              <a:spcBef>
                <a:spcPct val="50000"/>
              </a:spcBef>
            </a:pPr>
            <a:r>
              <a:rPr lang="zh-CN" altLang="en-US" b="1">
                <a:solidFill>
                  <a:srgbClr val="CC3300"/>
                </a:solidFill>
              </a:rPr>
              <a:t>组长职责：</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body" idx="1"/>
          </p:nvPr>
        </p:nvSpPr>
        <p:spPr>
          <a:xfrm>
            <a:off x="533400" y="533400"/>
            <a:ext cx="5029200" cy="563563"/>
          </a:xfrm>
        </p:spPr>
        <p:txBody>
          <a:bodyPr/>
          <a:lstStyle/>
          <a:p>
            <a:pPr marL="609600" indent="-609600">
              <a:lnSpc>
                <a:spcPct val="90000"/>
              </a:lnSpc>
              <a:buFontTx/>
              <a:buNone/>
            </a:pPr>
            <a:r>
              <a:rPr lang="en-US" altLang="zh-CN" b="1">
                <a:solidFill>
                  <a:srgbClr val="CC3300"/>
                </a:solidFill>
              </a:rPr>
              <a:t>      </a:t>
            </a:r>
            <a:r>
              <a:rPr lang="zh-CN" altLang="en-US" b="1">
                <a:solidFill>
                  <a:srgbClr val="CC3300"/>
                </a:solidFill>
              </a:rPr>
              <a:t>任务的呈现方式：</a:t>
            </a:r>
          </a:p>
        </p:txBody>
      </p:sp>
      <p:sp>
        <p:nvSpPr>
          <p:cNvPr id="175107" name="AutoShape 3"/>
          <p:cNvSpPr>
            <a:spLocks noChangeArrowheads="1"/>
          </p:cNvSpPr>
          <p:nvPr/>
        </p:nvSpPr>
        <p:spPr bwMode="auto">
          <a:xfrm>
            <a:off x="152400" y="762000"/>
            <a:ext cx="8915400" cy="5181600"/>
          </a:xfrm>
          <a:prstGeom prst="irregularSeal2">
            <a:avLst/>
          </a:prstGeom>
          <a:solidFill>
            <a:schemeClr val="accent1"/>
          </a:solidFill>
          <a:ln w="9525">
            <a:solidFill>
              <a:schemeClr val="tx1"/>
            </a:solidFill>
            <a:miter lim="800000"/>
            <a:headEnd/>
            <a:tailEnd/>
          </a:ln>
          <a:effectLst/>
        </p:spPr>
        <p:txBody>
          <a:bodyPr wrap="none" anchor="ctr"/>
          <a:lstStyle/>
          <a:p>
            <a:pPr algn="ctr"/>
            <a:r>
              <a:rPr lang="zh-CN" altLang="en-US" sz="2400" b="1">
                <a:solidFill>
                  <a:srgbClr val="0000FF"/>
                </a:solidFill>
              </a:rPr>
              <a:t>减少一些口头陈述方式。</a:t>
            </a:r>
          </a:p>
          <a:p>
            <a:pPr algn="ctr"/>
            <a:endParaRPr lang="zh-CN" altLang="en-US" sz="2400" b="1">
              <a:solidFill>
                <a:srgbClr val="0000FF"/>
              </a:solidFill>
            </a:endParaRPr>
          </a:p>
          <a:p>
            <a:pPr algn="ctr"/>
            <a:r>
              <a:rPr lang="zh-CN" altLang="en-US" sz="2400" b="1">
                <a:solidFill>
                  <a:srgbClr val="0000FF"/>
                </a:solidFill>
              </a:rPr>
              <a:t>用</a:t>
            </a:r>
            <a:r>
              <a:rPr lang="en-US" altLang="zh-CN" sz="2400" b="1">
                <a:solidFill>
                  <a:srgbClr val="0000FF"/>
                </a:solidFill>
              </a:rPr>
              <a:t>PPT</a:t>
            </a:r>
            <a:r>
              <a:rPr lang="zh-CN" altLang="en-US" sz="2400" b="1">
                <a:solidFill>
                  <a:srgbClr val="0000FF"/>
                </a:solidFill>
              </a:rPr>
              <a:t>形式呈现时，</a:t>
            </a:r>
          </a:p>
          <a:p>
            <a:pPr algn="ctr"/>
            <a:r>
              <a:rPr lang="zh-CN" altLang="en-US" sz="2400" b="1">
                <a:solidFill>
                  <a:srgbClr val="0000FF"/>
                </a:solidFill>
              </a:rPr>
              <a:t>在一张</a:t>
            </a:r>
            <a:r>
              <a:rPr lang="en-US" altLang="zh-CN" sz="2400" b="1">
                <a:solidFill>
                  <a:srgbClr val="0000FF"/>
                </a:solidFill>
              </a:rPr>
              <a:t>PPT</a:t>
            </a:r>
            <a:r>
              <a:rPr lang="zh-CN" altLang="en-US" sz="2400" b="1">
                <a:solidFill>
                  <a:srgbClr val="0000FF"/>
                </a:solidFill>
              </a:rPr>
              <a:t>上既要有学习材料，更要在</a:t>
            </a:r>
          </a:p>
          <a:p>
            <a:pPr algn="ctr"/>
            <a:r>
              <a:rPr lang="zh-CN" altLang="en-US" sz="2400" b="1">
                <a:solidFill>
                  <a:srgbClr val="0000FF"/>
                </a:solidFill>
              </a:rPr>
              <a:t>呈现你设计的任务性问题</a:t>
            </a:r>
          </a:p>
          <a:p>
            <a:pPr algn="ctr"/>
            <a:r>
              <a:rPr lang="zh-CN" altLang="en-US" sz="2400" b="1">
                <a:solidFill>
                  <a:srgbClr val="0000FF"/>
                </a:solidFill>
              </a:rPr>
              <a:t>和学生的学习方式</a:t>
            </a:r>
          </a:p>
          <a:p>
            <a:pPr algn="ctr"/>
            <a:r>
              <a:rPr lang="zh-CN" altLang="en-US" sz="2400" b="1">
                <a:solidFill>
                  <a:srgbClr val="0000FF"/>
                </a:solidFill>
              </a:rPr>
              <a:t>与要求。</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7154" name="Group 2"/>
          <p:cNvGrpSpPr>
            <a:grpSpLocks/>
          </p:cNvGrpSpPr>
          <p:nvPr/>
        </p:nvGrpSpPr>
        <p:grpSpPr bwMode="auto">
          <a:xfrm>
            <a:off x="2971800" y="2209800"/>
            <a:ext cx="3352800" cy="2895600"/>
            <a:chOff x="1824" y="1248"/>
            <a:chExt cx="2112" cy="1824"/>
          </a:xfrm>
        </p:grpSpPr>
        <p:sp>
          <p:nvSpPr>
            <p:cNvPr id="177155" name="AutoShape 3"/>
            <p:cNvSpPr>
              <a:spLocks noChangeArrowheads="1"/>
            </p:cNvSpPr>
            <p:nvPr/>
          </p:nvSpPr>
          <p:spPr bwMode="auto">
            <a:xfrm>
              <a:off x="1824" y="1248"/>
              <a:ext cx="2112" cy="1824"/>
            </a:xfrm>
            <a:prstGeom prst="pentagon">
              <a:avLst/>
            </a:prstGeom>
            <a:solidFill>
              <a:schemeClr val="accent1"/>
            </a:solidFill>
            <a:ln w="9525">
              <a:solidFill>
                <a:schemeClr val="tx1"/>
              </a:solidFill>
              <a:miter lim="800000"/>
              <a:headEnd/>
              <a:tailEnd/>
            </a:ln>
            <a:effectLst/>
          </p:spPr>
          <p:txBody>
            <a:bodyPr wrap="none" anchor="ctr"/>
            <a:lstStyle/>
            <a:p>
              <a:pPr algn="ctr"/>
              <a:endParaRPr lang="zh-CN" altLang="zh-CN" sz="2400" b="1">
                <a:solidFill>
                  <a:srgbClr val="CC3300"/>
                </a:solidFill>
              </a:endParaRPr>
            </a:p>
          </p:txBody>
        </p:sp>
        <p:sp>
          <p:nvSpPr>
            <p:cNvPr id="177156" name="Text Box 4"/>
            <p:cNvSpPr txBox="1">
              <a:spLocks noChangeArrowheads="1"/>
            </p:cNvSpPr>
            <p:nvPr/>
          </p:nvSpPr>
          <p:spPr bwMode="auto">
            <a:xfrm>
              <a:off x="2160" y="1824"/>
              <a:ext cx="1392" cy="596"/>
            </a:xfrm>
            <a:prstGeom prst="rect">
              <a:avLst/>
            </a:prstGeom>
            <a:noFill/>
            <a:ln w="9525">
              <a:noFill/>
              <a:miter lim="800000"/>
              <a:headEnd/>
              <a:tailEnd/>
            </a:ln>
            <a:effectLst/>
          </p:spPr>
          <p:txBody>
            <a:bodyPr>
              <a:spAutoFit/>
            </a:bodyPr>
            <a:lstStyle/>
            <a:p>
              <a:pPr algn="ctr"/>
              <a:r>
                <a:rPr lang="zh-CN" altLang="en-US" sz="2800" b="1">
                  <a:solidFill>
                    <a:srgbClr val="CC3300"/>
                  </a:solidFill>
                </a:rPr>
                <a:t>课堂观察的</a:t>
              </a:r>
            </a:p>
            <a:p>
              <a:pPr algn="ctr"/>
              <a:r>
                <a:rPr lang="zh-CN" altLang="en-US" sz="2800" b="1">
                  <a:solidFill>
                    <a:srgbClr val="CC3300"/>
                  </a:solidFill>
                </a:rPr>
                <a:t>五个视角</a:t>
              </a:r>
            </a:p>
          </p:txBody>
        </p:sp>
      </p:grpSp>
      <p:sp>
        <p:nvSpPr>
          <p:cNvPr id="177157" name="Oval 5"/>
          <p:cNvSpPr>
            <a:spLocks noChangeArrowheads="1"/>
          </p:cNvSpPr>
          <p:nvPr/>
        </p:nvSpPr>
        <p:spPr bwMode="auto">
          <a:xfrm>
            <a:off x="3536950" y="1036638"/>
            <a:ext cx="2362200" cy="1143000"/>
          </a:xfrm>
          <a:prstGeom prst="ellipse">
            <a:avLst/>
          </a:prstGeom>
          <a:solidFill>
            <a:schemeClr val="accent1"/>
          </a:solidFill>
          <a:ln w="9525">
            <a:solidFill>
              <a:schemeClr val="tx1"/>
            </a:solidFill>
            <a:round/>
            <a:headEnd/>
            <a:tailEnd/>
          </a:ln>
          <a:effectLst/>
        </p:spPr>
        <p:txBody>
          <a:bodyPr wrap="none" anchor="ctr"/>
          <a:lstStyle/>
          <a:p>
            <a:pPr algn="ctr"/>
            <a:r>
              <a:rPr lang="zh-CN" altLang="en-US" sz="2400" b="1">
                <a:solidFill>
                  <a:srgbClr val="0000FF"/>
                </a:solidFill>
              </a:rPr>
              <a:t>视角一：</a:t>
            </a:r>
          </a:p>
          <a:p>
            <a:pPr algn="ctr"/>
            <a:r>
              <a:rPr lang="zh-CN" altLang="en-US" sz="2400" b="1">
                <a:solidFill>
                  <a:srgbClr val="0000FF"/>
                </a:solidFill>
              </a:rPr>
              <a:t>整体板块设计</a:t>
            </a:r>
          </a:p>
        </p:txBody>
      </p:sp>
      <p:sp>
        <p:nvSpPr>
          <p:cNvPr id="177158" name="Oval 6"/>
          <p:cNvSpPr>
            <a:spLocks noChangeArrowheads="1"/>
          </p:cNvSpPr>
          <p:nvPr/>
        </p:nvSpPr>
        <p:spPr bwMode="auto">
          <a:xfrm>
            <a:off x="6378575" y="2679700"/>
            <a:ext cx="2514600" cy="1219200"/>
          </a:xfrm>
          <a:prstGeom prst="ellipse">
            <a:avLst/>
          </a:prstGeom>
          <a:solidFill>
            <a:schemeClr val="accent1"/>
          </a:solidFill>
          <a:ln w="9525">
            <a:solidFill>
              <a:schemeClr val="tx1"/>
            </a:solidFill>
            <a:round/>
            <a:headEnd/>
            <a:tailEnd/>
          </a:ln>
          <a:effectLst/>
        </p:spPr>
        <p:txBody>
          <a:bodyPr wrap="none" anchor="ctr"/>
          <a:lstStyle/>
          <a:p>
            <a:pPr algn="ctr"/>
            <a:r>
              <a:rPr lang="zh-CN" altLang="en-US" sz="2400" b="1">
                <a:solidFill>
                  <a:srgbClr val="0000FF"/>
                </a:solidFill>
              </a:rPr>
              <a:t>视角二：</a:t>
            </a:r>
          </a:p>
          <a:p>
            <a:pPr algn="ctr"/>
            <a:r>
              <a:rPr lang="zh-CN" altLang="en-US" sz="2400" b="1">
                <a:solidFill>
                  <a:srgbClr val="0000FF"/>
                </a:solidFill>
              </a:rPr>
              <a:t>任务型问题设计</a:t>
            </a:r>
          </a:p>
        </p:txBody>
      </p:sp>
      <p:sp>
        <p:nvSpPr>
          <p:cNvPr id="177159" name="Oval 7"/>
          <p:cNvSpPr>
            <a:spLocks noChangeArrowheads="1"/>
          </p:cNvSpPr>
          <p:nvPr/>
        </p:nvSpPr>
        <p:spPr bwMode="auto">
          <a:xfrm>
            <a:off x="5441950" y="4879975"/>
            <a:ext cx="2743200" cy="1143000"/>
          </a:xfrm>
          <a:prstGeom prst="ellipse">
            <a:avLst/>
          </a:prstGeom>
          <a:solidFill>
            <a:schemeClr val="accent1"/>
          </a:solidFill>
          <a:ln w="9525">
            <a:solidFill>
              <a:schemeClr val="tx1"/>
            </a:solidFill>
            <a:round/>
            <a:headEnd/>
            <a:tailEnd/>
          </a:ln>
          <a:effectLst/>
        </p:spPr>
        <p:txBody>
          <a:bodyPr wrap="none" anchor="ctr"/>
          <a:lstStyle/>
          <a:p>
            <a:pPr algn="ctr"/>
            <a:r>
              <a:rPr lang="zh-CN" altLang="en-US" sz="2400" b="1">
                <a:solidFill>
                  <a:srgbClr val="0000FF"/>
                </a:solidFill>
              </a:rPr>
              <a:t>视角三：</a:t>
            </a:r>
          </a:p>
          <a:p>
            <a:pPr algn="ctr"/>
            <a:r>
              <a:rPr lang="zh-CN" altLang="en-US" sz="2400" b="1">
                <a:solidFill>
                  <a:srgbClr val="0000FF"/>
                </a:solidFill>
              </a:rPr>
              <a:t>学生活动方式设计</a:t>
            </a:r>
          </a:p>
        </p:txBody>
      </p:sp>
      <p:sp>
        <p:nvSpPr>
          <p:cNvPr id="177160" name="Oval 8"/>
          <p:cNvSpPr>
            <a:spLocks noChangeArrowheads="1"/>
          </p:cNvSpPr>
          <p:nvPr/>
        </p:nvSpPr>
        <p:spPr bwMode="auto">
          <a:xfrm>
            <a:off x="250825" y="2755900"/>
            <a:ext cx="2743200" cy="1143000"/>
          </a:xfrm>
          <a:prstGeom prst="ellipse">
            <a:avLst/>
          </a:prstGeom>
          <a:solidFill>
            <a:schemeClr val="accent1"/>
          </a:solidFill>
          <a:ln w="9525">
            <a:solidFill>
              <a:schemeClr val="tx1"/>
            </a:solidFill>
            <a:round/>
            <a:headEnd/>
            <a:tailEnd/>
          </a:ln>
          <a:effectLst/>
        </p:spPr>
        <p:txBody>
          <a:bodyPr wrap="none" anchor="ctr"/>
          <a:lstStyle/>
          <a:p>
            <a:pPr algn="ctr"/>
            <a:r>
              <a:rPr lang="zh-CN" altLang="en-US" sz="2400" b="1">
                <a:solidFill>
                  <a:srgbClr val="0000FF"/>
                </a:solidFill>
              </a:rPr>
              <a:t>视角五：</a:t>
            </a:r>
          </a:p>
          <a:p>
            <a:pPr algn="ctr"/>
            <a:r>
              <a:rPr lang="zh-CN" altLang="en-US" sz="2400" b="1">
                <a:solidFill>
                  <a:srgbClr val="0000FF"/>
                </a:solidFill>
              </a:rPr>
              <a:t>教师综合素养</a:t>
            </a:r>
          </a:p>
        </p:txBody>
      </p:sp>
      <p:sp>
        <p:nvSpPr>
          <p:cNvPr id="177161" name="Oval 9"/>
          <p:cNvSpPr>
            <a:spLocks noChangeArrowheads="1"/>
          </p:cNvSpPr>
          <p:nvPr/>
        </p:nvSpPr>
        <p:spPr bwMode="auto">
          <a:xfrm>
            <a:off x="1274763" y="4953000"/>
            <a:ext cx="2743200" cy="1143000"/>
          </a:xfrm>
          <a:prstGeom prst="ellipse">
            <a:avLst/>
          </a:prstGeom>
          <a:solidFill>
            <a:schemeClr val="accent1"/>
          </a:solidFill>
          <a:ln w="9525">
            <a:solidFill>
              <a:schemeClr val="tx1"/>
            </a:solidFill>
            <a:round/>
            <a:headEnd/>
            <a:tailEnd/>
          </a:ln>
          <a:effectLst/>
        </p:spPr>
        <p:txBody>
          <a:bodyPr wrap="none" anchor="ctr"/>
          <a:lstStyle/>
          <a:p>
            <a:pPr algn="ctr"/>
            <a:r>
              <a:rPr lang="zh-CN" altLang="en-US" sz="2400" b="1">
                <a:solidFill>
                  <a:srgbClr val="0000FF"/>
                </a:solidFill>
              </a:rPr>
              <a:t>视角四：</a:t>
            </a:r>
          </a:p>
          <a:p>
            <a:pPr algn="ctr"/>
            <a:r>
              <a:rPr lang="zh-CN" altLang="en-US" sz="2400" b="1">
                <a:solidFill>
                  <a:srgbClr val="0000FF"/>
                </a:solidFill>
              </a:rPr>
              <a:t>反馈方式设计</a:t>
            </a:r>
          </a:p>
        </p:txBody>
      </p:sp>
      <p:sp>
        <p:nvSpPr>
          <p:cNvPr id="177162" name="Text Box 10"/>
          <p:cNvSpPr txBox="1">
            <a:spLocks noChangeArrowheads="1"/>
          </p:cNvSpPr>
          <p:nvPr/>
        </p:nvSpPr>
        <p:spPr bwMode="auto">
          <a:xfrm>
            <a:off x="533400" y="381000"/>
            <a:ext cx="4038600" cy="579438"/>
          </a:xfrm>
          <a:prstGeom prst="rect">
            <a:avLst/>
          </a:prstGeom>
          <a:noFill/>
          <a:ln w="9525">
            <a:noFill/>
            <a:miter lim="800000"/>
            <a:headEnd/>
            <a:tailEnd/>
          </a:ln>
          <a:effectLst/>
        </p:spPr>
        <p:txBody>
          <a:bodyPr>
            <a:spAutoFit/>
          </a:bodyPr>
          <a:lstStyle/>
          <a:p>
            <a:pPr>
              <a:spcBef>
                <a:spcPct val="50000"/>
              </a:spcBef>
            </a:pPr>
            <a:r>
              <a:rPr lang="en-US" altLang="zh-CN" b="1">
                <a:solidFill>
                  <a:srgbClr val="990000"/>
                </a:solidFill>
              </a:rPr>
              <a:t>C</a:t>
            </a:r>
            <a:r>
              <a:rPr lang="zh-CN" altLang="en-US" b="1">
                <a:solidFill>
                  <a:srgbClr val="990000"/>
                </a:solidFill>
              </a:rPr>
              <a:t>、课堂观察新视角</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533400" y="609600"/>
            <a:ext cx="8229600" cy="6019800"/>
          </a:xfrm>
        </p:spPr>
        <p:txBody>
          <a:bodyPr/>
          <a:lstStyle/>
          <a:p>
            <a:pPr>
              <a:lnSpc>
                <a:spcPct val="80000"/>
              </a:lnSpc>
              <a:buFontTx/>
              <a:buNone/>
            </a:pPr>
            <a:r>
              <a:rPr lang="en-US" altLang="zh-CN" sz="3600">
                <a:solidFill>
                  <a:srgbClr val="990000"/>
                </a:solidFill>
              </a:rPr>
              <a:t>【</a:t>
            </a:r>
            <a:r>
              <a:rPr lang="zh-CN" altLang="en-US" sz="3600">
                <a:solidFill>
                  <a:srgbClr val="990000"/>
                </a:solidFill>
              </a:rPr>
              <a:t>说明</a:t>
            </a:r>
            <a:r>
              <a:rPr lang="en-US" altLang="zh-CN" sz="3600">
                <a:solidFill>
                  <a:srgbClr val="990000"/>
                </a:solidFill>
              </a:rPr>
              <a:t>1】</a:t>
            </a:r>
            <a:r>
              <a:rPr lang="zh-CN" altLang="en-US" sz="2800">
                <a:solidFill>
                  <a:srgbClr val="990033"/>
                </a:solidFill>
                <a:ea typeface="黑体" pitchFamily="2" charset="-122"/>
              </a:rPr>
              <a:t>关于综合实践活动课程</a:t>
            </a:r>
            <a:r>
              <a:rPr lang="zh-CN" altLang="en-US" sz="2000">
                <a:solidFill>
                  <a:srgbClr val="990033"/>
                </a:solidFill>
                <a:ea typeface="黑体" pitchFamily="2" charset="-122"/>
              </a:rPr>
              <a:t>（突出研究性学习）</a:t>
            </a:r>
          </a:p>
          <a:p>
            <a:pPr>
              <a:lnSpc>
                <a:spcPct val="80000"/>
              </a:lnSpc>
              <a:buFontTx/>
              <a:buNone/>
            </a:pPr>
            <a:endParaRPr lang="zh-CN" altLang="en-US" sz="2000" b="1">
              <a:solidFill>
                <a:srgbClr val="990033"/>
              </a:solidFill>
            </a:endParaRPr>
          </a:p>
          <a:p>
            <a:pPr>
              <a:buFontTx/>
              <a:buNone/>
            </a:pPr>
            <a:r>
              <a:rPr lang="zh-CN" altLang="en-US" sz="2000" b="1">
                <a:solidFill>
                  <a:srgbClr val="990033"/>
                </a:solidFill>
              </a:rPr>
              <a:t>长线活动：</a:t>
            </a:r>
            <a:r>
              <a:rPr lang="zh-CN" altLang="en-US" sz="2000" b="1">
                <a:solidFill>
                  <a:srgbClr val="0000FF"/>
                </a:solidFill>
              </a:rPr>
              <a:t>围绕某主题以研究性学习为根本</a:t>
            </a:r>
            <a:r>
              <a:rPr lang="en-US" altLang="zh-CN" sz="2000" b="1">
                <a:solidFill>
                  <a:srgbClr val="0000FF"/>
                </a:solidFill>
              </a:rPr>
              <a:t>,</a:t>
            </a:r>
            <a:r>
              <a:rPr lang="zh-CN" altLang="en-US" sz="2000" b="1">
                <a:solidFill>
                  <a:srgbClr val="0000FF"/>
                </a:solidFill>
              </a:rPr>
              <a:t>有步骤地长线开展综合实践活动，在这过程中，信息技术、劳动技术、社区活动、研究性学习有机整合，其实施步骤以选题论证、方案论证、展开活动、调整方案、活动感悟、展示交流等一系列方式进行，其领域可以从人与自我、人与自然、人与社会等方面入手，涉及的有关活动可于课内外，校内外进行。</a:t>
            </a:r>
          </a:p>
          <a:p>
            <a:pPr>
              <a:buFontTx/>
              <a:buNone/>
            </a:pPr>
            <a:endParaRPr lang="zh-CN" altLang="en-US" sz="2400" b="1">
              <a:solidFill>
                <a:srgbClr val="990000"/>
              </a:solidFill>
            </a:endParaRPr>
          </a:p>
          <a:p>
            <a:pPr>
              <a:buFontTx/>
              <a:buNone/>
            </a:pPr>
            <a:r>
              <a:rPr lang="zh-CN" altLang="en-US" sz="2000" b="1">
                <a:solidFill>
                  <a:srgbClr val="990000"/>
                </a:solidFill>
              </a:rPr>
              <a:t>实施：</a:t>
            </a:r>
            <a:r>
              <a:rPr lang="zh-CN" altLang="en-US" sz="2000" b="1">
                <a:solidFill>
                  <a:srgbClr val="0000FF"/>
                </a:solidFill>
              </a:rPr>
              <a:t>集中与分散有机结合</a:t>
            </a:r>
          </a:p>
          <a:p>
            <a:pPr>
              <a:buFontTx/>
              <a:buNone/>
            </a:pPr>
            <a:r>
              <a:rPr lang="zh-CN" altLang="en-US" sz="2000" b="1">
                <a:solidFill>
                  <a:srgbClr val="0000FF"/>
                </a:solidFill>
              </a:rPr>
              <a:t>          分散：以每学期</a:t>
            </a:r>
            <a:r>
              <a:rPr lang="en-US" altLang="zh-CN" sz="2000" b="1">
                <a:solidFill>
                  <a:srgbClr val="0000FF"/>
                </a:solidFill>
              </a:rPr>
              <a:t>18</a:t>
            </a:r>
            <a:r>
              <a:rPr lang="zh-CN" altLang="en-US" sz="2000" b="1">
                <a:solidFill>
                  <a:srgbClr val="0000FF"/>
                </a:solidFill>
              </a:rPr>
              <a:t>周计算，其中安排</a:t>
            </a:r>
            <a:r>
              <a:rPr lang="en-US" altLang="zh-CN" sz="2000" b="1">
                <a:solidFill>
                  <a:srgbClr val="0000FF"/>
                </a:solidFill>
              </a:rPr>
              <a:t>14</a:t>
            </a:r>
            <a:r>
              <a:rPr lang="zh-CN" altLang="en-US" sz="2000" b="1">
                <a:solidFill>
                  <a:srgbClr val="0000FF"/>
                </a:solidFill>
              </a:rPr>
              <a:t>周进行分散长线活动，由每周综合实践活动课进行分散长线实施。（</a:t>
            </a:r>
            <a:r>
              <a:rPr lang="en-US" altLang="zh-CN" sz="2000" b="1">
                <a:solidFill>
                  <a:srgbClr val="0000FF"/>
                </a:solidFill>
              </a:rPr>
              <a:t>1~2</a:t>
            </a:r>
            <a:r>
              <a:rPr lang="zh-CN" altLang="en-US" sz="2000" b="1">
                <a:solidFill>
                  <a:srgbClr val="0000FF"/>
                </a:solidFill>
              </a:rPr>
              <a:t>个主题）</a:t>
            </a:r>
          </a:p>
          <a:p>
            <a:pPr>
              <a:buFontTx/>
              <a:buNone/>
            </a:pPr>
            <a:r>
              <a:rPr lang="zh-CN" altLang="en-US" sz="2000" b="1">
                <a:solidFill>
                  <a:srgbClr val="0000FF"/>
                </a:solidFill>
              </a:rPr>
              <a:t>      </a:t>
            </a:r>
          </a:p>
          <a:p>
            <a:pPr>
              <a:buFontTx/>
              <a:buNone/>
            </a:pPr>
            <a:r>
              <a:rPr lang="zh-CN" altLang="en-US" sz="2000" b="1">
                <a:solidFill>
                  <a:srgbClr val="0000FF"/>
                </a:solidFill>
              </a:rPr>
              <a:t>         集中：另外安排四周</a:t>
            </a:r>
            <a:r>
              <a:rPr lang="en-US" altLang="zh-CN" sz="2000" b="1">
                <a:solidFill>
                  <a:srgbClr val="0000FF"/>
                </a:solidFill>
              </a:rPr>
              <a:t>8</a:t>
            </a:r>
            <a:r>
              <a:rPr lang="zh-CN" altLang="en-US" sz="2000" b="1">
                <a:solidFill>
                  <a:srgbClr val="0000FF"/>
                </a:solidFill>
              </a:rPr>
              <a:t>课时左右时间，分</a:t>
            </a:r>
            <a:r>
              <a:rPr lang="en-US" altLang="zh-CN" sz="2000" b="1">
                <a:solidFill>
                  <a:srgbClr val="0000FF"/>
                </a:solidFill>
              </a:rPr>
              <a:t>1~2</a:t>
            </a:r>
            <a:r>
              <a:rPr lang="zh-CN" altLang="en-US" sz="2000" b="1">
                <a:solidFill>
                  <a:srgbClr val="0000FF"/>
                </a:solidFill>
              </a:rPr>
              <a:t>次集中进行社区活动、劳动体验、参观科技展等专题活动，</a:t>
            </a:r>
          </a:p>
          <a:p>
            <a:pPr>
              <a:lnSpc>
                <a:spcPct val="105000"/>
              </a:lnSpc>
              <a:buFontTx/>
              <a:buNone/>
            </a:pPr>
            <a:r>
              <a:rPr lang="zh-CN" altLang="en-US" sz="2000" b="1">
                <a:solidFill>
                  <a:srgbClr val="0000FF"/>
                </a:solidFill>
              </a:rPr>
              <a:t>             </a:t>
            </a:r>
          </a:p>
          <a:p>
            <a:pPr>
              <a:lnSpc>
                <a:spcPct val="105000"/>
              </a:lnSpc>
              <a:buFontTx/>
              <a:buNone/>
            </a:pPr>
            <a:r>
              <a:rPr lang="zh-CN" altLang="en-US" sz="2000" b="1">
                <a:solidFill>
                  <a:srgbClr val="0000FF"/>
                </a:solidFill>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Rectangle 3"/>
          <p:cNvSpPr>
            <a:spLocks noGrp="1" noChangeArrowheads="1"/>
          </p:cNvSpPr>
          <p:nvPr>
            <p:ph type="body" idx="1"/>
          </p:nvPr>
        </p:nvSpPr>
        <p:spPr>
          <a:xfrm>
            <a:off x="457200" y="990600"/>
            <a:ext cx="8229600" cy="4525963"/>
          </a:xfrm>
        </p:spPr>
        <p:txBody>
          <a:bodyPr/>
          <a:lstStyle/>
          <a:p>
            <a:pPr>
              <a:lnSpc>
                <a:spcPct val="105000"/>
              </a:lnSpc>
              <a:buFontTx/>
              <a:buNone/>
            </a:pPr>
            <a:r>
              <a:rPr lang="en-US" altLang="zh-CN" sz="2400" b="1">
                <a:solidFill>
                  <a:srgbClr val="0000FF"/>
                </a:solidFill>
              </a:rPr>
              <a:t>           </a:t>
            </a:r>
            <a:r>
              <a:rPr lang="zh-CN" altLang="en-US" sz="2400" b="1">
                <a:solidFill>
                  <a:srgbClr val="0000FF"/>
                </a:solidFill>
              </a:rPr>
              <a:t>各年级每学期进行的长线型活动专题可相对稳定，这样全校形成相对稳定的几个研究专题，并在今后几年中不同年级每学期都以相对确定的主题研究，这样虽然对于学校来说这些研究主题不变，但对于学生来说每年研究的内容都是不同的，有利于教师熟悉每个主题的研究流程。以后各年级各班可根据学生需求多样化选择研究课题</a:t>
            </a:r>
          </a:p>
          <a:p>
            <a:pPr>
              <a:lnSpc>
                <a:spcPct val="105000"/>
              </a:lnSpc>
              <a:buFontTx/>
              <a:buNone/>
            </a:pPr>
            <a:endParaRPr lang="zh-CN" altLang="en-US" sz="2400" b="1">
              <a:solidFill>
                <a:srgbClr val="0000FF"/>
              </a:solidFill>
            </a:endParaRPr>
          </a:p>
          <a:p>
            <a:pPr>
              <a:lnSpc>
                <a:spcPct val="90000"/>
              </a:lnSpc>
              <a:buFontTx/>
              <a:buNone/>
            </a:pPr>
            <a:r>
              <a:rPr lang="zh-CN" altLang="en-US" sz="2400" b="1">
                <a:solidFill>
                  <a:srgbClr val="0000FF"/>
                </a:solidFill>
              </a:rPr>
              <a:t>          </a:t>
            </a:r>
            <a:r>
              <a:rPr lang="zh-CN" altLang="en-US" sz="2400" b="1">
                <a:solidFill>
                  <a:srgbClr val="990000"/>
                </a:solidFill>
              </a:rPr>
              <a:t>要有具体的课程负责人进行规划、实施培训、过程指导、结果评估整理</a:t>
            </a:r>
          </a:p>
          <a:p>
            <a:pPr>
              <a:lnSpc>
                <a:spcPct val="90000"/>
              </a:lnSpc>
              <a:buFontTx/>
              <a:buNone/>
            </a:pPr>
            <a:r>
              <a:rPr lang="zh-CN" altLang="en-US" sz="2400" b="1">
                <a:solidFill>
                  <a:srgbClr val="990000"/>
                </a:solidFill>
              </a:rPr>
              <a:t>        期末与校本课程一样评价展示</a:t>
            </a:r>
          </a:p>
          <a:p>
            <a:pPr>
              <a:lnSpc>
                <a:spcPct val="105000"/>
              </a:lnSpc>
              <a:buFontTx/>
              <a:buNone/>
            </a:pPr>
            <a:endParaRPr lang="en-US" altLang="zh-CN"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xfrm>
            <a:off x="533400" y="381000"/>
            <a:ext cx="8305800" cy="5791200"/>
          </a:xfrm>
        </p:spPr>
        <p:txBody>
          <a:bodyPr/>
          <a:lstStyle/>
          <a:p>
            <a:pPr>
              <a:lnSpc>
                <a:spcPct val="80000"/>
              </a:lnSpc>
              <a:buFontTx/>
              <a:buNone/>
            </a:pPr>
            <a:r>
              <a:rPr lang="en-US" altLang="zh-CN" b="1">
                <a:solidFill>
                  <a:srgbClr val="008000"/>
                </a:solidFill>
              </a:rPr>
              <a:t> </a:t>
            </a:r>
            <a:r>
              <a:rPr lang="en-US" altLang="zh-CN">
                <a:solidFill>
                  <a:srgbClr val="990000"/>
                </a:solidFill>
              </a:rPr>
              <a:t>【</a:t>
            </a:r>
            <a:r>
              <a:rPr lang="zh-CN" altLang="en-US">
                <a:solidFill>
                  <a:srgbClr val="990000"/>
                </a:solidFill>
              </a:rPr>
              <a:t>说明</a:t>
            </a:r>
            <a:r>
              <a:rPr lang="en-US" altLang="zh-CN">
                <a:solidFill>
                  <a:srgbClr val="990000"/>
                </a:solidFill>
              </a:rPr>
              <a:t>2】</a:t>
            </a:r>
            <a:r>
              <a:rPr lang="zh-CN" altLang="en-US" sz="2400" b="1">
                <a:solidFill>
                  <a:srgbClr val="990000"/>
                </a:solidFill>
              </a:rPr>
              <a:t>国家课程实施质量</a:t>
            </a:r>
            <a:r>
              <a:rPr lang="zh-CN" altLang="en-US" sz="1800" b="1">
                <a:solidFill>
                  <a:srgbClr val="990033"/>
                </a:solidFill>
              </a:rPr>
              <a:t>       </a:t>
            </a:r>
          </a:p>
          <a:p>
            <a:pPr>
              <a:lnSpc>
                <a:spcPct val="80000"/>
              </a:lnSpc>
              <a:buFontTx/>
              <a:buNone/>
            </a:pPr>
            <a:r>
              <a:rPr lang="zh-CN" altLang="en-US" sz="1800" b="1">
                <a:solidFill>
                  <a:srgbClr val="990033"/>
                </a:solidFill>
              </a:rPr>
              <a:t>                       </a:t>
            </a:r>
          </a:p>
          <a:p>
            <a:pPr>
              <a:lnSpc>
                <a:spcPct val="80000"/>
              </a:lnSpc>
              <a:buFontTx/>
              <a:buNone/>
            </a:pPr>
            <a:r>
              <a:rPr lang="zh-CN" altLang="en-US" sz="2000" b="1">
                <a:solidFill>
                  <a:srgbClr val="990000"/>
                </a:solidFill>
              </a:rPr>
              <a:t>了解一般学生形成知识能力结构的六个环节</a:t>
            </a:r>
          </a:p>
          <a:p>
            <a:pPr>
              <a:lnSpc>
                <a:spcPct val="80000"/>
              </a:lnSpc>
              <a:buFontTx/>
              <a:buNone/>
            </a:pPr>
            <a:r>
              <a:rPr lang="zh-CN" altLang="en-US" sz="2000" b="1"/>
              <a:t>                    </a:t>
            </a:r>
            <a:r>
              <a:rPr lang="zh-CN" altLang="en-US" sz="1800" b="1">
                <a:solidFill>
                  <a:srgbClr val="0000FF"/>
                </a:solidFill>
              </a:rPr>
              <a:t>课堂：清晰呈现学习任务、引导阅读分析、互动、内化</a:t>
            </a:r>
          </a:p>
          <a:p>
            <a:pPr>
              <a:lnSpc>
                <a:spcPct val="80000"/>
              </a:lnSpc>
              <a:buFontTx/>
              <a:buNone/>
            </a:pPr>
            <a:r>
              <a:rPr lang="zh-CN" altLang="en-US" sz="1800" b="1">
                <a:solidFill>
                  <a:srgbClr val="0000FF"/>
                </a:solidFill>
              </a:rPr>
              <a:t>                      课后：练习的匹配、学习的再现</a:t>
            </a:r>
          </a:p>
          <a:p>
            <a:pPr>
              <a:lnSpc>
                <a:spcPct val="80000"/>
              </a:lnSpc>
              <a:buFontTx/>
              <a:buNone/>
            </a:pPr>
            <a:endParaRPr lang="zh-CN" altLang="en-US" sz="1800" b="1">
              <a:solidFill>
                <a:srgbClr val="0000FF"/>
              </a:solidFill>
            </a:endParaRPr>
          </a:p>
          <a:p>
            <a:pPr>
              <a:lnSpc>
                <a:spcPct val="80000"/>
              </a:lnSpc>
              <a:buFontTx/>
              <a:buNone/>
            </a:pPr>
            <a:r>
              <a:rPr lang="zh-CN" altLang="en-US" sz="1800" b="1">
                <a:solidFill>
                  <a:srgbClr val="0000FF"/>
                </a:solidFill>
              </a:rPr>
              <a:t>                        教师要很抓在校的匹配性练习反馈，针对这些学生少或不布置</a:t>
            </a:r>
          </a:p>
          <a:p>
            <a:pPr>
              <a:lnSpc>
                <a:spcPct val="80000"/>
              </a:lnSpc>
              <a:buFontTx/>
              <a:buNone/>
            </a:pPr>
            <a:r>
              <a:rPr lang="zh-CN" altLang="en-US" sz="1800" b="1">
                <a:solidFill>
                  <a:srgbClr val="0000FF"/>
                </a:solidFill>
              </a:rPr>
              <a:t>                            学科知识性家庭作业  </a:t>
            </a:r>
            <a:r>
              <a:rPr lang="zh-CN" altLang="en-US" sz="1800" b="1">
                <a:solidFill>
                  <a:srgbClr val="990000"/>
                </a:solidFill>
              </a:rPr>
              <a:t>（减轻教师、学生、家长负担）</a:t>
            </a:r>
          </a:p>
          <a:p>
            <a:pPr>
              <a:lnSpc>
                <a:spcPct val="80000"/>
              </a:lnSpc>
              <a:buFontTx/>
              <a:buNone/>
            </a:pPr>
            <a:r>
              <a:rPr lang="zh-CN" altLang="en-US" sz="2400" b="1">
                <a:solidFill>
                  <a:srgbClr val="990000"/>
                </a:solidFill>
              </a:rPr>
              <a:t>      </a:t>
            </a:r>
          </a:p>
          <a:p>
            <a:pPr>
              <a:lnSpc>
                <a:spcPct val="80000"/>
              </a:lnSpc>
              <a:buFontTx/>
              <a:buNone/>
            </a:pPr>
            <a:r>
              <a:rPr lang="zh-CN" altLang="en-US" sz="2400" b="1">
                <a:solidFill>
                  <a:srgbClr val="990000"/>
                </a:solidFill>
              </a:rPr>
              <a:t> </a:t>
            </a:r>
            <a:r>
              <a:rPr lang="zh-CN" altLang="en-US" sz="2000" b="1">
                <a:solidFill>
                  <a:srgbClr val="990000"/>
                </a:solidFill>
              </a:rPr>
              <a:t>关注优秀学生发展：</a:t>
            </a:r>
          </a:p>
          <a:p>
            <a:pPr>
              <a:lnSpc>
                <a:spcPct val="80000"/>
              </a:lnSpc>
              <a:buFontTx/>
              <a:buNone/>
            </a:pPr>
            <a:r>
              <a:rPr lang="zh-CN" altLang="en-US" sz="2000" b="1"/>
              <a:t>                 </a:t>
            </a:r>
            <a:r>
              <a:rPr lang="zh-CN" altLang="en-US" sz="2000" b="1">
                <a:solidFill>
                  <a:srgbClr val="0000FF"/>
                </a:solidFill>
              </a:rPr>
              <a:t>除在校匹配性练习外，在课后：明确任务、提出要 求、定期反    </a:t>
            </a:r>
          </a:p>
          <a:p>
            <a:pPr>
              <a:lnSpc>
                <a:spcPct val="80000"/>
              </a:lnSpc>
              <a:buFontTx/>
              <a:buNone/>
            </a:pPr>
            <a:r>
              <a:rPr lang="zh-CN" altLang="en-US" sz="2000" b="1">
                <a:solidFill>
                  <a:srgbClr val="0000FF"/>
                </a:solidFill>
              </a:rPr>
              <a:t>                 馈、适度展示</a:t>
            </a:r>
            <a:r>
              <a:rPr lang="en-US" altLang="zh-CN" sz="2000" b="1">
                <a:solidFill>
                  <a:srgbClr val="0000FF"/>
                </a:solidFill>
              </a:rPr>
              <a:t>(</a:t>
            </a:r>
            <a:r>
              <a:rPr lang="zh-CN" altLang="en-US" sz="2000" b="1">
                <a:solidFill>
                  <a:srgbClr val="0000FF"/>
                </a:solidFill>
              </a:rPr>
              <a:t>如：数学文化节）</a:t>
            </a:r>
          </a:p>
          <a:p>
            <a:pPr>
              <a:lnSpc>
                <a:spcPct val="80000"/>
              </a:lnSpc>
              <a:buFontTx/>
              <a:buNone/>
            </a:pPr>
            <a:r>
              <a:rPr lang="zh-CN" altLang="en-US" sz="2400" b="1">
                <a:solidFill>
                  <a:srgbClr val="990000"/>
                </a:solidFill>
              </a:rPr>
              <a:t>     </a:t>
            </a:r>
          </a:p>
          <a:p>
            <a:pPr>
              <a:lnSpc>
                <a:spcPct val="90000"/>
              </a:lnSpc>
              <a:buFontTx/>
              <a:buNone/>
            </a:pPr>
            <a:r>
              <a:rPr lang="zh-CN" altLang="en-US" sz="2000" b="1">
                <a:solidFill>
                  <a:srgbClr val="990000"/>
                </a:solidFill>
              </a:rPr>
              <a:t> 教师的专业                               </a:t>
            </a:r>
          </a:p>
          <a:p>
            <a:pPr>
              <a:lnSpc>
                <a:spcPct val="90000"/>
              </a:lnSpc>
              <a:buFontTx/>
              <a:buNone/>
            </a:pPr>
            <a:r>
              <a:rPr lang="zh-CN" altLang="en-US" sz="2000" b="1">
                <a:solidFill>
                  <a:srgbClr val="990000"/>
                </a:solidFill>
              </a:rPr>
              <a:t>                          </a:t>
            </a:r>
            <a:r>
              <a:rPr lang="zh-CN" altLang="en-US" sz="1800" b="1">
                <a:solidFill>
                  <a:srgbClr val="0000FF"/>
                </a:solidFill>
              </a:rPr>
              <a:t>教师的解题能力 （ 配套练习、调研试题等）</a:t>
            </a:r>
            <a:endParaRPr lang="zh-CN" altLang="en-US" sz="1800" b="1">
              <a:solidFill>
                <a:srgbClr val="990000"/>
              </a:solidFill>
            </a:endParaRPr>
          </a:p>
          <a:p>
            <a:pPr>
              <a:lnSpc>
                <a:spcPct val="80000"/>
              </a:lnSpc>
              <a:buFontTx/>
              <a:buNone/>
            </a:pPr>
            <a:r>
              <a:rPr lang="zh-CN" altLang="en-US" sz="1800" b="1">
                <a:solidFill>
                  <a:srgbClr val="0000FF"/>
                </a:solidFill>
              </a:rPr>
              <a:t>                              教师的专业阅读  （ 教学专业杂志 、教育专业杂志 ）</a:t>
            </a:r>
          </a:p>
          <a:p>
            <a:pPr>
              <a:lnSpc>
                <a:spcPct val="80000"/>
              </a:lnSpc>
              <a:buFontTx/>
              <a:buNone/>
            </a:pPr>
            <a:r>
              <a:rPr lang="zh-CN" altLang="en-US" sz="1800" b="1">
                <a:solidFill>
                  <a:srgbClr val="0000FF"/>
                </a:solidFill>
              </a:rPr>
              <a:t>                             强化部分“兼职”教师的教学能力</a:t>
            </a:r>
            <a:r>
              <a:rPr lang="zh-CN" altLang="en-US" sz="2000" b="1">
                <a:solidFill>
                  <a:srgbClr val="0000FF"/>
                </a:solidFill>
              </a:rPr>
              <a:t>    </a:t>
            </a:r>
            <a:endParaRPr lang="zh-CN" altLang="en-US" sz="2400" b="1">
              <a:solidFill>
                <a:srgbClr val="990000"/>
              </a:solidFill>
            </a:endParaRPr>
          </a:p>
          <a:p>
            <a:pPr>
              <a:lnSpc>
                <a:spcPct val="80000"/>
              </a:lnSpc>
              <a:buFontTx/>
              <a:buNone/>
            </a:pPr>
            <a:endParaRPr lang="en-US" altLang="zh-CN" sz="2400" b="1">
              <a:solidFill>
                <a:srgbClr val="99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457200" y="228600"/>
            <a:ext cx="8229600" cy="6400800"/>
          </a:xfrm>
        </p:spPr>
        <p:txBody>
          <a:bodyPr/>
          <a:lstStyle/>
          <a:p>
            <a:pPr>
              <a:lnSpc>
                <a:spcPct val="80000"/>
              </a:lnSpc>
              <a:buFontTx/>
              <a:buNone/>
            </a:pPr>
            <a:r>
              <a:rPr lang="en-US" altLang="zh-CN" sz="2400" b="1">
                <a:solidFill>
                  <a:srgbClr val="990000"/>
                </a:solidFill>
              </a:rPr>
              <a:t> </a:t>
            </a:r>
            <a:r>
              <a:rPr lang="en-US" altLang="zh-CN" sz="2800">
                <a:solidFill>
                  <a:srgbClr val="990000"/>
                </a:solidFill>
              </a:rPr>
              <a:t>【</a:t>
            </a:r>
            <a:r>
              <a:rPr lang="zh-CN" altLang="en-US" sz="2800">
                <a:solidFill>
                  <a:srgbClr val="990000"/>
                </a:solidFill>
              </a:rPr>
              <a:t>说明</a:t>
            </a:r>
            <a:r>
              <a:rPr lang="en-US" altLang="zh-CN" sz="2800">
                <a:solidFill>
                  <a:srgbClr val="990000"/>
                </a:solidFill>
              </a:rPr>
              <a:t>3】     </a:t>
            </a:r>
            <a:r>
              <a:rPr lang="zh-CN" altLang="en-US" sz="2400" b="1">
                <a:solidFill>
                  <a:srgbClr val="990000"/>
                </a:solidFill>
              </a:rPr>
              <a:t>深度实施        </a:t>
            </a:r>
            <a:r>
              <a:rPr lang="zh-CN" altLang="en-US" sz="1800" b="1">
                <a:solidFill>
                  <a:srgbClr val="990000"/>
                </a:solidFill>
              </a:rPr>
              <a:t>事实陈述          观点陈述</a:t>
            </a:r>
          </a:p>
          <a:p>
            <a:pPr>
              <a:buFontTx/>
              <a:buNone/>
            </a:pPr>
            <a:endParaRPr lang="zh-CN" altLang="en-US" sz="1800" b="1">
              <a:solidFill>
                <a:srgbClr val="990000"/>
              </a:solidFill>
            </a:endParaRPr>
          </a:p>
          <a:p>
            <a:pPr>
              <a:buFontTx/>
              <a:buNone/>
            </a:pPr>
            <a:r>
              <a:rPr lang="zh-CN" altLang="en-US" sz="1600" b="1">
                <a:solidFill>
                  <a:srgbClr val="990000"/>
                </a:solidFill>
              </a:rPr>
              <a:t>案例</a:t>
            </a:r>
            <a:r>
              <a:rPr lang="en-US" altLang="zh-CN" sz="1600" b="1">
                <a:solidFill>
                  <a:srgbClr val="990000"/>
                </a:solidFill>
              </a:rPr>
              <a:t>1</a:t>
            </a:r>
            <a:r>
              <a:rPr lang="zh-CN" altLang="en-US" sz="1600" b="1">
                <a:solidFill>
                  <a:srgbClr val="990000"/>
                </a:solidFill>
              </a:rPr>
              <a:t>：   以读</a:t>
            </a:r>
            <a:r>
              <a:rPr lang="en-US" altLang="zh-CN" sz="1600" b="1">
                <a:solidFill>
                  <a:srgbClr val="990000"/>
                </a:solidFill>
              </a:rPr>
              <a:t>《</a:t>
            </a:r>
            <a:r>
              <a:rPr lang="zh-CN" altLang="en-US" sz="1600" b="1">
                <a:solidFill>
                  <a:srgbClr val="990000"/>
                </a:solidFill>
              </a:rPr>
              <a:t>西游记</a:t>
            </a:r>
            <a:r>
              <a:rPr lang="en-US" altLang="zh-CN" sz="1600" b="1">
                <a:solidFill>
                  <a:srgbClr val="990000"/>
                </a:solidFill>
              </a:rPr>
              <a:t>》</a:t>
            </a:r>
            <a:r>
              <a:rPr lang="zh-CN" altLang="en-US" sz="1600" b="1">
                <a:solidFill>
                  <a:srgbClr val="990000"/>
                </a:solidFill>
              </a:rPr>
              <a:t>为例</a:t>
            </a:r>
          </a:p>
          <a:p>
            <a:pPr>
              <a:buFontTx/>
              <a:buNone/>
            </a:pPr>
            <a:r>
              <a:rPr lang="zh-CN" altLang="en-US" sz="1600" b="1">
                <a:solidFill>
                  <a:srgbClr val="0000FF"/>
                </a:solidFill>
              </a:rPr>
              <a:t>                    </a:t>
            </a:r>
            <a:r>
              <a:rPr lang="zh-CN" altLang="en-US" sz="1600" b="1">
                <a:solidFill>
                  <a:schemeClr val="tx2"/>
                </a:solidFill>
              </a:rPr>
              <a:t>现状：买书、问问读的情况</a:t>
            </a:r>
          </a:p>
          <a:p>
            <a:pPr>
              <a:buFontTx/>
              <a:buNone/>
            </a:pPr>
            <a:r>
              <a:rPr lang="zh-CN" altLang="en-US" sz="1600" b="1">
                <a:solidFill>
                  <a:srgbClr val="0000FF"/>
                </a:solidFill>
              </a:rPr>
              <a:t>                    改进：</a:t>
            </a:r>
            <a:r>
              <a:rPr lang="en-US" altLang="zh-CN" sz="1600" b="1">
                <a:solidFill>
                  <a:srgbClr val="0000FF"/>
                </a:solidFill>
              </a:rPr>
              <a:t>1</a:t>
            </a:r>
            <a:r>
              <a:rPr lang="zh-CN" altLang="en-US" sz="1600" b="1">
                <a:solidFill>
                  <a:srgbClr val="0000FF"/>
                </a:solidFill>
              </a:rPr>
              <a:t>、明确读的相关要求</a:t>
            </a:r>
          </a:p>
          <a:p>
            <a:pPr>
              <a:buFontTx/>
              <a:buNone/>
            </a:pPr>
            <a:r>
              <a:rPr lang="zh-CN" altLang="en-US" sz="1600" b="1">
                <a:solidFill>
                  <a:srgbClr val="0000FF"/>
                </a:solidFill>
              </a:rPr>
              <a:t>                               </a:t>
            </a:r>
            <a:r>
              <a:rPr lang="en-US" altLang="zh-CN" sz="1600" b="1">
                <a:solidFill>
                  <a:srgbClr val="0000FF"/>
                </a:solidFill>
              </a:rPr>
              <a:t>2</a:t>
            </a:r>
            <a:r>
              <a:rPr lang="zh-CN" altLang="en-US" sz="1600" b="1">
                <a:solidFill>
                  <a:srgbClr val="0000FF"/>
                </a:solidFill>
              </a:rPr>
              <a:t>、列出下列要求并选择</a:t>
            </a:r>
            <a:r>
              <a:rPr lang="en-US" altLang="zh-CN" sz="1600" b="1">
                <a:solidFill>
                  <a:srgbClr val="0000FF"/>
                </a:solidFill>
              </a:rPr>
              <a:t>1~2</a:t>
            </a:r>
            <a:r>
              <a:rPr lang="zh-CN" altLang="en-US" sz="1600" b="1">
                <a:solidFill>
                  <a:srgbClr val="0000FF"/>
                </a:solidFill>
              </a:rPr>
              <a:t>项进行：</a:t>
            </a:r>
          </a:p>
          <a:p>
            <a:pPr>
              <a:buFontTx/>
              <a:buNone/>
            </a:pPr>
            <a:r>
              <a:rPr lang="zh-CN" altLang="en-US" sz="1600" b="1">
                <a:solidFill>
                  <a:srgbClr val="0000FF"/>
                </a:solidFill>
              </a:rPr>
              <a:t>                                        描述出四位主角的性格特征</a:t>
            </a:r>
          </a:p>
          <a:p>
            <a:pPr>
              <a:buFontTx/>
              <a:buNone/>
            </a:pPr>
            <a:r>
              <a:rPr lang="zh-CN" altLang="en-US" sz="1600" b="1">
                <a:solidFill>
                  <a:srgbClr val="0000FF"/>
                </a:solidFill>
              </a:rPr>
              <a:t>                                        描述大唐的经济</a:t>
            </a:r>
          </a:p>
          <a:p>
            <a:pPr>
              <a:buFontTx/>
              <a:buNone/>
            </a:pPr>
            <a:r>
              <a:rPr lang="zh-CN" altLang="en-US" sz="1600" b="1">
                <a:solidFill>
                  <a:srgbClr val="0000FF"/>
                </a:solidFill>
              </a:rPr>
              <a:t>                                        描述大唐的佛教的概况</a:t>
            </a:r>
          </a:p>
          <a:p>
            <a:pPr>
              <a:buFontTx/>
              <a:buNone/>
            </a:pPr>
            <a:r>
              <a:rPr lang="zh-CN" altLang="en-US" sz="1600" b="1">
                <a:solidFill>
                  <a:srgbClr val="0000FF"/>
                </a:solidFill>
              </a:rPr>
              <a:t>                                        描述西域文化的特点。。。。。。</a:t>
            </a:r>
          </a:p>
          <a:p>
            <a:pPr>
              <a:buFontTx/>
              <a:buNone/>
            </a:pPr>
            <a:r>
              <a:rPr lang="zh-CN" altLang="en-US" sz="1600" b="1">
                <a:solidFill>
                  <a:srgbClr val="0000FF"/>
                </a:solidFill>
              </a:rPr>
              <a:t>                                </a:t>
            </a:r>
            <a:r>
              <a:rPr lang="en-US" altLang="zh-CN" sz="1600" b="1">
                <a:solidFill>
                  <a:srgbClr val="0000FF"/>
                </a:solidFill>
              </a:rPr>
              <a:t>3</a:t>
            </a:r>
            <a:r>
              <a:rPr lang="zh-CN" altLang="en-US" sz="1600" b="1">
                <a:solidFill>
                  <a:srgbClr val="0000FF"/>
                </a:solidFill>
              </a:rPr>
              <a:t>、阅读交流形式：讲故事、演讲</a:t>
            </a:r>
          </a:p>
          <a:p>
            <a:pPr>
              <a:buFontTx/>
              <a:buNone/>
            </a:pPr>
            <a:r>
              <a:rPr lang="zh-CN" altLang="en-US" sz="1600" b="1">
                <a:solidFill>
                  <a:srgbClr val="0000FF"/>
                </a:solidFill>
              </a:rPr>
              <a:t>                                                              完成的相关任务交流展示</a:t>
            </a:r>
          </a:p>
          <a:p>
            <a:pPr>
              <a:buFontTx/>
              <a:buNone/>
            </a:pPr>
            <a:r>
              <a:rPr lang="zh-CN" altLang="en-US" sz="1600" b="1">
                <a:solidFill>
                  <a:srgbClr val="0000FF"/>
                </a:solidFill>
              </a:rPr>
              <a:t>                                                             就某一观点展开辩论</a:t>
            </a:r>
          </a:p>
          <a:p>
            <a:pPr>
              <a:buFontTx/>
              <a:buNone/>
            </a:pPr>
            <a:r>
              <a:rPr lang="zh-CN" altLang="en-US" sz="1600" b="1">
                <a:solidFill>
                  <a:srgbClr val="0000FF"/>
                </a:solidFill>
              </a:rPr>
              <a:t>                         每一学期 一次，暑假及开学一次，全年就</a:t>
            </a:r>
            <a:r>
              <a:rPr lang="en-US" altLang="zh-CN" sz="1600" b="1">
                <a:solidFill>
                  <a:srgbClr val="0000FF"/>
                </a:solidFill>
              </a:rPr>
              <a:t>2~3</a:t>
            </a:r>
            <a:r>
              <a:rPr lang="zh-CN" altLang="en-US" sz="1600" b="1">
                <a:solidFill>
                  <a:srgbClr val="0000FF"/>
                </a:solidFill>
              </a:rPr>
              <a:t>次</a:t>
            </a:r>
          </a:p>
          <a:p>
            <a:pPr>
              <a:buFontTx/>
              <a:buNone/>
            </a:pPr>
            <a:endParaRPr lang="zh-CN" altLang="en-US" sz="1600" b="1">
              <a:solidFill>
                <a:srgbClr val="0000FF"/>
              </a:solidFill>
            </a:endParaRPr>
          </a:p>
          <a:p>
            <a:pPr>
              <a:buFontTx/>
              <a:buNone/>
            </a:pPr>
            <a:r>
              <a:rPr lang="zh-CN" altLang="en-US" sz="1600"/>
              <a:t>    </a:t>
            </a:r>
            <a:r>
              <a:rPr lang="zh-CN" altLang="en-US" sz="1600" b="1">
                <a:solidFill>
                  <a:srgbClr val="990000"/>
                </a:solidFill>
              </a:rPr>
              <a:t>案例</a:t>
            </a:r>
            <a:r>
              <a:rPr lang="en-US" altLang="zh-CN" sz="1600" b="1">
                <a:solidFill>
                  <a:srgbClr val="990000"/>
                </a:solidFill>
              </a:rPr>
              <a:t>2</a:t>
            </a:r>
            <a:r>
              <a:rPr lang="zh-CN" altLang="en-US" sz="1600" b="1">
                <a:solidFill>
                  <a:srgbClr val="990000"/>
                </a:solidFill>
              </a:rPr>
              <a:t>：   制作手抄报活动</a:t>
            </a:r>
          </a:p>
          <a:p>
            <a:pPr>
              <a:buFontTx/>
              <a:buNone/>
            </a:pPr>
            <a:r>
              <a:rPr lang="zh-CN" altLang="en-US" sz="1600" b="1">
                <a:solidFill>
                  <a:srgbClr val="0000FF"/>
                </a:solidFill>
              </a:rPr>
              <a:t>                        </a:t>
            </a:r>
            <a:r>
              <a:rPr lang="zh-CN" altLang="en-US" sz="1600" b="1">
                <a:solidFill>
                  <a:schemeClr val="tx2"/>
                </a:solidFill>
              </a:rPr>
              <a:t>现状：完成一份某主题的手抄报</a:t>
            </a:r>
          </a:p>
          <a:p>
            <a:pPr>
              <a:buFontTx/>
              <a:buNone/>
            </a:pPr>
            <a:r>
              <a:rPr lang="zh-CN" altLang="en-US" sz="1600" b="1">
                <a:solidFill>
                  <a:srgbClr val="0000FF"/>
                </a:solidFill>
              </a:rPr>
              <a:t>                        改进：</a:t>
            </a:r>
            <a:r>
              <a:rPr lang="en-US" altLang="zh-CN" sz="1600" b="1">
                <a:solidFill>
                  <a:srgbClr val="0000FF"/>
                </a:solidFill>
              </a:rPr>
              <a:t>1</a:t>
            </a:r>
            <a:r>
              <a:rPr lang="zh-CN" altLang="en-US" sz="1600" b="1">
                <a:solidFill>
                  <a:srgbClr val="0000FF"/>
                </a:solidFill>
              </a:rPr>
              <a:t>、完成一份某主题的手抄报</a:t>
            </a:r>
          </a:p>
          <a:p>
            <a:pPr>
              <a:buFontTx/>
              <a:buNone/>
            </a:pPr>
            <a:r>
              <a:rPr lang="zh-CN" altLang="en-US" sz="1600" b="1">
                <a:solidFill>
                  <a:srgbClr val="0000FF"/>
                </a:solidFill>
              </a:rPr>
              <a:t>                                   </a:t>
            </a:r>
            <a:r>
              <a:rPr lang="en-US" altLang="zh-CN" sz="1600" b="1">
                <a:solidFill>
                  <a:srgbClr val="0000FF"/>
                </a:solidFill>
              </a:rPr>
              <a:t>2</a:t>
            </a:r>
            <a:r>
              <a:rPr lang="zh-CN" altLang="en-US" sz="1600" b="1">
                <a:solidFill>
                  <a:srgbClr val="0000FF"/>
                </a:solidFill>
              </a:rPr>
              <a:t>、记录材料的来源、相关链接、所花费时间等</a:t>
            </a:r>
          </a:p>
          <a:p>
            <a:pPr>
              <a:buFontTx/>
              <a:buNone/>
            </a:pPr>
            <a:r>
              <a:rPr lang="zh-CN" altLang="en-US" sz="1600" b="1">
                <a:solidFill>
                  <a:srgbClr val="0000FF"/>
                </a:solidFill>
              </a:rPr>
              <a:t>                                   </a:t>
            </a:r>
            <a:r>
              <a:rPr lang="en-US" altLang="zh-CN" sz="1600" b="1">
                <a:solidFill>
                  <a:srgbClr val="0000FF"/>
                </a:solidFill>
              </a:rPr>
              <a:t>3 </a:t>
            </a:r>
            <a:r>
              <a:rPr lang="zh-CN" altLang="en-US" sz="1600" b="1">
                <a:solidFill>
                  <a:srgbClr val="0000FF"/>
                </a:solidFill>
              </a:rPr>
              <a:t>、写活动的报告</a:t>
            </a:r>
          </a:p>
        </p:txBody>
      </p:sp>
      <p:sp>
        <p:nvSpPr>
          <p:cNvPr id="130052" name="Line 4"/>
          <p:cNvSpPr>
            <a:spLocks noChangeShapeType="1"/>
          </p:cNvSpPr>
          <p:nvPr/>
        </p:nvSpPr>
        <p:spPr bwMode="auto">
          <a:xfrm>
            <a:off x="5791200" y="457200"/>
            <a:ext cx="304800" cy="0"/>
          </a:xfrm>
          <a:prstGeom prst="line">
            <a:avLst/>
          </a:prstGeom>
          <a:noFill/>
          <a:ln w="9525">
            <a:solidFill>
              <a:schemeClr val="tx1"/>
            </a:solidFill>
            <a:round/>
            <a:headEnd/>
            <a:tailEnd type="triangle" w="med" len="med"/>
          </a:ln>
          <a:effectLst/>
        </p:spPr>
        <p:txBody>
          <a:bodyPr/>
          <a:lstStyle/>
          <a:p>
            <a:endParaRPr lang="zh-CN"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990600" y="1447800"/>
            <a:ext cx="7010400" cy="2743200"/>
          </a:xfrm>
        </p:spPr>
        <p:txBody>
          <a:bodyPr/>
          <a:lstStyle/>
          <a:p>
            <a:pPr>
              <a:lnSpc>
                <a:spcPct val="105000"/>
              </a:lnSpc>
              <a:buFontTx/>
              <a:buNone/>
            </a:pPr>
            <a:endParaRPr lang="en-US" altLang="zh-CN" sz="900" b="1">
              <a:solidFill>
                <a:srgbClr val="990000"/>
              </a:solidFill>
            </a:endParaRPr>
          </a:p>
          <a:p>
            <a:pPr>
              <a:lnSpc>
                <a:spcPct val="105000"/>
              </a:lnSpc>
              <a:buFontTx/>
              <a:buNone/>
            </a:pPr>
            <a:r>
              <a:rPr lang="en-US" altLang="zh-CN" sz="700" b="1">
                <a:solidFill>
                  <a:srgbClr val="990000"/>
                </a:solidFill>
                <a:latin typeface="华文彩云" pitchFamily="2" charset="-122"/>
                <a:ea typeface="华文彩云" pitchFamily="2" charset="-122"/>
              </a:rPr>
              <a:t>                </a:t>
            </a:r>
            <a:r>
              <a:rPr lang="en-US" altLang="zh-CN" sz="4000" b="1">
                <a:solidFill>
                  <a:srgbClr val="A50021"/>
                </a:solidFill>
              </a:rPr>
              <a:t>2</a:t>
            </a:r>
            <a:r>
              <a:rPr lang="zh-CN" altLang="en-US" sz="4000" b="1">
                <a:solidFill>
                  <a:srgbClr val="A50021"/>
                </a:solidFill>
              </a:rPr>
              <a:t>、校本课程的实施</a:t>
            </a:r>
          </a:p>
          <a:p>
            <a:pPr>
              <a:lnSpc>
                <a:spcPct val="105000"/>
              </a:lnSpc>
              <a:buFontTx/>
              <a:buNone/>
            </a:pPr>
            <a:endParaRPr lang="zh-CN" altLang="en-US" sz="4000" b="1">
              <a:solidFill>
                <a:srgbClr val="A50021"/>
              </a:solidFill>
            </a:endParaRPr>
          </a:p>
          <a:p>
            <a:pPr>
              <a:lnSpc>
                <a:spcPct val="80000"/>
              </a:lnSpc>
              <a:buFontTx/>
              <a:buNone/>
            </a:pPr>
            <a:r>
              <a:rPr lang="zh-CN" altLang="en-US" sz="900" b="1">
                <a:solidFill>
                  <a:srgbClr val="990000"/>
                </a:solidFill>
              </a:rP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304800" y="228600"/>
            <a:ext cx="8229600" cy="5867400"/>
          </a:xfrm>
        </p:spPr>
        <p:txBody>
          <a:bodyPr/>
          <a:lstStyle/>
          <a:p>
            <a:pPr>
              <a:lnSpc>
                <a:spcPct val="80000"/>
              </a:lnSpc>
              <a:buFontTx/>
              <a:buNone/>
            </a:pPr>
            <a:r>
              <a:rPr lang="en-US" altLang="zh-CN" sz="2400" b="1">
                <a:solidFill>
                  <a:srgbClr val="990000"/>
                </a:solidFill>
              </a:rPr>
              <a:t>A</a:t>
            </a:r>
            <a:r>
              <a:rPr lang="zh-CN" altLang="en-US" sz="2400" b="1">
                <a:solidFill>
                  <a:srgbClr val="990000"/>
                </a:solidFill>
              </a:rPr>
              <a:t>、实施</a:t>
            </a:r>
            <a:r>
              <a:rPr lang="zh-CN" altLang="en-US" sz="1800" b="1">
                <a:solidFill>
                  <a:srgbClr val="990000"/>
                </a:solidFill>
              </a:rPr>
              <a:t>  </a:t>
            </a:r>
          </a:p>
          <a:p>
            <a:pPr>
              <a:lnSpc>
                <a:spcPct val="90000"/>
              </a:lnSpc>
              <a:buFontTx/>
              <a:buNone/>
            </a:pPr>
            <a:endParaRPr lang="zh-CN" altLang="en-US" sz="1800" b="1">
              <a:solidFill>
                <a:srgbClr val="0000FF"/>
              </a:solidFill>
            </a:endParaRPr>
          </a:p>
          <a:p>
            <a:pPr>
              <a:lnSpc>
                <a:spcPct val="90000"/>
              </a:lnSpc>
              <a:buFontTx/>
              <a:buNone/>
            </a:pPr>
            <a:r>
              <a:rPr lang="zh-CN" altLang="en-US" sz="1800" b="1">
                <a:solidFill>
                  <a:srgbClr val="0000FF"/>
                </a:solidFill>
              </a:rPr>
              <a:t>         </a:t>
            </a:r>
            <a:r>
              <a:rPr lang="zh-CN" altLang="en-US" sz="1800" b="1">
                <a:solidFill>
                  <a:srgbClr val="990000"/>
                </a:solidFill>
              </a:rPr>
              <a:t>“必修型”校本课，</a:t>
            </a:r>
            <a:r>
              <a:rPr lang="zh-CN" altLang="en-US" sz="1800" b="1">
                <a:solidFill>
                  <a:srgbClr val="0000FF"/>
                </a:solidFill>
              </a:rPr>
              <a:t>可结合学校特色建设在全校各年级开设相同主题的校本课程。</a:t>
            </a:r>
            <a:r>
              <a:rPr lang="zh-CN" altLang="en-US" sz="1800" b="1">
                <a:solidFill>
                  <a:srgbClr val="990000"/>
                </a:solidFill>
              </a:rPr>
              <a:t>实施形式避免单一的讲解课本，可表演、朗读、讨论、动手、展示。</a:t>
            </a:r>
          </a:p>
          <a:p>
            <a:pPr>
              <a:lnSpc>
                <a:spcPct val="90000"/>
              </a:lnSpc>
              <a:buFontTx/>
              <a:buNone/>
            </a:pPr>
            <a:endParaRPr lang="zh-CN" altLang="en-US" sz="1800" b="1">
              <a:solidFill>
                <a:srgbClr val="990000"/>
              </a:solidFill>
            </a:endParaRPr>
          </a:p>
          <a:p>
            <a:pPr>
              <a:lnSpc>
                <a:spcPct val="90000"/>
              </a:lnSpc>
              <a:buFontTx/>
              <a:buNone/>
            </a:pPr>
            <a:r>
              <a:rPr lang="zh-CN" altLang="en-US" sz="1800" b="1">
                <a:solidFill>
                  <a:srgbClr val="0000FF"/>
                </a:solidFill>
              </a:rPr>
              <a:t>例：某校确定绿色教育为学校重点特色建设，他们将校本课程中的一节课安排为   绿色教育课。在不同年级进行不同水平要求开发与实施，逐步形 成以该主题为内容的课程特色。</a:t>
            </a:r>
          </a:p>
          <a:p>
            <a:pPr>
              <a:lnSpc>
                <a:spcPct val="90000"/>
              </a:lnSpc>
              <a:buFontTx/>
              <a:buNone/>
            </a:pPr>
            <a:r>
              <a:rPr lang="zh-CN" altLang="en-US" sz="1800" b="1">
                <a:solidFill>
                  <a:srgbClr val="0000FF"/>
                </a:solidFill>
              </a:rPr>
              <a:t>       </a:t>
            </a:r>
          </a:p>
          <a:p>
            <a:pPr>
              <a:lnSpc>
                <a:spcPct val="90000"/>
              </a:lnSpc>
              <a:buFontTx/>
              <a:buNone/>
            </a:pPr>
            <a:r>
              <a:rPr lang="zh-CN" altLang="en-US" sz="1800" b="1">
                <a:solidFill>
                  <a:srgbClr val="0000FF"/>
                </a:solidFill>
              </a:rPr>
              <a:t>        </a:t>
            </a:r>
            <a:r>
              <a:rPr lang="zh-CN" altLang="en-US" sz="1800" b="1">
                <a:solidFill>
                  <a:srgbClr val="990000"/>
                </a:solidFill>
              </a:rPr>
              <a:t>“选修型”校本课，</a:t>
            </a:r>
            <a:r>
              <a:rPr lang="zh-CN" altLang="en-US" sz="1800" b="1">
                <a:solidFill>
                  <a:srgbClr val="0000FF"/>
                </a:solidFill>
              </a:rPr>
              <a:t>学校则可根据学生个性特长，学校环境，教师资源、</a:t>
            </a:r>
            <a:r>
              <a:rPr lang="zh-CN" altLang="en-US" sz="1800" b="1">
                <a:solidFill>
                  <a:srgbClr val="990000"/>
                </a:solidFill>
              </a:rPr>
              <a:t>学校特色，</a:t>
            </a:r>
            <a:r>
              <a:rPr lang="zh-CN" altLang="en-US" sz="1800" b="1">
                <a:solidFill>
                  <a:srgbClr val="0000FF"/>
                </a:solidFill>
              </a:rPr>
              <a:t>以走班的形式开设，采用同年级走班制</a:t>
            </a:r>
            <a:r>
              <a:rPr lang="zh-CN" altLang="en-US" sz="1800" b="1">
                <a:solidFill>
                  <a:srgbClr val="990000"/>
                </a:solidFill>
              </a:rPr>
              <a:t>（学校排课时要相对统一）</a:t>
            </a:r>
          </a:p>
          <a:p>
            <a:pPr>
              <a:lnSpc>
                <a:spcPct val="90000"/>
              </a:lnSpc>
              <a:buFontTx/>
              <a:buNone/>
            </a:pPr>
            <a:r>
              <a:rPr lang="zh-CN" altLang="en-US" sz="1800" b="1">
                <a:solidFill>
                  <a:srgbClr val="0000FF"/>
                </a:solidFill>
              </a:rPr>
              <a:t>    </a:t>
            </a:r>
          </a:p>
          <a:p>
            <a:pPr>
              <a:lnSpc>
                <a:spcPct val="90000"/>
              </a:lnSpc>
              <a:buFontTx/>
              <a:buNone/>
            </a:pPr>
            <a:r>
              <a:rPr lang="zh-CN" altLang="en-US" sz="1800" b="1">
                <a:solidFill>
                  <a:srgbClr val="0000FF"/>
                </a:solidFill>
              </a:rPr>
              <a:t>例：某校根据学生需求、教师资源、</a:t>
            </a:r>
            <a:r>
              <a:rPr lang="zh-CN" altLang="en-US" sz="1800" b="1">
                <a:solidFill>
                  <a:srgbClr val="990000"/>
                </a:solidFill>
              </a:rPr>
              <a:t>学校特色，</a:t>
            </a:r>
            <a:r>
              <a:rPr lang="zh-CN" altLang="en-US" sz="1800" b="1">
                <a:solidFill>
                  <a:srgbClr val="0000FF"/>
                </a:solidFill>
              </a:rPr>
              <a:t>在某年级提供</a:t>
            </a:r>
            <a:r>
              <a:rPr lang="en-US" altLang="zh-CN" sz="1800" b="1">
                <a:solidFill>
                  <a:srgbClr val="0000FF"/>
                </a:solidFill>
              </a:rPr>
              <a:t>7-8</a:t>
            </a:r>
            <a:r>
              <a:rPr lang="zh-CN" altLang="en-US" sz="1800" b="1">
                <a:solidFill>
                  <a:srgbClr val="0000FF"/>
                </a:solidFill>
              </a:rPr>
              <a:t>门课程供学生选择，提供给某年级学生的</a:t>
            </a:r>
            <a:r>
              <a:rPr lang="en-US" altLang="zh-CN" sz="1800" b="1">
                <a:solidFill>
                  <a:srgbClr val="0000FF"/>
                </a:solidFill>
              </a:rPr>
              <a:t>7-8</a:t>
            </a:r>
            <a:r>
              <a:rPr lang="zh-CN" altLang="en-US" sz="1800" b="1">
                <a:solidFill>
                  <a:srgbClr val="0000FF"/>
                </a:solidFill>
              </a:rPr>
              <a:t>门“选修型”课程内容在后续年级继续开设，这样更容易促进学生个性特长的形成。</a:t>
            </a:r>
          </a:p>
          <a:p>
            <a:pPr>
              <a:lnSpc>
                <a:spcPct val="90000"/>
              </a:lnSpc>
              <a:buFontTx/>
              <a:buNone/>
            </a:pPr>
            <a:endParaRPr lang="zh-CN" altLang="en-US" sz="1600"/>
          </a:p>
          <a:p>
            <a:pPr>
              <a:lnSpc>
                <a:spcPct val="90000"/>
              </a:lnSpc>
              <a:buFontTx/>
              <a:buNone/>
            </a:pPr>
            <a:endParaRPr lang="zh-CN" altLang="en-US" sz="1600"/>
          </a:p>
          <a:p>
            <a:pPr>
              <a:lnSpc>
                <a:spcPct val="90000"/>
              </a:lnSpc>
              <a:buFontTx/>
              <a:buNone/>
            </a:pPr>
            <a:r>
              <a:rPr lang="zh-CN" altLang="en-US" sz="1800" b="1">
                <a:solidFill>
                  <a:srgbClr val="990000"/>
                </a:solidFill>
              </a:rPr>
              <a:t>说明：社团活动属于校本课程，它可以是跨年级的走班，活动时间可用“选修 </a:t>
            </a:r>
          </a:p>
          <a:p>
            <a:pPr>
              <a:lnSpc>
                <a:spcPct val="90000"/>
              </a:lnSpc>
              <a:buFontTx/>
              <a:buNone/>
            </a:pPr>
            <a:r>
              <a:rPr lang="zh-CN" altLang="en-US" sz="1800" b="1">
                <a:solidFill>
                  <a:srgbClr val="990000"/>
                </a:solidFill>
              </a:rPr>
              <a:t>           型”校本课时，也可利用其他课余时间</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457200" y="457200"/>
            <a:ext cx="8305800" cy="6096000"/>
          </a:xfrm>
        </p:spPr>
        <p:txBody>
          <a:bodyPr/>
          <a:lstStyle/>
          <a:p>
            <a:pPr>
              <a:lnSpc>
                <a:spcPct val="80000"/>
              </a:lnSpc>
              <a:buFontTx/>
              <a:buNone/>
            </a:pPr>
            <a:endParaRPr lang="en-US" altLang="zh-CN" sz="2400" b="1">
              <a:solidFill>
                <a:srgbClr val="990033"/>
              </a:solidFill>
            </a:endParaRPr>
          </a:p>
          <a:p>
            <a:pPr>
              <a:lnSpc>
                <a:spcPct val="80000"/>
              </a:lnSpc>
              <a:buFontTx/>
              <a:buNone/>
            </a:pPr>
            <a:r>
              <a:rPr lang="en-US" altLang="zh-CN" sz="1800" b="1">
                <a:solidFill>
                  <a:srgbClr val="990000"/>
                </a:solidFill>
              </a:rPr>
              <a:t>   </a:t>
            </a:r>
            <a:r>
              <a:rPr lang="en-US" altLang="zh-CN" sz="2400" b="1">
                <a:solidFill>
                  <a:srgbClr val="990000"/>
                </a:solidFill>
              </a:rPr>
              <a:t>B</a:t>
            </a:r>
            <a:r>
              <a:rPr lang="zh-CN" altLang="en-US" sz="2400" b="1">
                <a:solidFill>
                  <a:srgbClr val="990000"/>
                </a:solidFill>
              </a:rPr>
              <a:t>、编制校本课程纲要</a:t>
            </a:r>
          </a:p>
          <a:p>
            <a:pPr>
              <a:buFontTx/>
              <a:buNone/>
            </a:pPr>
            <a:r>
              <a:rPr lang="zh-CN" altLang="en-US" sz="1800" b="1">
                <a:solidFill>
                  <a:srgbClr val="0000FF"/>
                </a:solidFill>
              </a:rPr>
              <a:t>            </a:t>
            </a:r>
            <a:r>
              <a:rPr lang="zh-CN" altLang="en-US" sz="1600" b="1">
                <a:solidFill>
                  <a:srgbClr val="0000FF"/>
                </a:solidFill>
              </a:rPr>
              <a:t>课程纲要编制可从课程背景、课程目标、课程内容和课程评价等方面描述。</a:t>
            </a:r>
          </a:p>
          <a:p>
            <a:pPr>
              <a:buFontTx/>
              <a:buNone/>
            </a:pPr>
            <a:r>
              <a:rPr lang="zh-CN" altLang="en-US" sz="1600" b="1">
                <a:solidFill>
                  <a:srgbClr val="990000"/>
                </a:solidFill>
              </a:rPr>
              <a:t>           </a:t>
            </a:r>
          </a:p>
          <a:p>
            <a:pPr>
              <a:buFontTx/>
              <a:buNone/>
            </a:pPr>
            <a:r>
              <a:rPr lang="zh-CN" altLang="en-US" sz="1600" b="1">
                <a:solidFill>
                  <a:srgbClr val="990000"/>
                </a:solidFill>
              </a:rPr>
              <a:t>        课程背景 ：</a:t>
            </a:r>
            <a:r>
              <a:rPr lang="zh-CN" altLang="en-US" sz="1600" b="1">
                <a:solidFill>
                  <a:srgbClr val="0000FF"/>
                </a:solidFill>
              </a:rPr>
              <a:t>是指为什么开设这门课程，现有条件是什么；（上位背景    下位背景）</a:t>
            </a:r>
          </a:p>
          <a:p>
            <a:pPr>
              <a:buFontTx/>
              <a:buNone/>
            </a:pPr>
            <a:endParaRPr lang="zh-CN" altLang="en-US" sz="1600" b="1">
              <a:solidFill>
                <a:srgbClr val="990000"/>
              </a:solidFill>
            </a:endParaRPr>
          </a:p>
          <a:p>
            <a:pPr>
              <a:buFontTx/>
              <a:buNone/>
            </a:pPr>
            <a:r>
              <a:rPr lang="zh-CN" altLang="en-US" sz="1600" b="1">
                <a:solidFill>
                  <a:srgbClr val="990000"/>
                </a:solidFill>
              </a:rPr>
              <a:t>        课程目标： </a:t>
            </a:r>
            <a:r>
              <a:rPr lang="zh-CN" altLang="en-US" sz="1600" b="1">
                <a:solidFill>
                  <a:srgbClr val="0000FF"/>
                </a:solidFill>
              </a:rPr>
              <a:t>是指本门课开设应达到怎样的课程育人功能，学生能具备怎样的情  </a:t>
            </a:r>
          </a:p>
          <a:p>
            <a:pPr>
              <a:buFontTx/>
              <a:buNone/>
            </a:pPr>
            <a:r>
              <a:rPr lang="zh-CN" altLang="en-US" sz="1600" b="1">
                <a:solidFill>
                  <a:srgbClr val="0000FF"/>
                </a:solidFill>
              </a:rPr>
              <a:t>                           感（上位目标）；      形成怎样技能状态（下位目标）；</a:t>
            </a:r>
          </a:p>
          <a:p>
            <a:pPr>
              <a:buFontTx/>
              <a:buNone/>
            </a:pPr>
            <a:r>
              <a:rPr lang="zh-CN" altLang="en-US" sz="1600" b="1">
                <a:solidFill>
                  <a:srgbClr val="990000"/>
                </a:solidFill>
              </a:rPr>
              <a:t>          </a:t>
            </a:r>
          </a:p>
          <a:p>
            <a:pPr>
              <a:buFontTx/>
              <a:buNone/>
            </a:pPr>
            <a:r>
              <a:rPr lang="zh-CN" altLang="en-US" sz="1600" b="1">
                <a:solidFill>
                  <a:srgbClr val="990000"/>
                </a:solidFill>
              </a:rPr>
              <a:t>        课程内容 ：</a:t>
            </a:r>
            <a:r>
              <a:rPr lang="zh-CN" altLang="en-US" sz="1600" b="1">
                <a:solidFill>
                  <a:srgbClr val="0000FF"/>
                </a:solidFill>
              </a:rPr>
              <a:t>内容结构图</a:t>
            </a:r>
          </a:p>
          <a:p>
            <a:pPr>
              <a:buFontTx/>
              <a:buNone/>
            </a:pPr>
            <a:r>
              <a:rPr lang="zh-CN" altLang="en-US" sz="1600" b="1">
                <a:solidFill>
                  <a:srgbClr val="0000FF"/>
                </a:solidFill>
              </a:rPr>
              <a:t>                           是指本门课程在不同年级的主要内容，可以专题形式呈现，</a:t>
            </a:r>
          </a:p>
          <a:p>
            <a:pPr>
              <a:buFontTx/>
              <a:buNone/>
            </a:pPr>
            <a:r>
              <a:rPr lang="zh-CN" altLang="en-US" sz="1600" b="1">
                <a:solidFill>
                  <a:srgbClr val="0000FF"/>
                </a:solidFill>
              </a:rPr>
              <a:t>        </a:t>
            </a:r>
            <a:r>
              <a:rPr lang="zh-CN" altLang="en-US" sz="1600" b="1">
                <a:solidFill>
                  <a:srgbClr val="990000"/>
                </a:solidFill>
              </a:rPr>
              <a:t>课程实施：</a:t>
            </a:r>
            <a:r>
              <a:rPr lang="zh-CN" altLang="en-US" sz="1600" b="1">
                <a:solidFill>
                  <a:srgbClr val="0000FF"/>
                </a:solidFill>
              </a:rPr>
              <a:t>具体实施方案（在不同的年级、不同的时间段的具体实施。实施常规）</a:t>
            </a:r>
          </a:p>
          <a:p>
            <a:pPr>
              <a:buFontTx/>
              <a:buNone/>
            </a:pPr>
            <a:r>
              <a:rPr lang="zh-CN" altLang="en-US" sz="1600" b="1">
                <a:solidFill>
                  <a:srgbClr val="0000FF"/>
                </a:solidFill>
              </a:rPr>
              <a:t>            </a:t>
            </a:r>
          </a:p>
          <a:p>
            <a:pPr>
              <a:buFontTx/>
              <a:buNone/>
            </a:pPr>
            <a:r>
              <a:rPr lang="zh-CN" altLang="en-US" sz="1600" b="1">
                <a:solidFill>
                  <a:srgbClr val="990000"/>
                </a:solidFill>
              </a:rPr>
              <a:t>         课程评价  </a:t>
            </a:r>
            <a:r>
              <a:rPr lang="zh-CN" altLang="en-US" sz="1600" b="1">
                <a:solidFill>
                  <a:srgbClr val="0000FF"/>
                </a:solidFill>
              </a:rPr>
              <a:t>就是在明确课程目的的基础上采用多样、多元的评价方式，主要以个  </a:t>
            </a:r>
          </a:p>
          <a:p>
            <a:pPr>
              <a:buFontTx/>
              <a:buNone/>
            </a:pPr>
            <a:r>
              <a:rPr lang="zh-CN" altLang="en-US" sz="1600" b="1">
                <a:solidFill>
                  <a:srgbClr val="0000FF"/>
                </a:solidFill>
              </a:rPr>
              <a:t>                         性特长发挥，过程参与状态为主。课程实施的结果是评价的一部分，  </a:t>
            </a:r>
          </a:p>
          <a:p>
            <a:pPr>
              <a:buFontTx/>
              <a:buNone/>
            </a:pPr>
            <a:r>
              <a:rPr lang="zh-CN" altLang="en-US" sz="1600" b="1">
                <a:solidFill>
                  <a:srgbClr val="0000FF"/>
                </a:solidFill>
              </a:rPr>
              <a:t>          </a:t>
            </a:r>
          </a:p>
          <a:p>
            <a:pPr>
              <a:buFontTx/>
              <a:buNone/>
            </a:pPr>
            <a:r>
              <a:rPr lang="zh-CN" altLang="en-US" sz="1600" b="1">
                <a:solidFill>
                  <a:srgbClr val="0000FF"/>
                </a:solidFill>
              </a:rPr>
              <a:t>               （        </a:t>
            </a:r>
            <a:r>
              <a:rPr lang="zh-CN" altLang="en-US" sz="1600" b="1">
                <a:solidFill>
                  <a:srgbClr val="990000"/>
                </a:solidFill>
              </a:rPr>
              <a:t>实施成果：</a:t>
            </a:r>
            <a:r>
              <a:rPr lang="zh-CN" altLang="en-US" sz="1600" b="1">
                <a:solidFill>
                  <a:srgbClr val="0000FF"/>
                </a:solidFill>
              </a:rPr>
              <a:t>隐性成果、现性成果          ）           </a:t>
            </a:r>
          </a:p>
          <a:p>
            <a:pPr>
              <a:buFontTx/>
              <a:buNone/>
            </a:pPr>
            <a:endParaRPr lang="zh-CN" altLang="en-US" sz="1600" b="1">
              <a:solidFill>
                <a:srgbClr val="990000"/>
              </a:solidFill>
            </a:endParaRPr>
          </a:p>
          <a:p>
            <a:pPr>
              <a:buFontTx/>
              <a:buNone/>
            </a:pPr>
            <a:endParaRPr lang="en-US" altLang="zh-CN" sz="1600" b="1">
              <a:solidFill>
                <a:srgbClr val="99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body" idx="1"/>
          </p:nvPr>
        </p:nvSpPr>
        <p:spPr>
          <a:xfrm>
            <a:off x="457200" y="1295400"/>
            <a:ext cx="8458200" cy="3886200"/>
          </a:xfrm>
        </p:spPr>
        <p:txBody>
          <a:bodyPr/>
          <a:lstStyle/>
          <a:p>
            <a:pPr>
              <a:buFontTx/>
              <a:buNone/>
            </a:pPr>
            <a:r>
              <a:rPr lang="en-US" altLang="zh-CN" sz="2400" b="1">
                <a:solidFill>
                  <a:srgbClr val="0000FF"/>
                </a:solidFill>
              </a:rPr>
              <a:t>1</a:t>
            </a:r>
            <a:r>
              <a:rPr lang="zh-CN" altLang="en-US" sz="2400" b="1">
                <a:solidFill>
                  <a:srgbClr val="0000FF"/>
                </a:solidFill>
              </a:rPr>
              <a:t>、背景分析：</a:t>
            </a:r>
            <a:r>
              <a:rPr lang="zh-CN" altLang="en-US" sz="2400">
                <a:solidFill>
                  <a:srgbClr val="0000FF"/>
                </a:solidFill>
              </a:rPr>
              <a:t>当前国家要求、学校文化背景、课程现状</a:t>
            </a:r>
          </a:p>
          <a:p>
            <a:pPr>
              <a:buFontTx/>
              <a:buNone/>
            </a:pPr>
            <a:endParaRPr lang="zh-CN" altLang="en-US" sz="2400" b="1">
              <a:solidFill>
                <a:srgbClr val="0000FF"/>
              </a:solidFill>
            </a:endParaRPr>
          </a:p>
          <a:p>
            <a:pPr>
              <a:buFontTx/>
              <a:buNone/>
            </a:pPr>
            <a:r>
              <a:rPr lang="en-US" altLang="zh-CN" sz="2400" b="1">
                <a:solidFill>
                  <a:srgbClr val="0000FF"/>
                </a:solidFill>
              </a:rPr>
              <a:t>2</a:t>
            </a:r>
            <a:r>
              <a:rPr lang="zh-CN" altLang="en-US" sz="2400" b="1">
                <a:solidFill>
                  <a:srgbClr val="0000FF"/>
                </a:solidFill>
              </a:rPr>
              <a:t>、课程的理念：</a:t>
            </a:r>
            <a:r>
              <a:rPr lang="zh-CN" altLang="en-US" sz="2400">
                <a:solidFill>
                  <a:srgbClr val="0000FF"/>
                </a:solidFill>
              </a:rPr>
              <a:t>可结合学校文化特征和办学理念设计</a:t>
            </a:r>
            <a:endParaRPr lang="zh-CN" altLang="en-US" sz="2400" b="1">
              <a:solidFill>
                <a:srgbClr val="0000FF"/>
              </a:solidFill>
            </a:endParaRPr>
          </a:p>
          <a:p>
            <a:pPr>
              <a:buFontTx/>
              <a:buNone/>
            </a:pPr>
            <a:endParaRPr lang="zh-CN" altLang="en-US" sz="2400" b="1">
              <a:solidFill>
                <a:srgbClr val="0000FF"/>
              </a:solidFill>
            </a:endParaRPr>
          </a:p>
          <a:p>
            <a:pPr>
              <a:buFontTx/>
              <a:buNone/>
            </a:pPr>
            <a:r>
              <a:rPr lang="en-US" altLang="zh-CN" sz="2400" b="1">
                <a:solidFill>
                  <a:srgbClr val="0000FF"/>
                </a:solidFill>
              </a:rPr>
              <a:t>3</a:t>
            </a:r>
            <a:r>
              <a:rPr lang="zh-CN" altLang="en-US" sz="2400" b="1">
                <a:solidFill>
                  <a:srgbClr val="0000FF"/>
                </a:solidFill>
              </a:rPr>
              <a:t>、课程的目标：</a:t>
            </a:r>
            <a:endParaRPr lang="zh-CN" altLang="en-US" sz="2400">
              <a:solidFill>
                <a:srgbClr val="0000FF"/>
              </a:solidFill>
            </a:endParaRPr>
          </a:p>
          <a:p>
            <a:pPr>
              <a:buFontTx/>
              <a:buNone/>
            </a:pPr>
            <a:r>
              <a:rPr lang="zh-CN" altLang="en-US" sz="2400">
                <a:solidFill>
                  <a:srgbClr val="0000FF"/>
                </a:solidFill>
              </a:rPr>
              <a:t>   （</a:t>
            </a:r>
            <a:r>
              <a:rPr lang="en-US" altLang="zh-CN" sz="2400">
                <a:solidFill>
                  <a:srgbClr val="0000FF"/>
                </a:solidFill>
              </a:rPr>
              <a:t>1</a:t>
            </a:r>
            <a:r>
              <a:rPr lang="zh-CN" altLang="en-US" sz="2400">
                <a:solidFill>
                  <a:srgbClr val="0000FF"/>
                </a:solidFill>
              </a:rPr>
              <a:t>）应具备的核心素养（</a:t>
            </a:r>
            <a:r>
              <a:rPr lang="zh-CN" altLang="en-US" sz="2000">
                <a:solidFill>
                  <a:srgbClr val="0000FF"/>
                </a:solidFill>
              </a:rPr>
              <a:t>国民素养、良好的习惯和品质等）；</a:t>
            </a:r>
          </a:p>
          <a:p>
            <a:pPr>
              <a:buFontTx/>
              <a:buNone/>
            </a:pPr>
            <a:r>
              <a:rPr lang="zh-CN" altLang="en-US" sz="2400">
                <a:solidFill>
                  <a:srgbClr val="0000FF"/>
                </a:solidFill>
              </a:rPr>
              <a:t>   （</a:t>
            </a:r>
            <a:r>
              <a:rPr lang="en-US" altLang="zh-CN" sz="2400">
                <a:solidFill>
                  <a:srgbClr val="0000FF"/>
                </a:solidFill>
              </a:rPr>
              <a:t>2</a:t>
            </a:r>
            <a:r>
              <a:rPr lang="zh-CN" altLang="en-US" sz="2400">
                <a:solidFill>
                  <a:srgbClr val="0000FF"/>
                </a:solidFill>
              </a:rPr>
              <a:t>）具体学科素养：体育素养、艺术素养、阅读能力等</a:t>
            </a:r>
          </a:p>
          <a:p>
            <a:pPr>
              <a:buFontTx/>
              <a:buNone/>
            </a:pPr>
            <a:r>
              <a:rPr lang="zh-CN" altLang="en-US" sz="2400">
                <a:solidFill>
                  <a:srgbClr val="0000FF"/>
                </a:solidFill>
              </a:rPr>
              <a:t>   （</a:t>
            </a:r>
            <a:r>
              <a:rPr lang="en-US" altLang="zh-CN" sz="2400">
                <a:solidFill>
                  <a:srgbClr val="0000FF"/>
                </a:solidFill>
              </a:rPr>
              <a:t>3</a:t>
            </a:r>
            <a:r>
              <a:rPr lang="zh-CN" altLang="en-US" sz="2400">
                <a:solidFill>
                  <a:srgbClr val="0000FF"/>
                </a:solidFill>
              </a:rPr>
              <a:t>）三年一个阶段的学业水平</a:t>
            </a:r>
          </a:p>
          <a:p>
            <a:pPr>
              <a:buFontTx/>
              <a:buNone/>
            </a:pPr>
            <a:endParaRPr lang="en-US" altLang="zh-CN" sz="2400">
              <a:solidFill>
                <a:srgbClr val="0000FF"/>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type="body" idx="1"/>
          </p:nvPr>
        </p:nvSpPr>
        <p:spPr>
          <a:xfrm>
            <a:off x="457200" y="1600200"/>
            <a:ext cx="8229600" cy="1066800"/>
          </a:xfrm>
        </p:spPr>
        <p:txBody>
          <a:bodyPr/>
          <a:lstStyle/>
          <a:p>
            <a:pPr>
              <a:buFontTx/>
              <a:buNone/>
            </a:pPr>
            <a:r>
              <a:rPr lang="en-US" altLang="zh-CN" sz="4000" b="1">
                <a:solidFill>
                  <a:srgbClr val="990000"/>
                </a:solidFill>
                <a:latin typeface="华文彩云" pitchFamily="2" charset="-122"/>
                <a:ea typeface="华文彩云" pitchFamily="2" charset="-122"/>
              </a:rPr>
              <a:t>       </a:t>
            </a:r>
            <a:r>
              <a:rPr lang="en-US" altLang="zh-CN" sz="3600" b="1">
                <a:solidFill>
                  <a:srgbClr val="A50021"/>
                </a:solidFill>
              </a:rPr>
              <a:t>3</a:t>
            </a:r>
            <a:r>
              <a:rPr lang="zh-CN" altLang="en-US" sz="3600" b="1">
                <a:solidFill>
                  <a:srgbClr val="A50021"/>
                </a:solidFill>
              </a:rPr>
              <a:t>、主题活动性课程的实施</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type="body" idx="1"/>
          </p:nvPr>
        </p:nvSpPr>
        <p:spPr>
          <a:xfrm>
            <a:off x="304800" y="1143000"/>
            <a:ext cx="8229600" cy="4191000"/>
          </a:xfrm>
        </p:spPr>
        <p:txBody>
          <a:bodyPr/>
          <a:lstStyle/>
          <a:p>
            <a:pPr>
              <a:lnSpc>
                <a:spcPct val="105000"/>
              </a:lnSpc>
              <a:buFontTx/>
              <a:buNone/>
            </a:pPr>
            <a:r>
              <a:rPr lang="en-US" altLang="zh-CN" sz="2800" b="1">
                <a:solidFill>
                  <a:srgbClr val="990000"/>
                </a:solidFill>
                <a:latin typeface="华文彩云" pitchFamily="2" charset="-122"/>
                <a:ea typeface="华文彩云" pitchFamily="2" charset="-122"/>
              </a:rPr>
              <a:t> </a:t>
            </a:r>
            <a:r>
              <a:rPr lang="en-US" altLang="zh-CN" sz="2800" b="1">
                <a:solidFill>
                  <a:srgbClr val="990000"/>
                </a:solidFill>
              </a:rPr>
              <a:t>A </a:t>
            </a:r>
            <a:r>
              <a:rPr lang="zh-CN" altLang="en-US" sz="2400" b="1">
                <a:solidFill>
                  <a:srgbClr val="990000"/>
                </a:solidFill>
              </a:rPr>
              <a:t>、</a:t>
            </a:r>
            <a:r>
              <a:rPr lang="zh-CN" altLang="en-US" sz="2800" b="1">
                <a:solidFill>
                  <a:srgbClr val="990000"/>
                </a:solidFill>
              </a:rPr>
              <a:t>梳理主题活动课程</a:t>
            </a:r>
            <a:r>
              <a:rPr lang="zh-CN" altLang="en-US" sz="2800" b="1">
                <a:solidFill>
                  <a:srgbClr val="990000"/>
                </a:solidFill>
                <a:latin typeface="华文彩云" pitchFamily="2" charset="-122"/>
                <a:ea typeface="华文彩云" pitchFamily="2" charset="-122"/>
              </a:rPr>
              <a:t>             </a:t>
            </a:r>
          </a:p>
          <a:p>
            <a:pPr>
              <a:lnSpc>
                <a:spcPct val="105000"/>
              </a:lnSpc>
              <a:buFontTx/>
              <a:buNone/>
            </a:pPr>
            <a:r>
              <a:rPr lang="zh-CN" altLang="en-US" sz="1800" b="1">
                <a:solidFill>
                  <a:srgbClr val="990000"/>
                </a:solidFill>
              </a:rPr>
              <a:t>        </a:t>
            </a:r>
          </a:p>
          <a:p>
            <a:pPr>
              <a:lnSpc>
                <a:spcPct val="105000"/>
              </a:lnSpc>
              <a:buFontTx/>
              <a:buNone/>
            </a:pPr>
            <a:r>
              <a:rPr lang="zh-CN" altLang="en-US" sz="1800" b="1">
                <a:solidFill>
                  <a:srgbClr val="990000"/>
                </a:solidFill>
              </a:rPr>
              <a:t> </a:t>
            </a:r>
            <a:r>
              <a:rPr lang="zh-CN" altLang="en-US" sz="1800" b="1">
                <a:solidFill>
                  <a:srgbClr val="0000FF"/>
                </a:solidFill>
              </a:rPr>
              <a:t>班主题课程系列（班集体目标、</a:t>
            </a:r>
            <a:r>
              <a:rPr lang="zh-CN" altLang="en-US" sz="1800" b="1">
                <a:solidFill>
                  <a:srgbClr val="990000"/>
                </a:solidFill>
              </a:rPr>
              <a:t>班级文化</a:t>
            </a:r>
            <a:r>
              <a:rPr lang="zh-CN" altLang="en-US" sz="1800" b="1">
                <a:solidFill>
                  <a:srgbClr val="0000FF"/>
                </a:solidFill>
              </a:rPr>
              <a:t>、班约、班级活动等）</a:t>
            </a:r>
          </a:p>
          <a:p>
            <a:pPr>
              <a:lnSpc>
                <a:spcPct val="105000"/>
              </a:lnSpc>
              <a:buFontTx/>
              <a:buNone/>
            </a:pPr>
            <a:r>
              <a:rPr lang="zh-CN" altLang="en-US" sz="1800" b="1">
                <a:solidFill>
                  <a:srgbClr val="0000FF"/>
                </a:solidFill>
              </a:rPr>
              <a:t>        </a:t>
            </a:r>
          </a:p>
          <a:p>
            <a:pPr>
              <a:lnSpc>
                <a:spcPct val="105000"/>
              </a:lnSpc>
              <a:buFontTx/>
              <a:buNone/>
            </a:pPr>
            <a:r>
              <a:rPr lang="zh-CN" altLang="en-US" sz="1800" b="1">
                <a:solidFill>
                  <a:srgbClr val="0000FF"/>
                </a:solidFill>
              </a:rPr>
              <a:t>德育活动主题课程系列（包括开学、休业、毕业、成人仪式等典礼活动</a:t>
            </a:r>
          </a:p>
          <a:p>
            <a:pPr>
              <a:lnSpc>
                <a:spcPct val="105000"/>
              </a:lnSpc>
              <a:buFontTx/>
              <a:buNone/>
            </a:pPr>
            <a:r>
              <a:rPr lang="zh-CN" altLang="en-US" sz="1800" b="1">
                <a:solidFill>
                  <a:srgbClr val="0000FF"/>
                </a:solidFill>
              </a:rPr>
              <a:t>                                      课程）</a:t>
            </a:r>
          </a:p>
          <a:p>
            <a:pPr>
              <a:lnSpc>
                <a:spcPct val="105000"/>
              </a:lnSpc>
              <a:buFontTx/>
              <a:buNone/>
            </a:pPr>
            <a:r>
              <a:rPr lang="zh-CN" altLang="en-US" sz="1800" b="1">
                <a:solidFill>
                  <a:srgbClr val="0000FF"/>
                </a:solidFill>
              </a:rPr>
              <a:t>        </a:t>
            </a:r>
          </a:p>
          <a:p>
            <a:pPr>
              <a:lnSpc>
                <a:spcPct val="105000"/>
              </a:lnSpc>
              <a:buFontTx/>
              <a:buNone/>
            </a:pPr>
            <a:r>
              <a:rPr lang="zh-CN" altLang="en-US" sz="1800" b="1">
                <a:solidFill>
                  <a:srgbClr val="0000FF"/>
                </a:solidFill>
              </a:rPr>
              <a:t> 综合主题活动课程系列（</a:t>
            </a:r>
            <a:r>
              <a:rPr lang="zh-CN" altLang="en-US" sz="1800" b="1">
                <a:solidFill>
                  <a:srgbClr val="990000"/>
                </a:solidFill>
              </a:rPr>
              <a:t>主题综合课程、</a:t>
            </a:r>
            <a:r>
              <a:rPr lang="zh-CN" altLang="en-US" sz="1800" b="1">
                <a:solidFill>
                  <a:srgbClr val="0000FF"/>
                </a:solidFill>
              </a:rPr>
              <a:t>体育节、科技节、传统节、艺</a:t>
            </a:r>
          </a:p>
          <a:p>
            <a:pPr>
              <a:lnSpc>
                <a:spcPct val="105000"/>
              </a:lnSpc>
              <a:buFontTx/>
              <a:buNone/>
            </a:pPr>
            <a:r>
              <a:rPr lang="zh-CN" altLang="en-US" sz="1800" b="1">
                <a:solidFill>
                  <a:srgbClr val="0000FF"/>
                </a:solidFill>
              </a:rPr>
              <a:t>                                        术节、安全演练课程等）</a:t>
            </a:r>
          </a:p>
          <a:p>
            <a:pPr>
              <a:lnSpc>
                <a:spcPct val="80000"/>
              </a:lnSpc>
            </a:pPr>
            <a:endParaRPr lang="zh-CN" altLang="en-US" sz="1800"/>
          </a:p>
          <a:p>
            <a:pPr>
              <a:lnSpc>
                <a:spcPct val="80000"/>
              </a:lnSpc>
              <a:buFontTx/>
              <a:buNone/>
            </a:pPr>
            <a:r>
              <a:rPr lang="zh-CN" altLang="en-US" sz="1800"/>
              <a:t>                 </a:t>
            </a:r>
            <a:r>
              <a:rPr lang="zh-CN" altLang="en-US" sz="1800" b="1">
                <a:solidFill>
                  <a:srgbClr val="990000"/>
                </a:solidFill>
              </a:rPr>
              <a:t>当前一些学校在班级文化设计，是一种点状行为</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57200" y="533400"/>
            <a:ext cx="8229600" cy="5592763"/>
          </a:xfrm>
        </p:spPr>
        <p:txBody>
          <a:bodyPr/>
          <a:lstStyle/>
          <a:p>
            <a:pPr>
              <a:buFontTx/>
              <a:buNone/>
            </a:pPr>
            <a:r>
              <a:rPr lang="en-US" altLang="zh-CN" b="1">
                <a:solidFill>
                  <a:srgbClr val="990000"/>
                </a:solidFill>
              </a:rPr>
              <a:t>B</a:t>
            </a:r>
            <a:r>
              <a:rPr lang="zh-CN" altLang="en-US" b="1">
                <a:solidFill>
                  <a:srgbClr val="990000"/>
                </a:solidFill>
              </a:rPr>
              <a:t>、编制主题活动课程纲要</a:t>
            </a:r>
            <a:endParaRPr lang="zh-CN" altLang="en-US">
              <a:solidFill>
                <a:srgbClr val="990000"/>
              </a:solidFill>
            </a:endParaRPr>
          </a:p>
          <a:p>
            <a:pPr>
              <a:buFontTx/>
              <a:buNone/>
            </a:pPr>
            <a:r>
              <a:rPr lang="zh-CN" altLang="en-US" sz="2400"/>
              <a:t>     </a:t>
            </a:r>
          </a:p>
          <a:p>
            <a:pPr>
              <a:buFontTx/>
              <a:buNone/>
            </a:pPr>
            <a:r>
              <a:rPr lang="zh-CN" altLang="en-US" sz="2400"/>
              <a:t>            </a:t>
            </a:r>
            <a:r>
              <a:rPr lang="zh-CN" altLang="en-US" sz="2400" b="1">
                <a:solidFill>
                  <a:srgbClr val="0000FF"/>
                </a:solidFill>
              </a:rPr>
              <a:t>例：班级主题课程</a:t>
            </a:r>
          </a:p>
          <a:p>
            <a:pPr>
              <a:buFontTx/>
              <a:buNone/>
            </a:pPr>
            <a:r>
              <a:rPr lang="zh-CN" altLang="en-US" sz="2400" b="1">
                <a:solidFill>
                  <a:srgbClr val="0000FF"/>
                </a:solidFill>
              </a:rPr>
              <a:t>                   </a:t>
            </a:r>
            <a:r>
              <a:rPr lang="en-US" altLang="zh-CN" sz="2400" b="1">
                <a:solidFill>
                  <a:srgbClr val="0000FF"/>
                </a:solidFill>
              </a:rPr>
              <a:t>1</a:t>
            </a:r>
            <a:r>
              <a:rPr lang="zh-CN" altLang="en-US" sz="2400" b="1">
                <a:solidFill>
                  <a:srgbClr val="0000FF"/>
                </a:solidFill>
              </a:rPr>
              <a:t>）背景</a:t>
            </a:r>
          </a:p>
          <a:p>
            <a:pPr>
              <a:buFontTx/>
              <a:buNone/>
            </a:pPr>
            <a:r>
              <a:rPr lang="zh-CN" altLang="en-US" sz="2400" b="1">
                <a:solidFill>
                  <a:srgbClr val="0000FF"/>
                </a:solidFill>
              </a:rPr>
              <a:t>                   </a:t>
            </a:r>
            <a:r>
              <a:rPr lang="en-US" altLang="zh-CN" sz="2400" b="1">
                <a:solidFill>
                  <a:srgbClr val="0000FF"/>
                </a:solidFill>
              </a:rPr>
              <a:t>2</a:t>
            </a:r>
            <a:r>
              <a:rPr lang="zh-CN" altLang="en-US" sz="2400" b="1">
                <a:solidFill>
                  <a:srgbClr val="0000FF"/>
                </a:solidFill>
              </a:rPr>
              <a:t>）目标</a:t>
            </a:r>
          </a:p>
          <a:p>
            <a:pPr>
              <a:buFontTx/>
              <a:buNone/>
            </a:pPr>
            <a:r>
              <a:rPr lang="zh-CN" altLang="en-US" sz="2400" b="1">
                <a:solidFill>
                  <a:srgbClr val="0000FF"/>
                </a:solidFill>
              </a:rPr>
              <a:t>                   </a:t>
            </a:r>
            <a:r>
              <a:rPr lang="en-US" altLang="zh-CN" sz="2400" b="1">
                <a:solidFill>
                  <a:srgbClr val="0000FF"/>
                </a:solidFill>
              </a:rPr>
              <a:t>3</a:t>
            </a:r>
            <a:r>
              <a:rPr lang="zh-CN" altLang="en-US" sz="2400" b="1">
                <a:solidFill>
                  <a:srgbClr val="0000FF"/>
                </a:solidFill>
              </a:rPr>
              <a:t>）内容</a:t>
            </a:r>
          </a:p>
          <a:p>
            <a:pPr>
              <a:buFontTx/>
              <a:buNone/>
            </a:pPr>
            <a:r>
              <a:rPr lang="zh-CN" altLang="en-US" sz="2400" b="1">
                <a:solidFill>
                  <a:srgbClr val="0000FF"/>
                </a:solidFill>
              </a:rPr>
              <a:t>                   </a:t>
            </a:r>
            <a:r>
              <a:rPr lang="en-US" altLang="zh-CN" sz="2400" b="1">
                <a:solidFill>
                  <a:srgbClr val="0000FF"/>
                </a:solidFill>
              </a:rPr>
              <a:t>4</a:t>
            </a:r>
            <a:r>
              <a:rPr lang="zh-CN" altLang="en-US" sz="2400" b="1">
                <a:solidFill>
                  <a:srgbClr val="0000FF"/>
                </a:solidFill>
              </a:rPr>
              <a:t>）实施方案</a:t>
            </a:r>
          </a:p>
          <a:p>
            <a:pPr>
              <a:buFontTx/>
              <a:buNone/>
            </a:pPr>
            <a:r>
              <a:rPr lang="zh-CN" altLang="en-US" sz="2400" b="1">
                <a:solidFill>
                  <a:srgbClr val="0000FF"/>
                </a:solidFill>
              </a:rPr>
              <a:t>                   </a:t>
            </a:r>
            <a:r>
              <a:rPr lang="en-US" altLang="zh-CN" sz="2400" b="1">
                <a:solidFill>
                  <a:srgbClr val="0000FF"/>
                </a:solidFill>
              </a:rPr>
              <a:t>5</a:t>
            </a:r>
            <a:r>
              <a:rPr lang="zh-CN" altLang="en-US" sz="2400" b="1">
                <a:solidFill>
                  <a:srgbClr val="0000FF"/>
                </a:solidFill>
              </a:rPr>
              <a:t>）评价</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idx="1"/>
          </p:nvPr>
        </p:nvSpPr>
        <p:spPr>
          <a:xfrm>
            <a:off x="457200" y="1066800"/>
            <a:ext cx="8229600" cy="4525963"/>
          </a:xfrm>
        </p:spPr>
        <p:txBody>
          <a:bodyPr/>
          <a:lstStyle/>
          <a:p>
            <a:pPr>
              <a:buFontTx/>
              <a:buNone/>
            </a:pPr>
            <a:r>
              <a:rPr lang="en-US" altLang="zh-CN" b="1">
                <a:solidFill>
                  <a:srgbClr val="990000"/>
                </a:solidFill>
              </a:rPr>
              <a:t>C</a:t>
            </a:r>
            <a:r>
              <a:rPr lang="zh-CN" altLang="en-US" b="1">
                <a:solidFill>
                  <a:srgbClr val="990000"/>
                </a:solidFill>
              </a:rPr>
              <a:t>、活动主体、场域多样</a:t>
            </a:r>
          </a:p>
          <a:p>
            <a:pPr>
              <a:buFontTx/>
              <a:buNone/>
            </a:pPr>
            <a:endParaRPr lang="zh-CN" altLang="en-US" sz="2400" b="1">
              <a:solidFill>
                <a:srgbClr val="0000FF"/>
              </a:solidFill>
            </a:endParaRPr>
          </a:p>
          <a:p>
            <a:pPr>
              <a:buFontTx/>
              <a:buNone/>
            </a:pPr>
            <a:r>
              <a:rPr lang="zh-CN" altLang="en-US" sz="2400" b="1">
                <a:solidFill>
                  <a:srgbClr val="0000FF"/>
                </a:solidFill>
              </a:rPr>
              <a:t>               主体：学生、教师、家长、社会 </a:t>
            </a:r>
          </a:p>
          <a:p>
            <a:pPr>
              <a:buFontTx/>
              <a:buNone/>
            </a:pPr>
            <a:r>
              <a:rPr lang="zh-CN" altLang="en-US" sz="2400" b="1">
                <a:solidFill>
                  <a:srgbClr val="0000FF"/>
                </a:solidFill>
              </a:rPr>
              <a:t>               场域：校内、校外</a:t>
            </a:r>
          </a:p>
          <a:p>
            <a:pPr>
              <a:buFontTx/>
              <a:buNone/>
            </a:pPr>
            <a:endParaRPr lang="zh-CN" altLang="en-US" sz="2400" b="1">
              <a:solidFill>
                <a:srgbClr val="0000FF"/>
              </a:solidFill>
            </a:endParaRPr>
          </a:p>
          <a:p>
            <a:pPr>
              <a:buFontTx/>
              <a:buNone/>
            </a:pPr>
            <a:r>
              <a:rPr lang="zh-CN" altLang="en-US" sz="2800"/>
              <a:t>           </a:t>
            </a:r>
            <a:r>
              <a:rPr lang="zh-CN" altLang="en-US" sz="2800">
                <a:solidFill>
                  <a:srgbClr val="990000"/>
                </a:solidFill>
              </a:rPr>
              <a:t>突出与社区资源（环境、对象）链接</a:t>
            </a:r>
          </a:p>
          <a:p>
            <a:pPr>
              <a:buFontTx/>
              <a:buNone/>
            </a:pPr>
            <a:endParaRPr lang="zh-CN" altLang="en-US" sz="2800">
              <a:solidFill>
                <a:srgbClr val="990000"/>
              </a:solidFill>
            </a:endParaRPr>
          </a:p>
          <a:p>
            <a:pPr>
              <a:buFontTx/>
              <a:buNone/>
            </a:pPr>
            <a:r>
              <a:rPr lang="zh-CN" altLang="en-US" sz="2800">
                <a:solidFill>
                  <a:srgbClr val="990000"/>
                </a:solidFill>
              </a:rPr>
              <a:t>               对家庭教育的教育缺失</a:t>
            </a:r>
          </a:p>
          <a:p>
            <a:pPr>
              <a:buFontTx/>
              <a:buNone/>
            </a:pPr>
            <a:endParaRPr lang="en-US" altLang="zh-CN" sz="2400" b="1">
              <a:solidFill>
                <a:srgbClr val="99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Grp="1" noChangeArrowheads="1"/>
          </p:cNvSpPr>
          <p:nvPr>
            <p:ph type="body" idx="1"/>
          </p:nvPr>
        </p:nvSpPr>
        <p:spPr>
          <a:xfrm>
            <a:off x="457200" y="1219200"/>
            <a:ext cx="8229600" cy="4114800"/>
          </a:xfrm>
        </p:spPr>
        <p:txBody>
          <a:bodyPr/>
          <a:lstStyle/>
          <a:p>
            <a:pPr>
              <a:buFontTx/>
              <a:buNone/>
            </a:pPr>
            <a:r>
              <a:rPr lang="en-US" altLang="zh-CN"/>
              <a:t>        </a:t>
            </a:r>
            <a:r>
              <a:rPr lang="en-US" altLang="zh-CN" sz="4000" b="1">
                <a:solidFill>
                  <a:srgbClr val="990000"/>
                </a:solidFill>
                <a:latin typeface="黑体" pitchFamily="2" charset="-122"/>
                <a:ea typeface="黑体" pitchFamily="2" charset="-122"/>
              </a:rPr>
              <a:t>4</a:t>
            </a:r>
            <a:r>
              <a:rPr lang="zh-CN" altLang="en-US" sz="4000" b="1">
                <a:solidFill>
                  <a:srgbClr val="990000"/>
                </a:solidFill>
                <a:latin typeface="黑体" pitchFamily="2" charset="-122"/>
                <a:ea typeface="黑体" pitchFamily="2" charset="-122"/>
              </a:rPr>
              <a:t>、几点说明：</a:t>
            </a:r>
          </a:p>
          <a:p>
            <a:pPr>
              <a:buFontTx/>
              <a:buNone/>
            </a:pPr>
            <a:r>
              <a:rPr lang="zh-CN" altLang="en-US"/>
              <a:t>     </a:t>
            </a:r>
          </a:p>
          <a:p>
            <a:pPr>
              <a:buFontTx/>
              <a:buNone/>
            </a:pPr>
            <a:r>
              <a:rPr lang="zh-CN" altLang="en-US"/>
              <a:t>         </a:t>
            </a:r>
            <a:r>
              <a:rPr lang="zh-CN" altLang="en-US" sz="2800"/>
              <a:t>学校特色有：文化特色、管理特色、项目特色、课程特色、队伍特色、环境特色</a:t>
            </a:r>
          </a:p>
          <a:p>
            <a:pPr>
              <a:buFontTx/>
              <a:buNone/>
            </a:pPr>
            <a:r>
              <a:rPr lang="zh-CN" altLang="en-US"/>
              <a:t>     </a:t>
            </a:r>
          </a:p>
          <a:p>
            <a:pPr>
              <a:buFontTx/>
              <a:buNone/>
            </a:pPr>
            <a:r>
              <a:rPr lang="zh-CN" altLang="en-US"/>
              <a:t>       </a:t>
            </a:r>
            <a:r>
              <a:rPr lang="zh-CN" altLang="en-US">
                <a:solidFill>
                  <a:srgbClr val="990000"/>
                </a:solidFill>
              </a:rPr>
              <a:t>但</a:t>
            </a:r>
            <a:r>
              <a:rPr lang="zh-CN" altLang="en-US" b="1">
                <a:solidFill>
                  <a:srgbClr val="990000"/>
                </a:solidFill>
              </a:rPr>
              <a:t>课程是学校特色形成的主要切入口</a:t>
            </a:r>
            <a:endParaRPr lang="zh-CN"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a:xfrm>
            <a:off x="457200" y="533400"/>
            <a:ext cx="8229600" cy="5486400"/>
          </a:xfrm>
        </p:spPr>
        <p:txBody>
          <a:bodyPr/>
          <a:lstStyle/>
          <a:p>
            <a:pPr>
              <a:lnSpc>
                <a:spcPct val="80000"/>
              </a:lnSpc>
              <a:buFontTx/>
              <a:buNone/>
            </a:pPr>
            <a:r>
              <a:rPr lang="en-US" altLang="zh-CN" sz="2400" b="1">
                <a:solidFill>
                  <a:srgbClr val="0000FF"/>
                </a:solidFill>
              </a:rPr>
              <a:t>        </a:t>
            </a:r>
          </a:p>
          <a:p>
            <a:pPr>
              <a:lnSpc>
                <a:spcPct val="80000"/>
              </a:lnSpc>
              <a:buFontTx/>
              <a:buNone/>
            </a:pPr>
            <a:r>
              <a:rPr lang="en-US" altLang="zh-CN" sz="2400" b="1">
                <a:solidFill>
                  <a:srgbClr val="0000FF"/>
                </a:solidFill>
              </a:rPr>
              <a:t>   </a:t>
            </a:r>
            <a:r>
              <a:rPr lang="en-US" altLang="zh-CN" sz="2400" b="1">
                <a:solidFill>
                  <a:srgbClr val="990000"/>
                </a:solidFill>
              </a:rPr>
              <a:t>A</a:t>
            </a:r>
            <a:r>
              <a:rPr lang="zh-CN" altLang="en-US" sz="2800" b="1">
                <a:solidFill>
                  <a:srgbClr val="990000"/>
                </a:solidFill>
              </a:rPr>
              <a:t>、 学校特色建设应与学校课程建设相结合</a:t>
            </a:r>
          </a:p>
          <a:p>
            <a:pPr>
              <a:lnSpc>
                <a:spcPct val="80000"/>
              </a:lnSpc>
              <a:buFontTx/>
              <a:buNone/>
            </a:pPr>
            <a:r>
              <a:rPr lang="zh-CN" altLang="en-US" sz="2400" b="1">
                <a:solidFill>
                  <a:srgbClr val="0000FF"/>
                </a:solidFill>
              </a:rPr>
              <a:t>           </a:t>
            </a:r>
          </a:p>
          <a:p>
            <a:pPr>
              <a:lnSpc>
                <a:spcPct val="80000"/>
              </a:lnSpc>
              <a:buFontTx/>
              <a:buNone/>
            </a:pPr>
            <a:r>
              <a:rPr lang="zh-CN" altLang="en-US" sz="2400" b="1">
                <a:solidFill>
                  <a:srgbClr val="0000FF"/>
                </a:solidFill>
              </a:rPr>
              <a:t>          </a:t>
            </a:r>
            <a:r>
              <a:rPr lang="zh-CN" altLang="en-US" sz="2000" b="1">
                <a:solidFill>
                  <a:srgbClr val="0000FF"/>
                </a:solidFill>
              </a:rPr>
              <a:t>如果将国家课程围绕学校办学理念进行校本化实施并持之以恒，就能形成学校对</a:t>
            </a:r>
            <a:r>
              <a:rPr lang="zh-CN" altLang="en-US" sz="2000" b="1">
                <a:solidFill>
                  <a:srgbClr val="990000"/>
                </a:solidFill>
              </a:rPr>
              <a:t>国家课程校本化实施的特色</a:t>
            </a:r>
            <a:r>
              <a:rPr lang="zh-CN" altLang="en-US" sz="2000" b="1">
                <a:solidFill>
                  <a:srgbClr val="0000FF"/>
                </a:solidFill>
              </a:rPr>
              <a:t>。</a:t>
            </a:r>
          </a:p>
          <a:p>
            <a:pPr>
              <a:lnSpc>
                <a:spcPct val="80000"/>
              </a:lnSpc>
              <a:buFontTx/>
              <a:buNone/>
            </a:pPr>
            <a:r>
              <a:rPr lang="zh-CN" altLang="en-US" sz="2000" b="1">
                <a:solidFill>
                  <a:srgbClr val="0000FF"/>
                </a:solidFill>
              </a:rPr>
              <a:t>            </a:t>
            </a:r>
          </a:p>
          <a:p>
            <a:pPr>
              <a:lnSpc>
                <a:spcPct val="80000"/>
              </a:lnSpc>
              <a:buFontTx/>
              <a:buNone/>
            </a:pPr>
            <a:r>
              <a:rPr lang="zh-CN" altLang="en-US" sz="2000" b="1">
                <a:solidFill>
                  <a:srgbClr val="0000FF"/>
                </a:solidFill>
              </a:rPr>
              <a:t>            如果将学校综合实践活动课程围绕学校办学理念并持之以恒地深入开展，就能形成</a:t>
            </a:r>
            <a:r>
              <a:rPr lang="zh-CN" altLang="en-US" sz="2000" b="1">
                <a:solidFill>
                  <a:srgbClr val="990000"/>
                </a:solidFill>
              </a:rPr>
              <a:t>学校研究性课程特色。</a:t>
            </a:r>
          </a:p>
          <a:p>
            <a:pPr>
              <a:lnSpc>
                <a:spcPct val="80000"/>
              </a:lnSpc>
              <a:buFontTx/>
              <a:buNone/>
            </a:pPr>
            <a:r>
              <a:rPr lang="zh-CN" altLang="en-US" sz="2000" b="1">
                <a:solidFill>
                  <a:srgbClr val="0000FF"/>
                </a:solidFill>
              </a:rPr>
              <a:t>            </a:t>
            </a:r>
          </a:p>
          <a:p>
            <a:pPr>
              <a:lnSpc>
                <a:spcPct val="80000"/>
              </a:lnSpc>
              <a:buFontTx/>
              <a:buNone/>
            </a:pPr>
            <a:r>
              <a:rPr lang="zh-CN" altLang="en-US" sz="2000" b="1">
                <a:solidFill>
                  <a:srgbClr val="0000FF"/>
                </a:solidFill>
              </a:rPr>
              <a:t>            如果围绕学校办学理念合理科学开设好各门校本课程，就能形成学校的</a:t>
            </a:r>
            <a:r>
              <a:rPr lang="zh-CN" altLang="en-US" sz="2000" b="1">
                <a:solidFill>
                  <a:srgbClr val="990000"/>
                </a:solidFill>
              </a:rPr>
              <a:t>校本课程特色</a:t>
            </a:r>
            <a:r>
              <a:rPr lang="zh-CN" altLang="en-US" sz="2000" b="1">
                <a:solidFill>
                  <a:srgbClr val="0000FF"/>
                </a:solidFill>
              </a:rPr>
              <a:t>。特别是对于全校性的“必修型”校本课程，若能围绕办学理念充分开发和实施，则可形成学校的品牌特色。</a:t>
            </a:r>
          </a:p>
          <a:p>
            <a:pPr>
              <a:lnSpc>
                <a:spcPct val="80000"/>
              </a:lnSpc>
              <a:buFontTx/>
              <a:buNone/>
            </a:pPr>
            <a:endParaRPr lang="zh-CN" altLang="en-US" sz="2000" b="1">
              <a:solidFill>
                <a:srgbClr val="0000FF"/>
              </a:solidFill>
            </a:endParaRPr>
          </a:p>
          <a:p>
            <a:pPr>
              <a:lnSpc>
                <a:spcPct val="80000"/>
              </a:lnSpc>
              <a:buFontTx/>
              <a:buNone/>
            </a:pPr>
            <a:r>
              <a:rPr lang="zh-CN" altLang="en-US" sz="2000" b="1">
                <a:solidFill>
                  <a:srgbClr val="0000FF"/>
                </a:solidFill>
              </a:rPr>
              <a:t>           如果围绕学校办学理念合理开设好主题活动性课程，就能形成学校的</a:t>
            </a:r>
            <a:r>
              <a:rPr lang="zh-CN" altLang="en-US" sz="2000" b="1">
                <a:solidFill>
                  <a:srgbClr val="990000"/>
                </a:solidFill>
              </a:rPr>
              <a:t>主题活动性课程特色</a:t>
            </a:r>
            <a:r>
              <a:rPr lang="zh-CN" altLang="en-US" sz="2000" b="1">
                <a:solidFill>
                  <a:srgbClr val="0000FF"/>
                </a:solidFill>
              </a:rPr>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152400" y="304800"/>
            <a:ext cx="8534400" cy="5821363"/>
          </a:xfrm>
        </p:spPr>
        <p:txBody>
          <a:bodyPr/>
          <a:lstStyle/>
          <a:p>
            <a:pPr>
              <a:lnSpc>
                <a:spcPct val="90000"/>
              </a:lnSpc>
              <a:buFontTx/>
              <a:buNone/>
            </a:pPr>
            <a:r>
              <a:rPr lang="en-US" altLang="zh-CN" sz="2400" b="1">
                <a:solidFill>
                  <a:srgbClr val="990000"/>
                </a:solidFill>
              </a:rPr>
              <a:t>B</a:t>
            </a:r>
            <a:r>
              <a:rPr lang="zh-CN" altLang="en-US" sz="2400" b="1">
                <a:solidFill>
                  <a:srgbClr val="990000"/>
                </a:solidFill>
              </a:rPr>
              <a:t>、如何形成课程特色</a:t>
            </a:r>
          </a:p>
          <a:p>
            <a:pPr>
              <a:lnSpc>
                <a:spcPct val="90000"/>
              </a:lnSpc>
              <a:buFontTx/>
              <a:buNone/>
            </a:pPr>
            <a:r>
              <a:rPr lang="zh-CN" altLang="en-US" sz="2400" b="1">
                <a:solidFill>
                  <a:srgbClr val="990000"/>
                </a:solidFill>
              </a:rPr>
              <a:t>途径一</a:t>
            </a:r>
            <a:r>
              <a:rPr lang="en-US" altLang="zh-CN" sz="2400" b="1">
                <a:solidFill>
                  <a:srgbClr val="990000"/>
                </a:solidFill>
              </a:rPr>
              <a:t>:</a:t>
            </a:r>
          </a:p>
          <a:p>
            <a:pPr>
              <a:lnSpc>
                <a:spcPct val="90000"/>
              </a:lnSpc>
              <a:buFontTx/>
              <a:buNone/>
            </a:pPr>
            <a:r>
              <a:rPr lang="en-US" altLang="zh-CN" sz="2000" b="1">
                <a:solidFill>
                  <a:srgbClr val="990000"/>
                </a:solidFill>
              </a:rPr>
              <a:t>    </a:t>
            </a:r>
            <a:r>
              <a:rPr lang="zh-CN" altLang="en-US" sz="2000" b="1">
                <a:solidFill>
                  <a:srgbClr val="990000"/>
                </a:solidFill>
              </a:rPr>
              <a:t>例：</a:t>
            </a:r>
            <a:r>
              <a:rPr lang="zh-CN" altLang="en-US" sz="2000" b="1">
                <a:solidFill>
                  <a:srgbClr val="0000FF"/>
                </a:solidFill>
              </a:rPr>
              <a:t>某校的“必修型”校本课程是在不同年级以不同水平层次开展古诗文          </a:t>
            </a:r>
          </a:p>
          <a:p>
            <a:pPr>
              <a:lnSpc>
                <a:spcPct val="90000"/>
              </a:lnSpc>
              <a:buFontTx/>
              <a:buNone/>
            </a:pPr>
            <a:r>
              <a:rPr lang="zh-CN" altLang="en-US" sz="2000" b="1">
                <a:solidFill>
                  <a:srgbClr val="0000FF"/>
                </a:solidFill>
              </a:rPr>
              <a:t>           诵读，经过几年的摸索实践，形成了自己独有的特色，同时该校在  </a:t>
            </a:r>
          </a:p>
          <a:p>
            <a:pPr>
              <a:lnSpc>
                <a:spcPct val="90000"/>
              </a:lnSpc>
              <a:buFontTx/>
              <a:buNone/>
            </a:pPr>
            <a:r>
              <a:rPr lang="zh-CN" altLang="en-US" sz="2000" b="1">
                <a:solidFill>
                  <a:srgbClr val="0000FF"/>
                </a:solidFill>
              </a:rPr>
              <a:t>           “选修型”校本课程中又不断发展部分学生古诗文诵读个性特长。</a:t>
            </a:r>
          </a:p>
          <a:p>
            <a:pPr>
              <a:lnSpc>
                <a:spcPct val="80000"/>
              </a:lnSpc>
              <a:buFontTx/>
              <a:buNone/>
            </a:pPr>
            <a:r>
              <a:rPr lang="zh-CN" altLang="en-US" sz="2000" b="1">
                <a:solidFill>
                  <a:srgbClr val="0000FF"/>
                </a:solidFill>
              </a:rPr>
              <a:t>    </a:t>
            </a:r>
          </a:p>
          <a:p>
            <a:pPr>
              <a:lnSpc>
                <a:spcPct val="80000"/>
              </a:lnSpc>
              <a:buFontTx/>
              <a:buNone/>
            </a:pPr>
            <a:r>
              <a:rPr lang="zh-CN" altLang="en-US" sz="2000" b="1">
                <a:solidFill>
                  <a:srgbClr val="990000"/>
                </a:solidFill>
              </a:rPr>
              <a:t>    例：</a:t>
            </a:r>
            <a:r>
              <a:rPr lang="zh-CN" altLang="en-US" sz="2000" b="1">
                <a:solidFill>
                  <a:srgbClr val="0000FF"/>
                </a:solidFill>
              </a:rPr>
              <a:t>某校现在的排球是学校的特色项目。如何使之成为学校的特色？</a:t>
            </a:r>
          </a:p>
          <a:p>
            <a:pPr>
              <a:lnSpc>
                <a:spcPct val="80000"/>
              </a:lnSpc>
              <a:buFontTx/>
              <a:buNone/>
            </a:pPr>
            <a:r>
              <a:rPr lang="zh-CN" altLang="en-US" sz="2000" b="1">
                <a:solidFill>
                  <a:srgbClr val="0000FF"/>
                </a:solidFill>
              </a:rPr>
              <a:t>            第一层：在现有部分学生特此长的基础上将项目趣味化、大众化，  </a:t>
            </a:r>
          </a:p>
          <a:p>
            <a:pPr>
              <a:lnSpc>
                <a:spcPct val="80000"/>
              </a:lnSpc>
              <a:buFontTx/>
              <a:buNone/>
            </a:pPr>
            <a:r>
              <a:rPr lang="zh-CN" altLang="en-US" sz="2000" b="1">
                <a:solidFill>
                  <a:srgbClr val="0000FF"/>
                </a:solidFill>
              </a:rPr>
              <a:t>                          全员参与，多时空进行（大课间、排球操。。。</a:t>
            </a:r>
          </a:p>
          <a:p>
            <a:pPr>
              <a:lnSpc>
                <a:spcPct val="80000"/>
              </a:lnSpc>
              <a:buFontTx/>
              <a:buNone/>
            </a:pPr>
            <a:r>
              <a:rPr lang="zh-CN" altLang="en-US" sz="2000" b="1">
                <a:solidFill>
                  <a:srgbClr val="0000FF"/>
                </a:solidFill>
              </a:rPr>
              <a:t>             第二层： 在第一层基础上提炼出排球运动的核心价值是“合作、努  </a:t>
            </a:r>
          </a:p>
          <a:p>
            <a:pPr>
              <a:lnSpc>
                <a:spcPct val="80000"/>
              </a:lnSpc>
              <a:buFontTx/>
              <a:buNone/>
            </a:pPr>
            <a:r>
              <a:rPr lang="zh-CN" altLang="en-US" sz="2000" b="1">
                <a:solidFill>
                  <a:srgbClr val="0000FF"/>
                </a:solidFill>
              </a:rPr>
              <a:t>                          力、友谊”，并将这种核心价值提升到学校的文化层面，渗</a:t>
            </a:r>
          </a:p>
          <a:p>
            <a:pPr>
              <a:lnSpc>
                <a:spcPct val="80000"/>
              </a:lnSpc>
              <a:buFontTx/>
              <a:buNone/>
            </a:pPr>
            <a:r>
              <a:rPr lang="zh-CN" altLang="en-US" sz="2000" b="1">
                <a:solidFill>
                  <a:srgbClr val="0000FF"/>
                </a:solidFill>
              </a:rPr>
              <a:t>                           透到学校的方方面面。</a:t>
            </a:r>
          </a:p>
          <a:p>
            <a:pPr>
              <a:lnSpc>
                <a:spcPct val="80000"/>
              </a:lnSpc>
              <a:buFontTx/>
              <a:buNone/>
            </a:pPr>
            <a:endParaRPr lang="zh-CN" altLang="en-US" sz="2000" b="1">
              <a:solidFill>
                <a:srgbClr val="0000FF"/>
              </a:solidFill>
            </a:endParaRPr>
          </a:p>
          <a:p>
            <a:pPr>
              <a:lnSpc>
                <a:spcPct val="80000"/>
              </a:lnSpc>
              <a:buFontTx/>
              <a:buNone/>
            </a:pPr>
            <a:r>
              <a:rPr lang="zh-CN" altLang="en-US" sz="2400" b="1">
                <a:solidFill>
                  <a:srgbClr val="990000"/>
                </a:solidFill>
              </a:rPr>
              <a:t>途径二</a:t>
            </a:r>
            <a:r>
              <a:rPr lang="en-US" altLang="zh-CN" sz="2400" b="1">
                <a:solidFill>
                  <a:srgbClr val="990000"/>
                </a:solidFill>
              </a:rPr>
              <a:t>:</a:t>
            </a:r>
          </a:p>
          <a:p>
            <a:pPr>
              <a:lnSpc>
                <a:spcPct val="80000"/>
              </a:lnSpc>
              <a:buFontTx/>
              <a:buNone/>
            </a:pPr>
            <a:r>
              <a:rPr lang="en-US" altLang="zh-CN" sz="2400" b="1">
                <a:solidFill>
                  <a:srgbClr val="990000"/>
                </a:solidFill>
              </a:rPr>
              <a:t> </a:t>
            </a:r>
          </a:p>
          <a:p>
            <a:pPr>
              <a:lnSpc>
                <a:spcPct val="80000"/>
              </a:lnSpc>
              <a:buFontTx/>
              <a:buNone/>
            </a:pPr>
            <a:r>
              <a:rPr lang="en-US" altLang="zh-CN" sz="2000" b="1">
                <a:solidFill>
                  <a:srgbClr val="0000FF"/>
                </a:solidFill>
              </a:rPr>
              <a:t>    </a:t>
            </a:r>
            <a:r>
              <a:rPr lang="zh-CN" altLang="en-US" sz="2000" b="1">
                <a:solidFill>
                  <a:srgbClr val="990000"/>
                </a:solidFill>
              </a:rPr>
              <a:t>例：</a:t>
            </a:r>
            <a:r>
              <a:rPr lang="zh-CN" altLang="en-US" sz="2000" b="1">
                <a:solidFill>
                  <a:srgbClr val="0000FF"/>
                </a:solidFill>
              </a:rPr>
              <a:t>某校现开发了很多课程，学校将这些课程的共同核心价值观提炼，  </a:t>
            </a:r>
          </a:p>
          <a:p>
            <a:pPr>
              <a:lnSpc>
                <a:spcPct val="80000"/>
              </a:lnSpc>
              <a:buFontTx/>
              <a:buNone/>
            </a:pPr>
            <a:r>
              <a:rPr lang="zh-CN" altLang="en-US" sz="2000" b="1">
                <a:solidFill>
                  <a:srgbClr val="0000FF"/>
                </a:solidFill>
              </a:rPr>
              <a:t>           并将之渗透到学校其他的工作中</a:t>
            </a:r>
          </a:p>
          <a:p>
            <a:pPr>
              <a:lnSpc>
                <a:spcPct val="80000"/>
              </a:lnSpc>
              <a:buFontTx/>
              <a:buNone/>
            </a:pPr>
            <a:endParaRPr lang="en-US" altLang="zh-CN" sz="2000" b="1">
              <a:solidFill>
                <a:srgbClr val="0000FF"/>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noChangeArrowheads="1"/>
          </p:cNvSpPr>
          <p:nvPr>
            <p:ph type="body" idx="1"/>
          </p:nvPr>
        </p:nvSpPr>
        <p:spPr>
          <a:xfrm>
            <a:off x="152400" y="1341438"/>
            <a:ext cx="8229600" cy="3459162"/>
          </a:xfrm>
        </p:spPr>
        <p:txBody>
          <a:bodyPr/>
          <a:lstStyle/>
          <a:p>
            <a:pPr>
              <a:lnSpc>
                <a:spcPct val="90000"/>
              </a:lnSpc>
              <a:buFontTx/>
              <a:buNone/>
            </a:pPr>
            <a:r>
              <a:rPr lang="en-US" altLang="zh-CN" sz="2000" b="1">
                <a:solidFill>
                  <a:srgbClr val="990000"/>
                </a:solidFill>
              </a:rPr>
              <a:t>            </a:t>
            </a:r>
            <a:r>
              <a:rPr lang="en-US" altLang="zh-CN" b="1">
                <a:solidFill>
                  <a:srgbClr val="009900"/>
                </a:solidFill>
                <a:latin typeface="华文彩云" pitchFamily="2" charset="-122"/>
                <a:ea typeface="华文彩云" pitchFamily="2" charset="-122"/>
              </a:rPr>
              <a:t>                </a:t>
            </a:r>
          </a:p>
          <a:p>
            <a:pPr>
              <a:lnSpc>
                <a:spcPct val="90000"/>
              </a:lnSpc>
              <a:buFontTx/>
              <a:buNone/>
            </a:pPr>
            <a:r>
              <a:rPr lang="en-US" altLang="zh-CN" b="1">
                <a:solidFill>
                  <a:srgbClr val="009900"/>
                </a:solidFill>
                <a:latin typeface="华文彩云" pitchFamily="2" charset="-122"/>
                <a:ea typeface="华文彩云" pitchFamily="2" charset="-122"/>
              </a:rPr>
              <a:t>              </a:t>
            </a:r>
            <a:r>
              <a:rPr lang="zh-CN" altLang="en-US" b="1">
                <a:solidFill>
                  <a:srgbClr val="990000"/>
                </a:solidFill>
                <a:latin typeface="黑体" pitchFamily="2" charset="-122"/>
                <a:ea typeface="黑体" pitchFamily="2" charset="-122"/>
              </a:rPr>
              <a:t>以课程促进学生的核心素养形成</a:t>
            </a:r>
          </a:p>
          <a:p>
            <a:pPr>
              <a:lnSpc>
                <a:spcPct val="90000"/>
              </a:lnSpc>
              <a:buFontTx/>
              <a:buNone/>
            </a:pPr>
            <a:r>
              <a:rPr lang="zh-CN" altLang="en-US">
                <a:solidFill>
                  <a:srgbClr val="990000"/>
                </a:solidFill>
                <a:latin typeface="黑体" pitchFamily="2" charset="-122"/>
                <a:ea typeface="黑体" pitchFamily="2" charset="-122"/>
              </a:rPr>
              <a:t>       </a:t>
            </a:r>
            <a:r>
              <a:rPr lang="zh-CN" altLang="en-US" b="1">
                <a:solidFill>
                  <a:srgbClr val="990000"/>
                </a:solidFill>
                <a:latin typeface="黑体" pitchFamily="2" charset="-122"/>
                <a:ea typeface="黑体" pitchFamily="2" charset="-122"/>
              </a:rPr>
              <a:t>以课程促进教师的专业发展</a:t>
            </a:r>
          </a:p>
          <a:p>
            <a:pPr>
              <a:lnSpc>
                <a:spcPct val="90000"/>
              </a:lnSpc>
              <a:buFontTx/>
              <a:buNone/>
            </a:pPr>
            <a:r>
              <a:rPr lang="zh-CN" altLang="en-US">
                <a:solidFill>
                  <a:srgbClr val="990000"/>
                </a:solidFill>
                <a:latin typeface="黑体" pitchFamily="2" charset="-122"/>
                <a:ea typeface="黑体" pitchFamily="2" charset="-122"/>
              </a:rPr>
              <a:t>       </a:t>
            </a:r>
            <a:r>
              <a:rPr lang="zh-CN" altLang="en-US" b="1">
                <a:solidFill>
                  <a:srgbClr val="990000"/>
                </a:solidFill>
                <a:latin typeface="黑体" pitchFamily="2" charset="-122"/>
                <a:ea typeface="黑体" pitchFamily="2" charset="-122"/>
              </a:rPr>
              <a:t>以课程促进学校的特色形成</a:t>
            </a:r>
          </a:p>
          <a:p>
            <a:pPr>
              <a:lnSpc>
                <a:spcPct val="90000"/>
              </a:lnSpc>
              <a:buFontTx/>
              <a:buNone/>
            </a:pPr>
            <a:r>
              <a:rPr lang="zh-CN" altLang="en-US" b="1">
                <a:solidFill>
                  <a:srgbClr val="990000"/>
                </a:solidFill>
                <a:latin typeface="华文彩云" pitchFamily="2" charset="-122"/>
                <a:ea typeface="华文彩云" pitchFamily="2" charset="-122"/>
              </a:rPr>
              <a:t>              </a:t>
            </a:r>
          </a:p>
          <a:p>
            <a:pPr>
              <a:lnSpc>
                <a:spcPct val="90000"/>
              </a:lnSpc>
              <a:buFontTx/>
              <a:buNone/>
            </a:pPr>
            <a:r>
              <a:rPr lang="zh-CN" altLang="en-US" b="1"/>
              <a:t>      </a:t>
            </a:r>
            <a:endParaRPr lang="zh-CN" altLang="en-US" b="1">
              <a:solidFill>
                <a:srgbClr val="990000"/>
              </a:solidFill>
              <a:latin typeface="黑体" pitchFamily="2" charset="-122"/>
              <a:ea typeface="黑体" pitchFamily="2" charset="-122"/>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p:cNvSpPr>
            <a:spLocks noGrp="1" noChangeArrowheads="1"/>
          </p:cNvSpPr>
          <p:nvPr>
            <p:ph type="body" idx="1"/>
          </p:nvPr>
        </p:nvSpPr>
        <p:spPr/>
        <p:txBody>
          <a:bodyPr/>
          <a:lstStyle/>
          <a:p>
            <a:pPr>
              <a:buFontTx/>
              <a:buNone/>
            </a:pPr>
            <a:r>
              <a:rPr lang="en-US" altLang="zh-CN" b="1">
                <a:solidFill>
                  <a:srgbClr val="990000"/>
                </a:solidFill>
                <a:latin typeface="黑体" pitchFamily="2" charset="-122"/>
                <a:ea typeface="黑体" pitchFamily="2" charset="-122"/>
              </a:rPr>
              <a:t>   </a:t>
            </a:r>
            <a:r>
              <a:rPr lang="zh-CN" altLang="en-US" b="1">
                <a:solidFill>
                  <a:srgbClr val="990000"/>
                </a:solidFill>
                <a:latin typeface="黑体" pitchFamily="2" charset="-122"/>
                <a:ea typeface="黑体" pitchFamily="2" charset="-122"/>
              </a:rPr>
              <a:t>改革不止于课程，更需学校整体转型</a:t>
            </a:r>
          </a:p>
          <a:p>
            <a:pPr>
              <a:buFontTx/>
              <a:buNone/>
            </a:pPr>
            <a:endParaRPr lang="zh-CN" altLang="en-US" b="1">
              <a:solidFill>
                <a:srgbClr val="990000"/>
              </a:solidFill>
              <a:latin typeface="黑体" pitchFamily="2" charset="-122"/>
              <a:ea typeface="黑体" pitchFamily="2" charset="-122"/>
            </a:endParaRPr>
          </a:p>
          <a:p>
            <a:pPr>
              <a:buFontTx/>
              <a:buNone/>
            </a:pPr>
            <a:endParaRPr lang="zh-CN" altLang="en-US" b="1">
              <a:solidFill>
                <a:srgbClr val="990000"/>
              </a:solidFill>
              <a:latin typeface="黑体" pitchFamily="2" charset="-122"/>
              <a:ea typeface="黑体" pitchFamily="2" charset="-122"/>
            </a:endParaRPr>
          </a:p>
          <a:p>
            <a:pPr>
              <a:buFontTx/>
              <a:buNone/>
            </a:pPr>
            <a:r>
              <a:rPr lang="zh-CN" altLang="en-US" b="1">
                <a:solidFill>
                  <a:srgbClr val="990000"/>
                </a:solidFill>
                <a:latin typeface="黑体" pitchFamily="2" charset="-122"/>
                <a:ea typeface="黑体" pitchFamily="2" charset="-122"/>
              </a:rPr>
              <a:t>           </a:t>
            </a:r>
            <a:r>
              <a:rPr lang="zh-CN" altLang="en-US" sz="4000" b="1">
                <a:solidFill>
                  <a:srgbClr val="990000"/>
                </a:solidFill>
                <a:latin typeface="黑体" pitchFamily="2" charset="-122"/>
                <a:ea typeface="黑体" pitchFamily="2" charset="-122"/>
              </a:rPr>
              <a:t>敬请各位批评</a:t>
            </a:r>
          </a:p>
          <a:p>
            <a:endParaRPr lang="en-US" altLang="zh-CN"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a:xfrm>
            <a:off x="457200" y="990600"/>
            <a:ext cx="8229600" cy="5135563"/>
          </a:xfrm>
        </p:spPr>
        <p:txBody>
          <a:bodyPr/>
          <a:lstStyle/>
          <a:p>
            <a:pPr>
              <a:lnSpc>
                <a:spcPct val="80000"/>
              </a:lnSpc>
              <a:buFontTx/>
              <a:buNone/>
            </a:pPr>
            <a:r>
              <a:rPr lang="en-US" altLang="zh-CN" sz="2400" b="1">
                <a:solidFill>
                  <a:srgbClr val="0000FF"/>
                </a:solidFill>
              </a:rPr>
              <a:t>4</a:t>
            </a:r>
            <a:r>
              <a:rPr lang="zh-CN" altLang="en-US" sz="2400" b="1">
                <a:solidFill>
                  <a:srgbClr val="0000FF"/>
                </a:solidFill>
              </a:rPr>
              <a:t>、课程的框架：  </a:t>
            </a:r>
            <a:r>
              <a:rPr lang="zh-CN" altLang="en-US" sz="2000" b="1">
                <a:solidFill>
                  <a:srgbClr val="0000FF"/>
                </a:solidFill>
              </a:rPr>
              <a:t>（圆形图、树状图、表格图等结构图）</a:t>
            </a:r>
            <a:r>
              <a:rPr lang="zh-CN" altLang="en-US" sz="1800" b="1">
                <a:solidFill>
                  <a:srgbClr val="0000FF"/>
                </a:solidFill>
              </a:rPr>
              <a:t> </a:t>
            </a:r>
          </a:p>
          <a:p>
            <a:pPr>
              <a:lnSpc>
                <a:spcPct val="80000"/>
              </a:lnSpc>
              <a:buFontTx/>
              <a:buNone/>
            </a:pPr>
            <a:endParaRPr lang="zh-CN" altLang="en-US" sz="1800" b="1">
              <a:solidFill>
                <a:srgbClr val="0000FF"/>
              </a:solidFill>
            </a:endParaRPr>
          </a:p>
          <a:p>
            <a:pPr>
              <a:lnSpc>
                <a:spcPct val="80000"/>
              </a:lnSpc>
              <a:buFontTx/>
              <a:buNone/>
            </a:pPr>
            <a:r>
              <a:rPr lang="zh-CN" altLang="en-US" sz="1800" b="1">
                <a:solidFill>
                  <a:srgbClr val="0000FF"/>
                </a:solidFill>
              </a:rPr>
              <a:t>（</a:t>
            </a:r>
            <a:r>
              <a:rPr lang="en-US" altLang="zh-CN" sz="1800" b="1">
                <a:solidFill>
                  <a:srgbClr val="0000FF"/>
                </a:solidFill>
              </a:rPr>
              <a:t>1</a:t>
            </a:r>
            <a:r>
              <a:rPr lang="zh-CN" altLang="en-US" sz="1800" b="1">
                <a:solidFill>
                  <a:srgbClr val="0000FF"/>
                </a:solidFill>
              </a:rPr>
              <a:t>）一级分类：</a:t>
            </a:r>
            <a:endParaRPr lang="zh-CN" altLang="en-US" sz="1800">
              <a:solidFill>
                <a:srgbClr val="0000FF"/>
              </a:solidFill>
            </a:endParaRPr>
          </a:p>
          <a:p>
            <a:pPr>
              <a:lnSpc>
                <a:spcPct val="80000"/>
              </a:lnSpc>
              <a:buFontTx/>
              <a:buNone/>
            </a:pPr>
            <a:r>
              <a:rPr lang="zh-CN" altLang="en-US" sz="1800">
                <a:solidFill>
                  <a:srgbClr val="0000FF"/>
                </a:solidFill>
              </a:rPr>
              <a:t>     ① 按传统分：     国家课程、校本（地方）课程、主题活动性课程（学校 </a:t>
            </a:r>
          </a:p>
          <a:p>
            <a:pPr>
              <a:lnSpc>
                <a:spcPct val="80000"/>
              </a:lnSpc>
              <a:buFontTx/>
              <a:buNone/>
            </a:pPr>
            <a:r>
              <a:rPr lang="zh-CN" altLang="en-US" sz="1800">
                <a:solidFill>
                  <a:srgbClr val="0000FF"/>
                </a:solidFill>
              </a:rPr>
              <a:t>                               各类主题活动课程）</a:t>
            </a:r>
          </a:p>
          <a:p>
            <a:pPr>
              <a:lnSpc>
                <a:spcPct val="80000"/>
              </a:lnSpc>
              <a:buFontTx/>
              <a:buNone/>
            </a:pPr>
            <a:r>
              <a:rPr lang="zh-CN" altLang="en-US" sz="1800">
                <a:solidFill>
                  <a:srgbClr val="0000FF"/>
                </a:solidFill>
              </a:rPr>
              <a:t>     ② 上海：   分基础性、拓展性、活动性</a:t>
            </a:r>
          </a:p>
          <a:p>
            <a:pPr>
              <a:lnSpc>
                <a:spcPct val="80000"/>
              </a:lnSpc>
              <a:buFontTx/>
              <a:buNone/>
            </a:pPr>
            <a:r>
              <a:rPr lang="zh-CN" altLang="en-US" sz="1800">
                <a:solidFill>
                  <a:srgbClr val="0000FF"/>
                </a:solidFill>
              </a:rPr>
              <a:t>     ③ 带有学校个性的分类：（如  某校课程一级分为：  求真类、求善  </a:t>
            </a:r>
          </a:p>
          <a:p>
            <a:pPr>
              <a:lnSpc>
                <a:spcPct val="80000"/>
              </a:lnSpc>
              <a:buFontTx/>
              <a:buNone/>
            </a:pPr>
            <a:r>
              <a:rPr lang="zh-CN" altLang="en-US" sz="1800">
                <a:solidFill>
                  <a:srgbClr val="0000FF"/>
                </a:solidFill>
              </a:rPr>
              <a:t>                                               类、求美类）</a:t>
            </a:r>
            <a:endParaRPr lang="zh-CN" altLang="en-US" sz="1800" b="1">
              <a:solidFill>
                <a:srgbClr val="0000FF"/>
              </a:solidFill>
            </a:endParaRPr>
          </a:p>
          <a:p>
            <a:pPr>
              <a:lnSpc>
                <a:spcPct val="80000"/>
              </a:lnSpc>
              <a:buFontTx/>
              <a:buNone/>
            </a:pPr>
            <a:endParaRPr lang="zh-CN" altLang="en-US" sz="1800" b="1">
              <a:solidFill>
                <a:srgbClr val="0000FF"/>
              </a:solidFill>
            </a:endParaRPr>
          </a:p>
          <a:p>
            <a:pPr>
              <a:lnSpc>
                <a:spcPct val="80000"/>
              </a:lnSpc>
              <a:buFontTx/>
              <a:buNone/>
            </a:pPr>
            <a:r>
              <a:rPr lang="zh-CN" altLang="en-US" sz="1800" b="1">
                <a:solidFill>
                  <a:srgbClr val="0000FF"/>
                </a:solidFill>
              </a:rPr>
              <a:t>（</a:t>
            </a:r>
            <a:r>
              <a:rPr lang="en-US" altLang="zh-CN" sz="1800" b="1">
                <a:solidFill>
                  <a:srgbClr val="0000FF"/>
                </a:solidFill>
              </a:rPr>
              <a:t>2</a:t>
            </a:r>
            <a:r>
              <a:rPr lang="zh-CN" altLang="en-US" sz="1800" b="1">
                <a:solidFill>
                  <a:srgbClr val="0000FF"/>
                </a:solidFill>
              </a:rPr>
              <a:t>）二级分类：</a:t>
            </a:r>
            <a:endParaRPr lang="zh-CN" altLang="en-US" sz="1800">
              <a:solidFill>
                <a:srgbClr val="0000FF"/>
              </a:solidFill>
            </a:endParaRPr>
          </a:p>
          <a:p>
            <a:pPr>
              <a:lnSpc>
                <a:spcPct val="80000"/>
              </a:lnSpc>
              <a:buFontTx/>
              <a:buNone/>
            </a:pPr>
            <a:r>
              <a:rPr lang="zh-CN" altLang="en-US" sz="1800">
                <a:solidFill>
                  <a:srgbClr val="0000FF"/>
                </a:solidFill>
              </a:rPr>
              <a:t>        如 ： 主题活动性课程分为 ： 人与自然   人与社会   人与自我</a:t>
            </a:r>
          </a:p>
          <a:p>
            <a:pPr>
              <a:lnSpc>
                <a:spcPct val="80000"/>
              </a:lnSpc>
              <a:buFontTx/>
              <a:buNone/>
            </a:pPr>
            <a:r>
              <a:rPr lang="zh-CN" altLang="en-US" sz="1800">
                <a:solidFill>
                  <a:srgbClr val="0000FF"/>
                </a:solidFill>
              </a:rPr>
              <a:t>                 德育课程应序列化，假期活动展示</a:t>
            </a:r>
            <a:endParaRPr lang="zh-CN" altLang="en-US" sz="1800" b="1">
              <a:solidFill>
                <a:srgbClr val="0000FF"/>
              </a:solidFill>
            </a:endParaRPr>
          </a:p>
          <a:p>
            <a:pPr>
              <a:lnSpc>
                <a:spcPct val="80000"/>
              </a:lnSpc>
              <a:buFontTx/>
              <a:buNone/>
            </a:pPr>
            <a:endParaRPr lang="zh-CN" altLang="en-US" sz="1800" b="1">
              <a:solidFill>
                <a:srgbClr val="0000FF"/>
              </a:solidFill>
            </a:endParaRPr>
          </a:p>
          <a:p>
            <a:pPr>
              <a:lnSpc>
                <a:spcPct val="80000"/>
              </a:lnSpc>
              <a:buFontTx/>
              <a:buNone/>
            </a:pPr>
            <a:r>
              <a:rPr lang="zh-CN" altLang="en-US" sz="1800" b="1">
                <a:solidFill>
                  <a:srgbClr val="0000FF"/>
                </a:solidFill>
              </a:rPr>
              <a:t>（</a:t>
            </a:r>
            <a:r>
              <a:rPr lang="en-US" altLang="zh-CN" sz="1800" b="1">
                <a:solidFill>
                  <a:srgbClr val="0000FF"/>
                </a:solidFill>
              </a:rPr>
              <a:t>3</a:t>
            </a:r>
            <a:r>
              <a:rPr lang="zh-CN" altLang="en-US" sz="1800" b="1">
                <a:solidFill>
                  <a:srgbClr val="0000FF"/>
                </a:solidFill>
              </a:rPr>
              <a:t>）三级分类：</a:t>
            </a:r>
            <a:endParaRPr lang="zh-CN" altLang="en-US" sz="1800">
              <a:solidFill>
                <a:srgbClr val="0000FF"/>
              </a:solidFill>
            </a:endParaRPr>
          </a:p>
          <a:p>
            <a:pPr>
              <a:lnSpc>
                <a:spcPct val="80000"/>
              </a:lnSpc>
              <a:buFontTx/>
              <a:buNone/>
            </a:pPr>
            <a:r>
              <a:rPr lang="zh-CN" altLang="en-US" sz="1800">
                <a:solidFill>
                  <a:srgbClr val="0000FF"/>
                </a:solidFill>
              </a:rPr>
              <a:t>             对二级分类的课程再具体梳理开设哪些课程，具体开哪些课、具体  </a:t>
            </a:r>
          </a:p>
          <a:p>
            <a:pPr>
              <a:lnSpc>
                <a:spcPct val="80000"/>
              </a:lnSpc>
              <a:buFontTx/>
              <a:buNone/>
            </a:pPr>
            <a:r>
              <a:rPr lang="zh-CN" altLang="en-US" sz="1800">
                <a:solidFill>
                  <a:srgbClr val="0000FF"/>
                </a:solidFill>
              </a:rPr>
              <a:t>        开展哪些活动，并制定具体的课程纲要或方案。</a:t>
            </a:r>
          </a:p>
          <a:p>
            <a:pPr>
              <a:lnSpc>
                <a:spcPct val="80000"/>
              </a:lnSpc>
              <a:buFontTx/>
              <a:buNone/>
            </a:pPr>
            <a:r>
              <a:rPr lang="zh-CN" altLang="en-US" sz="1800">
                <a:solidFill>
                  <a:srgbClr val="0000FF"/>
                </a:solidFill>
              </a:rPr>
              <a:t>              如 ： 主题活动性课程中的“人与自然 ”开设哪些课程或活动。</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Oval 2"/>
          <p:cNvSpPr>
            <a:spLocks noChangeArrowheads="1"/>
          </p:cNvSpPr>
          <p:nvPr/>
        </p:nvSpPr>
        <p:spPr bwMode="gray">
          <a:xfrm>
            <a:off x="250825" y="765175"/>
            <a:ext cx="8893175" cy="6092825"/>
          </a:xfrm>
          <a:prstGeom prst="ellipse">
            <a:avLst/>
          </a:prstGeom>
          <a:solidFill>
            <a:srgbClr val="FFCC99"/>
          </a:solidFill>
          <a:ln w="9525">
            <a:noFill/>
            <a:round/>
            <a:headEnd/>
            <a:tailEnd/>
          </a:ln>
        </p:spPr>
        <p:txBody>
          <a:bodyPr wrap="none" anchor="ctr"/>
          <a:lstStyle/>
          <a:p>
            <a:pPr defTabSz="457200"/>
            <a:endParaRPr kumimoji="1" lang="zh-CN" altLang="zh-CN" sz="1800">
              <a:latin typeface="Calibri" pitchFamily="34" charset="0"/>
            </a:endParaRPr>
          </a:p>
        </p:txBody>
      </p:sp>
      <p:grpSp>
        <p:nvGrpSpPr>
          <p:cNvPr id="188419" name="Group 3"/>
          <p:cNvGrpSpPr>
            <a:grpSpLocks/>
          </p:cNvGrpSpPr>
          <p:nvPr/>
        </p:nvGrpSpPr>
        <p:grpSpPr bwMode="auto">
          <a:xfrm>
            <a:off x="179388" y="115888"/>
            <a:ext cx="8713787" cy="6218237"/>
            <a:chOff x="113" y="73"/>
            <a:chExt cx="5489" cy="3917"/>
          </a:xfrm>
        </p:grpSpPr>
        <p:grpSp>
          <p:nvGrpSpPr>
            <p:cNvPr id="188420" name="Group 4"/>
            <p:cNvGrpSpPr>
              <a:grpSpLocks/>
            </p:cNvGrpSpPr>
            <p:nvPr/>
          </p:nvGrpSpPr>
          <p:grpSpPr bwMode="auto">
            <a:xfrm>
              <a:off x="612" y="845"/>
              <a:ext cx="4399" cy="2813"/>
              <a:chOff x="249" y="572"/>
              <a:chExt cx="4944" cy="3176"/>
            </a:xfrm>
          </p:grpSpPr>
          <p:grpSp>
            <p:nvGrpSpPr>
              <p:cNvPr id="188421" name="Group 5"/>
              <p:cNvGrpSpPr>
                <a:grpSpLocks/>
              </p:cNvGrpSpPr>
              <p:nvPr/>
            </p:nvGrpSpPr>
            <p:grpSpPr bwMode="auto">
              <a:xfrm>
                <a:off x="884" y="981"/>
                <a:ext cx="3720" cy="2676"/>
                <a:chOff x="884" y="981"/>
                <a:chExt cx="3720" cy="2676"/>
              </a:xfrm>
            </p:grpSpPr>
            <p:sp>
              <p:nvSpPr>
                <p:cNvPr id="188422" name="Oval 6"/>
                <p:cNvSpPr>
                  <a:spLocks noChangeArrowheads="1"/>
                </p:cNvSpPr>
                <p:nvPr/>
              </p:nvSpPr>
              <p:spPr bwMode="gray">
                <a:xfrm>
                  <a:off x="3606" y="981"/>
                  <a:ext cx="907" cy="907"/>
                </a:xfrm>
                <a:prstGeom prst="ellipse">
                  <a:avLst/>
                </a:prstGeom>
                <a:solidFill>
                  <a:srgbClr val="FF9900"/>
                </a:solidFill>
                <a:ln w="12700">
                  <a:solidFill>
                    <a:srgbClr val="000000"/>
                  </a:solidFill>
                  <a:round/>
                  <a:headEnd/>
                  <a:tailEnd/>
                </a:ln>
              </p:spPr>
              <p:txBody>
                <a:bodyPr wrap="none" anchor="ctr"/>
                <a:lstStyle/>
                <a:p>
                  <a:pPr defTabSz="457200"/>
                  <a:endParaRPr kumimoji="1" lang="zh-CN" altLang="zh-CN" sz="1800">
                    <a:latin typeface="Calibri" pitchFamily="34" charset="0"/>
                  </a:endParaRPr>
                </a:p>
              </p:txBody>
            </p:sp>
            <p:sp>
              <p:nvSpPr>
                <p:cNvPr id="188423" name="Oval 7"/>
                <p:cNvSpPr>
                  <a:spLocks noChangeArrowheads="1"/>
                </p:cNvSpPr>
                <p:nvPr/>
              </p:nvSpPr>
              <p:spPr bwMode="gray">
                <a:xfrm>
                  <a:off x="1882" y="1480"/>
                  <a:ext cx="1769" cy="1678"/>
                </a:xfrm>
                <a:prstGeom prst="ellipse">
                  <a:avLst/>
                </a:prstGeom>
                <a:solidFill>
                  <a:schemeClr val="accent2"/>
                </a:solidFill>
                <a:ln w="9525">
                  <a:noFill/>
                  <a:round/>
                  <a:headEnd/>
                  <a:tailEnd/>
                </a:ln>
              </p:spPr>
              <p:txBody>
                <a:bodyPr wrap="none" anchor="ctr"/>
                <a:lstStyle/>
                <a:p>
                  <a:pPr defTabSz="457200"/>
                  <a:endParaRPr kumimoji="1" lang="zh-CN" altLang="zh-CN" sz="1800">
                    <a:latin typeface="Calibri" pitchFamily="34" charset="0"/>
                  </a:endParaRPr>
                </a:p>
              </p:txBody>
            </p:sp>
            <p:sp>
              <p:nvSpPr>
                <p:cNvPr id="188424" name="Oval 8"/>
                <p:cNvSpPr>
                  <a:spLocks noChangeArrowheads="1"/>
                </p:cNvSpPr>
                <p:nvPr/>
              </p:nvSpPr>
              <p:spPr bwMode="gray">
                <a:xfrm>
                  <a:off x="1655" y="2296"/>
                  <a:ext cx="862" cy="770"/>
                </a:xfrm>
                <a:prstGeom prst="ellipse">
                  <a:avLst/>
                </a:prstGeom>
                <a:noFill/>
                <a:ln w="9525">
                  <a:noFill/>
                  <a:round/>
                  <a:headEnd/>
                  <a:tailEnd/>
                </a:ln>
              </p:spPr>
              <p:txBody>
                <a:bodyPr wrap="none" anchor="ctr"/>
                <a:lstStyle/>
                <a:p>
                  <a:pPr defTabSz="457200"/>
                  <a:endParaRPr kumimoji="1" lang="zh-CN" altLang="zh-CN" sz="1800">
                    <a:latin typeface="Calibri" pitchFamily="34" charset="0"/>
                  </a:endParaRPr>
                </a:p>
              </p:txBody>
            </p:sp>
            <p:grpSp>
              <p:nvGrpSpPr>
                <p:cNvPr id="188425" name="Group 9"/>
                <p:cNvGrpSpPr>
                  <a:grpSpLocks/>
                </p:cNvGrpSpPr>
                <p:nvPr/>
              </p:nvGrpSpPr>
              <p:grpSpPr bwMode="auto">
                <a:xfrm>
                  <a:off x="2200" y="1797"/>
                  <a:ext cx="1134" cy="1044"/>
                  <a:chOff x="2200" y="1797"/>
                  <a:chExt cx="1134" cy="1044"/>
                </a:xfrm>
              </p:grpSpPr>
              <p:sp>
                <p:nvSpPr>
                  <p:cNvPr id="188426" name="Oval 10"/>
                  <p:cNvSpPr>
                    <a:spLocks noChangeArrowheads="1"/>
                  </p:cNvSpPr>
                  <p:nvPr/>
                </p:nvSpPr>
                <p:spPr bwMode="gray">
                  <a:xfrm>
                    <a:off x="2200" y="1797"/>
                    <a:ext cx="1133" cy="1043"/>
                  </a:xfrm>
                  <a:prstGeom prst="ellipse">
                    <a:avLst/>
                  </a:prstGeom>
                  <a:solidFill>
                    <a:schemeClr val="hlink"/>
                  </a:solidFill>
                  <a:ln w="9525">
                    <a:solidFill>
                      <a:schemeClr val="tx2"/>
                    </a:solidFill>
                    <a:round/>
                    <a:headEnd/>
                    <a:tailEnd/>
                  </a:ln>
                </p:spPr>
                <p:txBody>
                  <a:bodyPr wrap="none" anchor="ctr"/>
                  <a:lstStyle/>
                  <a:p>
                    <a:pPr algn="ctr" defTabSz="457200"/>
                    <a:endParaRPr lang="zh-CN" altLang="zh-CN" sz="1200"/>
                  </a:p>
                </p:txBody>
              </p:sp>
              <p:sp>
                <p:nvSpPr>
                  <p:cNvPr id="188427" name="Oval 11"/>
                  <p:cNvSpPr>
                    <a:spLocks noChangeArrowheads="1"/>
                  </p:cNvSpPr>
                  <p:nvPr/>
                </p:nvSpPr>
                <p:spPr bwMode="gray">
                  <a:xfrm>
                    <a:off x="2517" y="2069"/>
                    <a:ext cx="499" cy="454"/>
                  </a:xfrm>
                  <a:prstGeom prst="ellipse">
                    <a:avLst/>
                  </a:prstGeom>
                  <a:solidFill>
                    <a:schemeClr val="folHlink"/>
                  </a:solidFill>
                  <a:ln w="9525">
                    <a:solidFill>
                      <a:schemeClr val="tx2"/>
                    </a:solidFill>
                    <a:round/>
                    <a:headEnd/>
                    <a:tailEnd/>
                  </a:ln>
                </p:spPr>
                <p:txBody>
                  <a:bodyPr wrap="none" anchor="ctr"/>
                  <a:lstStyle/>
                  <a:p>
                    <a:pPr algn="ctr" defTabSz="457200"/>
                    <a:r>
                      <a:rPr lang="zh-CN" altLang="en-US" sz="1200" b="1">
                        <a:solidFill>
                          <a:srgbClr val="FF0000"/>
                        </a:solidFill>
                      </a:rPr>
                      <a:t>核心素养</a:t>
                    </a:r>
                  </a:p>
                  <a:p>
                    <a:pPr algn="ctr" defTabSz="457200"/>
                    <a:r>
                      <a:rPr lang="zh-CN" altLang="en-US" sz="1200" b="1">
                        <a:solidFill>
                          <a:srgbClr val="FF0000"/>
                        </a:solidFill>
                      </a:rPr>
                      <a:t>诗性精神</a:t>
                    </a:r>
                  </a:p>
                </p:txBody>
              </p:sp>
              <p:sp>
                <p:nvSpPr>
                  <p:cNvPr id="188428" name="Line 12"/>
                  <p:cNvSpPr>
                    <a:spLocks noChangeShapeType="1"/>
                  </p:cNvSpPr>
                  <p:nvPr/>
                </p:nvSpPr>
                <p:spPr bwMode="gray">
                  <a:xfrm>
                    <a:off x="2336" y="1979"/>
                    <a:ext cx="226" cy="181"/>
                  </a:xfrm>
                  <a:prstGeom prst="line">
                    <a:avLst/>
                  </a:prstGeom>
                  <a:noFill/>
                  <a:ln w="12700">
                    <a:solidFill>
                      <a:srgbClr val="000000"/>
                    </a:solidFill>
                    <a:round/>
                    <a:headEnd/>
                    <a:tailEnd/>
                  </a:ln>
                </p:spPr>
                <p:txBody>
                  <a:bodyPr wrap="none" anchor="ctr"/>
                  <a:lstStyle/>
                  <a:p>
                    <a:endParaRPr lang="zh-CN" altLang="en-US"/>
                  </a:p>
                </p:txBody>
              </p:sp>
              <p:sp>
                <p:nvSpPr>
                  <p:cNvPr id="188429" name="Line 13"/>
                  <p:cNvSpPr>
                    <a:spLocks noChangeShapeType="1"/>
                  </p:cNvSpPr>
                  <p:nvPr/>
                </p:nvSpPr>
                <p:spPr bwMode="gray">
                  <a:xfrm flipH="1" flipV="1">
                    <a:off x="2789" y="2523"/>
                    <a:ext cx="0" cy="316"/>
                  </a:xfrm>
                  <a:prstGeom prst="line">
                    <a:avLst/>
                  </a:prstGeom>
                  <a:noFill/>
                  <a:ln w="12700">
                    <a:solidFill>
                      <a:srgbClr val="000000"/>
                    </a:solidFill>
                    <a:round/>
                    <a:headEnd/>
                    <a:tailEnd/>
                  </a:ln>
                </p:spPr>
                <p:txBody>
                  <a:bodyPr wrap="none" anchor="ctr"/>
                  <a:lstStyle/>
                  <a:p>
                    <a:endParaRPr lang="zh-CN" altLang="en-US"/>
                  </a:p>
                </p:txBody>
              </p:sp>
              <p:sp>
                <p:nvSpPr>
                  <p:cNvPr id="188430" name="Line 14"/>
                  <p:cNvSpPr>
                    <a:spLocks noChangeShapeType="1"/>
                  </p:cNvSpPr>
                  <p:nvPr/>
                </p:nvSpPr>
                <p:spPr bwMode="gray">
                  <a:xfrm flipH="1">
                    <a:off x="2971" y="2069"/>
                    <a:ext cx="272" cy="135"/>
                  </a:xfrm>
                  <a:prstGeom prst="line">
                    <a:avLst/>
                  </a:prstGeom>
                  <a:noFill/>
                  <a:ln w="12700">
                    <a:solidFill>
                      <a:srgbClr val="000000"/>
                    </a:solidFill>
                    <a:round/>
                    <a:headEnd/>
                    <a:tailEnd/>
                  </a:ln>
                </p:spPr>
                <p:txBody>
                  <a:bodyPr wrap="none" anchor="ctr"/>
                  <a:lstStyle/>
                  <a:p>
                    <a:endParaRPr lang="zh-CN" altLang="en-US"/>
                  </a:p>
                </p:txBody>
              </p:sp>
              <p:sp>
                <p:nvSpPr>
                  <p:cNvPr id="188431" name="Text Box 15" descr="2"/>
                  <p:cNvSpPr txBox="1">
                    <a:spLocks noChangeArrowheads="1"/>
                  </p:cNvSpPr>
                  <p:nvPr/>
                </p:nvSpPr>
                <p:spPr bwMode="gray">
                  <a:xfrm>
                    <a:off x="2382" y="1888"/>
                    <a:ext cx="816" cy="195"/>
                  </a:xfrm>
                  <a:prstGeom prst="rect">
                    <a:avLst/>
                  </a:prstGeom>
                  <a:noFill/>
                  <a:ln w="9525">
                    <a:noFill/>
                    <a:miter lim="800000"/>
                    <a:headEnd/>
                    <a:tailEnd/>
                  </a:ln>
                </p:spPr>
                <p:txBody>
                  <a:bodyPr>
                    <a:spAutoFit/>
                  </a:bodyPr>
                  <a:lstStyle/>
                  <a:p>
                    <a:pPr algn="ctr" defTabSz="457200">
                      <a:spcBef>
                        <a:spcPct val="50000"/>
                      </a:spcBef>
                    </a:pPr>
                    <a:r>
                      <a:rPr lang="zh-CN" altLang="en-US" sz="1200" b="1">
                        <a:solidFill>
                          <a:srgbClr val="000000"/>
                        </a:solidFill>
                      </a:rPr>
                      <a:t>交互使用工具</a:t>
                    </a:r>
                  </a:p>
                </p:txBody>
              </p:sp>
              <p:sp>
                <p:nvSpPr>
                  <p:cNvPr id="188432" name="Text Box 16" descr="2"/>
                  <p:cNvSpPr txBox="1">
                    <a:spLocks noChangeArrowheads="1"/>
                  </p:cNvSpPr>
                  <p:nvPr/>
                </p:nvSpPr>
                <p:spPr bwMode="gray">
                  <a:xfrm>
                    <a:off x="2200" y="2251"/>
                    <a:ext cx="409" cy="325"/>
                  </a:xfrm>
                  <a:prstGeom prst="rect">
                    <a:avLst/>
                  </a:prstGeom>
                  <a:noFill/>
                  <a:ln w="9525">
                    <a:noFill/>
                    <a:miter lim="800000"/>
                    <a:headEnd/>
                    <a:tailEnd/>
                  </a:ln>
                </p:spPr>
                <p:txBody>
                  <a:bodyPr>
                    <a:spAutoFit/>
                  </a:bodyPr>
                  <a:lstStyle/>
                  <a:p>
                    <a:pPr algn="ctr" defTabSz="457200">
                      <a:spcBef>
                        <a:spcPct val="50000"/>
                      </a:spcBef>
                    </a:pPr>
                    <a:r>
                      <a:rPr lang="zh-CN" altLang="en-US" sz="1200" b="1">
                        <a:solidFill>
                          <a:srgbClr val="000000"/>
                        </a:solidFill>
                      </a:rPr>
                      <a:t>交往合作</a:t>
                    </a:r>
                  </a:p>
                </p:txBody>
              </p:sp>
              <p:sp>
                <p:nvSpPr>
                  <p:cNvPr id="188433" name="Text Box 17" descr="2"/>
                  <p:cNvSpPr txBox="1">
                    <a:spLocks noChangeArrowheads="1"/>
                  </p:cNvSpPr>
                  <p:nvPr/>
                </p:nvSpPr>
                <p:spPr bwMode="gray">
                  <a:xfrm>
                    <a:off x="2925" y="2296"/>
                    <a:ext cx="409" cy="325"/>
                  </a:xfrm>
                  <a:prstGeom prst="rect">
                    <a:avLst/>
                  </a:prstGeom>
                  <a:noFill/>
                  <a:ln w="9525">
                    <a:noFill/>
                    <a:miter lim="800000"/>
                    <a:headEnd/>
                    <a:tailEnd/>
                  </a:ln>
                </p:spPr>
                <p:txBody>
                  <a:bodyPr>
                    <a:spAutoFit/>
                  </a:bodyPr>
                  <a:lstStyle/>
                  <a:p>
                    <a:pPr algn="ctr" defTabSz="457200">
                      <a:spcBef>
                        <a:spcPct val="50000"/>
                      </a:spcBef>
                    </a:pPr>
                    <a:r>
                      <a:rPr lang="zh-CN" altLang="en-US" sz="1200" b="1">
                        <a:solidFill>
                          <a:srgbClr val="000000"/>
                        </a:solidFill>
                      </a:rPr>
                      <a:t>自我反思</a:t>
                    </a:r>
                  </a:p>
                </p:txBody>
              </p:sp>
            </p:grpSp>
            <p:sp>
              <p:nvSpPr>
                <p:cNvPr id="188434" name="Line 18"/>
                <p:cNvSpPr>
                  <a:spLocks noChangeShapeType="1"/>
                </p:cNvSpPr>
                <p:nvPr/>
              </p:nvSpPr>
              <p:spPr bwMode="gray">
                <a:xfrm>
                  <a:off x="2789" y="1480"/>
                  <a:ext cx="0" cy="317"/>
                </a:xfrm>
                <a:prstGeom prst="line">
                  <a:avLst/>
                </a:prstGeom>
                <a:noFill/>
                <a:ln w="12700">
                  <a:solidFill>
                    <a:srgbClr val="000000"/>
                  </a:solidFill>
                  <a:round/>
                  <a:headEnd/>
                  <a:tailEnd/>
                </a:ln>
              </p:spPr>
              <p:txBody>
                <a:bodyPr wrap="none" anchor="ctr"/>
                <a:lstStyle/>
                <a:p>
                  <a:endParaRPr lang="zh-CN" altLang="en-US"/>
                </a:p>
              </p:txBody>
            </p:sp>
            <p:sp>
              <p:nvSpPr>
                <p:cNvPr id="188435" name="Line 19"/>
                <p:cNvSpPr>
                  <a:spLocks noChangeShapeType="1"/>
                </p:cNvSpPr>
                <p:nvPr/>
              </p:nvSpPr>
              <p:spPr bwMode="gray">
                <a:xfrm flipH="1">
                  <a:off x="1882" y="2340"/>
                  <a:ext cx="318" cy="0"/>
                </a:xfrm>
                <a:prstGeom prst="line">
                  <a:avLst/>
                </a:prstGeom>
                <a:noFill/>
                <a:ln w="12700">
                  <a:solidFill>
                    <a:srgbClr val="000000"/>
                  </a:solidFill>
                  <a:round/>
                  <a:headEnd/>
                  <a:tailEnd/>
                </a:ln>
              </p:spPr>
              <p:txBody>
                <a:bodyPr wrap="none" anchor="ctr"/>
                <a:lstStyle/>
                <a:p>
                  <a:endParaRPr lang="zh-CN" altLang="en-US"/>
                </a:p>
              </p:txBody>
            </p:sp>
            <p:sp>
              <p:nvSpPr>
                <p:cNvPr id="188436" name="Line 20"/>
                <p:cNvSpPr>
                  <a:spLocks noChangeShapeType="1"/>
                </p:cNvSpPr>
                <p:nvPr/>
              </p:nvSpPr>
              <p:spPr bwMode="gray">
                <a:xfrm flipH="1">
                  <a:off x="3334" y="2296"/>
                  <a:ext cx="318" cy="0"/>
                </a:xfrm>
                <a:prstGeom prst="line">
                  <a:avLst/>
                </a:prstGeom>
                <a:noFill/>
                <a:ln w="12700">
                  <a:solidFill>
                    <a:srgbClr val="000000"/>
                  </a:solidFill>
                  <a:round/>
                  <a:headEnd/>
                  <a:tailEnd/>
                </a:ln>
              </p:spPr>
              <p:txBody>
                <a:bodyPr wrap="none" anchor="ctr"/>
                <a:lstStyle/>
                <a:p>
                  <a:endParaRPr lang="zh-CN" altLang="en-US"/>
                </a:p>
              </p:txBody>
            </p:sp>
            <p:sp>
              <p:nvSpPr>
                <p:cNvPr id="188437" name="Text Box 21" descr="2"/>
                <p:cNvSpPr txBox="1">
                  <a:spLocks noChangeArrowheads="1"/>
                </p:cNvSpPr>
                <p:nvPr/>
              </p:nvSpPr>
              <p:spPr bwMode="gray">
                <a:xfrm>
                  <a:off x="2109" y="1660"/>
                  <a:ext cx="636"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人文社会</a:t>
                  </a:r>
                </a:p>
              </p:txBody>
            </p:sp>
            <p:sp>
              <p:nvSpPr>
                <p:cNvPr id="188438" name="Text Box 22" descr="2"/>
                <p:cNvSpPr txBox="1">
                  <a:spLocks noChangeArrowheads="1"/>
                </p:cNvSpPr>
                <p:nvPr/>
              </p:nvSpPr>
              <p:spPr bwMode="gray">
                <a:xfrm>
                  <a:off x="2881" y="1697"/>
                  <a:ext cx="634"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科学探究</a:t>
                  </a:r>
                </a:p>
              </p:txBody>
            </p:sp>
            <p:sp>
              <p:nvSpPr>
                <p:cNvPr id="188439" name="Text Box 23" descr="2"/>
                <p:cNvSpPr txBox="1">
                  <a:spLocks noChangeArrowheads="1"/>
                </p:cNvSpPr>
                <p:nvPr/>
              </p:nvSpPr>
              <p:spPr bwMode="gray">
                <a:xfrm>
                  <a:off x="2154" y="2840"/>
                  <a:ext cx="635"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艺术审美</a:t>
                  </a:r>
                </a:p>
              </p:txBody>
            </p:sp>
            <p:sp>
              <p:nvSpPr>
                <p:cNvPr id="188440" name="Text Box 24" descr="2"/>
                <p:cNvSpPr txBox="1">
                  <a:spLocks noChangeArrowheads="1"/>
                </p:cNvSpPr>
                <p:nvPr/>
              </p:nvSpPr>
              <p:spPr bwMode="gray">
                <a:xfrm>
                  <a:off x="3741" y="2795"/>
                  <a:ext cx="636"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体育健康</a:t>
                  </a:r>
                </a:p>
              </p:txBody>
            </p:sp>
            <p:sp>
              <p:nvSpPr>
                <p:cNvPr id="188441" name="Oval 25"/>
                <p:cNvSpPr>
                  <a:spLocks noChangeArrowheads="1"/>
                </p:cNvSpPr>
                <p:nvPr/>
              </p:nvSpPr>
              <p:spPr bwMode="gray">
                <a:xfrm>
                  <a:off x="3833" y="1207"/>
                  <a:ext cx="407" cy="409"/>
                </a:xfrm>
                <a:prstGeom prst="ellipse">
                  <a:avLst/>
                </a:prstGeom>
                <a:solidFill>
                  <a:srgbClr val="3366FF"/>
                </a:solidFill>
                <a:ln w="12700">
                  <a:solidFill>
                    <a:srgbClr val="000000"/>
                  </a:solidFill>
                  <a:round/>
                  <a:headEnd/>
                  <a:tailEnd/>
                </a:ln>
              </p:spPr>
              <p:txBody>
                <a:bodyPr wrap="none" anchor="ctr"/>
                <a:lstStyle/>
                <a:p>
                  <a:pPr algn="ctr" defTabSz="457200"/>
                  <a:r>
                    <a:rPr lang="zh-CN" altLang="en-US" sz="1400" b="1"/>
                    <a:t>学科基础</a:t>
                  </a:r>
                </a:p>
                <a:p>
                  <a:pPr algn="ctr" defTabSz="457200"/>
                  <a:r>
                    <a:rPr lang="zh-CN" altLang="en-US" sz="1400" b="1"/>
                    <a:t>课程</a:t>
                  </a:r>
                </a:p>
              </p:txBody>
            </p:sp>
            <p:sp>
              <p:nvSpPr>
                <p:cNvPr id="188442" name="Line 26"/>
                <p:cNvSpPr>
                  <a:spLocks noChangeShapeType="1"/>
                </p:cNvSpPr>
                <p:nvPr/>
              </p:nvSpPr>
              <p:spPr bwMode="gray">
                <a:xfrm>
                  <a:off x="3696" y="1161"/>
                  <a:ext cx="182" cy="137"/>
                </a:xfrm>
                <a:prstGeom prst="line">
                  <a:avLst/>
                </a:prstGeom>
                <a:noFill/>
                <a:ln w="12700">
                  <a:solidFill>
                    <a:srgbClr val="000000"/>
                  </a:solidFill>
                  <a:round/>
                  <a:headEnd/>
                  <a:tailEnd/>
                </a:ln>
              </p:spPr>
              <p:txBody>
                <a:bodyPr wrap="none" anchor="ctr"/>
                <a:lstStyle/>
                <a:p>
                  <a:endParaRPr lang="zh-CN" altLang="en-US"/>
                </a:p>
              </p:txBody>
            </p:sp>
            <p:sp>
              <p:nvSpPr>
                <p:cNvPr id="188443" name="Line 27"/>
                <p:cNvSpPr>
                  <a:spLocks noChangeShapeType="1"/>
                </p:cNvSpPr>
                <p:nvPr/>
              </p:nvSpPr>
              <p:spPr bwMode="gray">
                <a:xfrm>
                  <a:off x="4241" y="1433"/>
                  <a:ext cx="272" cy="0"/>
                </a:xfrm>
                <a:prstGeom prst="line">
                  <a:avLst/>
                </a:prstGeom>
                <a:noFill/>
                <a:ln w="12700">
                  <a:solidFill>
                    <a:srgbClr val="000000"/>
                  </a:solidFill>
                  <a:round/>
                  <a:headEnd/>
                  <a:tailEnd/>
                </a:ln>
              </p:spPr>
              <p:txBody>
                <a:bodyPr wrap="none" anchor="ctr"/>
                <a:lstStyle/>
                <a:p>
                  <a:endParaRPr lang="zh-CN" altLang="en-US"/>
                </a:p>
              </p:txBody>
            </p:sp>
            <p:sp>
              <p:nvSpPr>
                <p:cNvPr id="188444" name="Text Box 28" descr="2"/>
                <p:cNvSpPr txBox="1">
                  <a:spLocks noChangeArrowheads="1"/>
                </p:cNvSpPr>
                <p:nvPr/>
              </p:nvSpPr>
              <p:spPr bwMode="gray">
                <a:xfrm>
                  <a:off x="3879" y="1026"/>
                  <a:ext cx="453"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数学</a:t>
                  </a:r>
                </a:p>
              </p:txBody>
            </p:sp>
            <p:sp>
              <p:nvSpPr>
                <p:cNvPr id="188445" name="Text Box 29" descr="2"/>
                <p:cNvSpPr txBox="1">
                  <a:spLocks noChangeArrowheads="1"/>
                </p:cNvSpPr>
                <p:nvPr/>
              </p:nvSpPr>
              <p:spPr bwMode="gray">
                <a:xfrm>
                  <a:off x="3515" y="1433"/>
                  <a:ext cx="454"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科学</a:t>
                  </a:r>
                </a:p>
              </p:txBody>
            </p:sp>
            <p:sp>
              <p:nvSpPr>
                <p:cNvPr id="188446" name="Oval 30"/>
                <p:cNvSpPr>
                  <a:spLocks noChangeArrowheads="1"/>
                </p:cNvSpPr>
                <p:nvPr/>
              </p:nvSpPr>
              <p:spPr bwMode="gray">
                <a:xfrm>
                  <a:off x="884" y="1026"/>
                  <a:ext cx="907" cy="907"/>
                </a:xfrm>
                <a:prstGeom prst="ellipse">
                  <a:avLst/>
                </a:prstGeom>
                <a:solidFill>
                  <a:srgbClr val="FF9900"/>
                </a:solidFill>
                <a:ln w="12700">
                  <a:solidFill>
                    <a:srgbClr val="000000"/>
                  </a:solidFill>
                  <a:round/>
                  <a:headEnd/>
                  <a:tailEnd/>
                </a:ln>
              </p:spPr>
              <p:txBody>
                <a:bodyPr wrap="none" anchor="ctr"/>
                <a:lstStyle/>
                <a:p>
                  <a:pPr defTabSz="457200"/>
                  <a:endParaRPr kumimoji="1" lang="zh-CN" altLang="zh-CN" sz="1800">
                    <a:latin typeface="Calibri" pitchFamily="34" charset="0"/>
                  </a:endParaRPr>
                </a:p>
              </p:txBody>
            </p:sp>
            <p:sp>
              <p:nvSpPr>
                <p:cNvPr id="188447" name="Oval 31"/>
                <p:cNvSpPr>
                  <a:spLocks noChangeArrowheads="1"/>
                </p:cNvSpPr>
                <p:nvPr/>
              </p:nvSpPr>
              <p:spPr bwMode="gray">
                <a:xfrm>
                  <a:off x="1111" y="1252"/>
                  <a:ext cx="407" cy="408"/>
                </a:xfrm>
                <a:prstGeom prst="ellipse">
                  <a:avLst/>
                </a:prstGeom>
                <a:solidFill>
                  <a:srgbClr val="3366FF"/>
                </a:solidFill>
                <a:ln w="12700">
                  <a:solidFill>
                    <a:srgbClr val="000000"/>
                  </a:solidFill>
                  <a:round/>
                  <a:headEnd/>
                  <a:tailEnd/>
                </a:ln>
              </p:spPr>
              <p:txBody>
                <a:bodyPr wrap="none" anchor="ctr"/>
                <a:lstStyle/>
                <a:p>
                  <a:pPr algn="ctr" defTabSz="457200"/>
                  <a:r>
                    <a:rPr lang="zh-CN" altLang="en-US" sz="1400" b="1"/>
                    <a:t>学科基础</a:t>
                  </a:r>
                </a:p>
                <a:p>
                  <a:pPr algn="ctr" defTabSz="457200"/>
                  <a:r>
                    <a:rPr lang="zh-CN" altLang="en-US" sz="1400" b="1"/>
                    <a:t>课程</a:t>
                  </a:r>
                </a:p>
              </p:txBody>
            </p:sp>
            <p:sp>
              <p:nvSpPr>
                <p:cNvPr id="188448" name="Line 32"/>
                <p:cNvSpPr>
                  <a:spLocks noChangeShapeType="1"/>
                </p:cNvSpPr>
                <p:nvPr/>
              </p:nvSpPr>
              <p:spPr bwMode="gray">
                <a:xfrm>
                  <a:off x="974" y="1207"/>
                  <a:ext cx="182" cy="137"/>
                </a:xfrm>
                <a:prstGeom prst="line">
                  <a:avLst/>
                </a:prstGeom>
                <a:noFill/>
                <a:ln w="12700">
                  <a:solidFill>
                    <a:srgbClr val="000000"/>
                  </a:solidFill>
                  <a:round/>
                  <a:headEnd/>
                  <a:tailEnd/>
                </a:ln>
              </p:spPr>
              <p:txBody>
                <a:bodyPr wrap="none" anchor="ctr"/>
                <a:lstStyle/>
                <a:p>
                  <a:endParaRPr lang="zh-CN" altLang="en-US"/>
                </a:p>
              </p:txBody>
            </p:sp>
            <p:sp>
              <p:nvSpPr>
                <p:cNvPr id="188449" name="Line 33"/>
                <p:cNvSpPr>
                  <a:spLocks noChangeShapeType="1"/>
                </p:cNvSpPr>
                <p:nvPr/>
              </p:nvSpPr>
              <p:spPr bwMode="gray">
                <a:xfrm>
                  <a:off x="1338" y="1660"/>
                  <a:ext cx="0" cy="272"/>
                </a:xfrm>
                <a:prstGeom prst="line">
                  <a:avLst/>
                </a:prstGeom>
                <a:noFill/>
                <a:ln w="12700">
                  <a:solidFill>
                    <a:srgbClr val="000000"/>
                  </a:solidFill>
                  <a:round/>
                  <a:headEnd/>
                  <a:tailEnd/>
                </a:ln>
              </p:spPr>
              <p:txBody>
                <a:bodyPr wrap="none" anchor="ctr"/>
                <a:lstStyle/>
                <a:p>
                  <a:endParaRPr lang="zh-CN" altLang="en-US"/>
                </a:p>
              </p:txBody>
            </p:sp>
            <p:sp>
              <p:nvSpPr>
                <p:cNvPr id="188450" name="Text Box 34" descr="2"/>
                <p:cNvSpPr txBox="1">
                  <a:spLocks noChangeArrowheads="1"/>
                </p:cNvSpPr>
                <p:nvPr/>
              </p:nvSpPr>
              <p:spPr bwMode="gray">
                <a:xfrm>
                  <a:off x="1156" y="1071"/>
                  <a:ext cx="454"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语文</a:t>
                  </a:r>
                </a:p>
              </p:txBody>
            </p:sp>
            <p:sp>
              <p:nvSpPr>
                <p:cNvPr id="188451" name="Line 35"/>
                <p:cNvSpPr>
                  <a:spLocks noChangeShapeType="1"/>
                </p:cNvSpPr>
                <p:nvPr/>
              </p:nvSpPr>
              <p:spPr bwMode="gray">
                <a:xfrm>
                  <a:off x="1519" y="1480"/>
                  <a:ext cx="272" cy="0"/>
                </a:xfrm>
                <a:prstGeom prst="line">
                  <a:avLst/>
                </a:prstGeom>
                <a:noFill/>
                <a:ln w="12700">
                  <a:solidFill>
                    <a:srgbClr val="000000"/>
                  </a:solidFill>
                  <a:round/>
                  <a:headEnd/>
                  <a:tailEnd/>
                </a:ln>
              </p:spPr>
              <p:txBody>
                <a:bodyPr wrap="none" anchor="ctr"/>
                <a:lstStyle/>
                <a:p>
                  <a:endParaRPr lang="zh-CN" altLang="en-US"/>
                </a:p>
              </p:txBody>
            </p:sp>
            <p:sp>
              <p:nvSpPr>
                <p:cNvPr id="188452" name="Text Box 36" descr="2"/>
                <p:cNvSpPr txBox="1">
                  <a:spLocks noChangeArrowheads="1"/>
                </p:cNvSpPr>
                <p:nvPr/>
              </p:nvSpPr>
              <p:spPr bwMode="gray">
                <a:xfrm>
                  <a:off x="1338" y="1615"/>
                  <a:ext cx="453"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英语</a:t>
                  </a:r>
                </a:p>
              </p:txBody>
            </p:sp>
            <p:sp>
              <p:nvSpPr>
                <p:cNvPr id="188453" name="Text Box 37" descr="2"/>
                <p:cNvSpPr txBox="1">
                  <a:spLocks noChangeArrowheads="1"/>
                </p:cNvSpPr>
                <p:nvPr/>
              </p:nvSpPr>
              <p:spPr bwMode="gray">
                <a:xfrm>
                  <a:off x="884" y="1615"/>
                  <a:ext cx="454"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品德</a:t>
                  </a:r>
                </a:p>
              </p:txBody>
            </p:sp>
            <p:sp>
              <p:nvSpPr>
                <p:cNvPr id="188454" name="Text Box 38" descr="2"/>
                <p:cNvSpPr txBox="1">
                  <a:spLocks noChangeArrowheads="1"/>
                </p:cNvSpPr>
                <p:nvPr/>
              </p:nvSpPr>
              <p:spPr bwMode="gray">
                <a:xfrm>
                  <a:off x="4059" y="1525"/>
                  <a:ext cx="454" cy="322"/>
                </a:xfrm>
                <a:prstGeom prst="rect">
                  <a:avLst/>
                </a:prstGeom>
                <a:noFill/>
                <a:ln w="9525">
                  <a:noFill/>
                  <a:miter lim="800000"/>
                  <a:headEnd/>
                  <a:tailEnd/>
                </a:ln>
              </p:spPr>
              <p:txBody>
                <a:bodyPr>
                  <a:spAutoFit/>
                </a:bodyPr>
                <a:lstStyle/>
                <a:p>
                  <a:pPr algn="ctr" defTabSz="457200">
                    <a:lnSpc>
                      <a:spcPct val="60000"/>
                    </a:lnSpc>
                    <a:spcBef>
                      <a:spcPct val="50000"/>
                    </a:spcBef>
                  </a:pPr>
                  <a:r>
                    <a:rPr lang="zh-CN" altLang="en-US" sz="1400" b="1">
                      <a:solidFill>
                        <a:srgbClr val="000000"/>
                      </a:solidFill>
                    </a:rPr>
                    <a:t>信息</a:t>
                  </a:r>
                </a:p>
                <a:p>
                  <a:pPr algn="ctr" defTabSz="457200">
                    <a:lnSpc>
                      <a:spcPct val="60000"/>
                    </a:lnSpc>
                    <a:spcBef>
                      <a:spcPct val="50000"/>
                    </a:spcBef>
                  </a:pPr>
                  <a:r>
                    <a:rPr lang="zh-CN" altLang="en-US" sz="1400" b="1">
                      <a:solidFill>
                        <a:srgbClr val="000000"/>
                      </a:solidFill>
                    </a:rPr>
                    <a:t>技术</a:t>
                  </a:r>
                </a:p>
              </p:txBody>
            </p:sp>
            <p:sp>
              <p:nvSpPr>
                <p:cNvPr id="188455" name="Line 39"/>
                <p:cNvSpPr>
                  <a:spLocks noChangeShapeType="1"/>
                </p:cNvSpPr>
                <p:nvPr/>
              </p:nvSpPr>
              <p:spPr bwMode="gray">
                <a:xfrm>
                  <a:off x="4059" y="1615"/>
                  <a:ext cx="0" cy="272"/>
                </a:xfrm>
                <a:prstGeom prst="line">
                  <a:avLst/>
                </a:prstGeom>
                <a:noFill/>
                <a:ln w="12700">
                  <a:solidFill>
                    <a:srgbClr val="000000"/>
                  </a:solidFill>
                  <a:round/>
                  <a:headEnd/>
                  <a:tailEnd/>
                </a:ln>
              </p:spPr>
              <p:txBody>
                <a:bodyPr wrap="none" anchor="ctr"/>
                <a:lstStyle/>
                <a:p>
                  <a:endParaRPr lang="zh-CN" altLang="en-US"/>
                </a:p>
              </p:txBody>
            </p:sp>
            <p:sp>
              <p:nvSpPr>
                <p:cNvPr id="188456" name="Oval 40"/>
                <p:cNvSpPr>
                  <a:spLocks noChangeArrowheads="1"/>
                </p:cNvSpPr>
                <p:nvPr/>
              </p:nvSpPr>
              <p:spPr bwMode="gray">
                <a:xfrm>
                  <a:off x="930" y="2658"/>
                  <a:ext cx="907" cy="907"/>
                </a:xfrm>
                <a:prstGeom prst="ellipse">
                  <a:avLst/>
                </a:prstGeom>
                <a:solidFill>
                  <a:srgbClr val="FF9900"/>
                </a:solidFill>
                <a:ln w="12700">
                  <a:solidFill>
                    <a:srgbClr val="000000"/>
                  </a:solidFill>
                  <a:round/>
                  <a:headEnd/>
                  <a:tailEnd/>
                </a:ln>
              </p:spPr>
              <p:txBody>
                <a:bodyPr wrap="none" anchor="ctr"/>
                <a:lstStyle/>
                <a:p>
                  <a:pPr defTabSz="457200"/>
                  <a:endParaRPr kumimoji="1" lang="zh-CN" altLang="zh-CN" sz="1800">
                    <a:latin typeface="Calibri" pitchFamily="34" charset="0"/>
                  </a:endParaRPr>
                </a:p>
              </p:txBody>
            </p:sp>
            <p:sp>
              <p:nvSpPr>
                <p:cNvPr id="188457" name="Oval 41"/>
                <p:cNvSpPr>
                  <a:spLocks noChangeArrowheads="1"/>
                </p:cNvSpPr>
                <p:nvPr/>
              </p:nvSpPr>
              <p:spPr bwMode="gray">
                <a:xfrm>
                  <a:off x="1157" y="2884"/>
                  <a:ext cx="407" cy="409"/>
                </a:xfrm>
                <a:prstGeom prst="ellipse">
                  <a:avLst/>
                </a:prstGeom>
                <a:solidFill>
                  <a:srgbClr val="3366FF"/>
                </a:solidFill>
                <a:ln w="12700">
                  <a:solidFill>
                    <a:srgbClr val="000000"/>
                  </a:solidFill>
                  <a:round/>
                  <a:headEnd/>
                  <a:tailEnd/>
                </a:ln>
              </p:spPr>
              <p:txBody>
                <a:bodyPr wrap="none" anchor="ctr"/>
                <a:lstStyle/>
                <a:p>
                  <a:pPr algn="ctr" defTabSz="457200"/>
                  <a:r>
                    <a:rPr lang="zh-CN" altLang="en-US" sz="1400" b="1"/>
                    <a:t>学科基础</a:t>
                  </a:r>
                </a:p>
                <a:p>
                  <a:pPr algn="ctr" defTabSz="457200"/>
                  <a:r>
                    <a:rPr lang="zh-CN" altLang="en-US" sz="1400" b="1"/>
                    <a:t>课程</a:t>
                  </a:r>
                </a:p>
              </p:txBody>
            </p:sp>
            <p:sp>
              <p:nvSpPr>
                <p:cNvPr id="188458" name="Line 42"/>
                <p:cNvSpPr>
                  <a:spLocks noChangeShapeType="1"/>
                </p:cNvSpPr>
                <p:nvPr/>
              </p:nvSpPr>
              <p:spPr bwMode="gray">
                <a:xfrm>
                  <a:off x="1020" y="2839"/>
                  <a:ext cx="182" cy="137"/>
                </a:xfrm>
                <a:prstGeom prst="line">
                  <a:avLst/>
                </a:prstGeom>
                <a:noFill/>
                <a:ln w="12700">
                  <a:solidFill>
                    <a:srgbClr val="000000"/>
                  </a:solidFill>
                  <a:round/>
                  <a:headEnd/>
                  <a:tailEnd/>
                </a:ln>
              </p:spPr>
              <p:txBody>
                <a:bodyPr wrap="none" anchor="ctr"/>
                <a:lstStyle/>
                <a:p>
                  <a:endParaRPr lang="zh-CN" altLang="en-US"/>
                </a:p>
              </p:txBody>
            </p:sp>
            <p:sp>
              <p:nvSpPr>
                <p:cNvPr id="188459" name="Text Box 43" descr="2"/>
                <p:cNvSpPr txBox="1">
                  <a:spLocks noChangeArrowheads="1"/>
                </p:cNvSpPr>
                <p:nvPr/>
              </p:nvSpPr>
              <p:spPr bwMode="gray">
                <a:xfrm>
                  <a:off x="1202" y="2704"/>
                  <a:ext cx="453"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音乐</a:t>
                  </a:r>
                </a:p>
              </p:txBody>
            </p:sp>
            <p:sp>
              <p:nvSpPr>
                <p:cNvPr id="188460" name="Line 44"/>
                <p:cNvSpPr>
                  <a:spLocks noChangeShapeType="1"/>
                </p:cNvSpPr>
                <p:nvPr/>
              </p:nvSpPr>
              <p:spPr bwMode="gray">
                <a:xfrm>
                  <a:off x="1519" y="3249"/>
                  <a:ext cx="227" cy="135"/>
                </a:xfrm>
                <a:prstGeom prst="line">
                  <a:avLst/>
                </a:prstGeom>
                <a:noFill/>
                <a:ln w="12700">
                  <a:solidFill>
                    <a:srgbClr val="000000"/>
                  </a:solidFill>
                  <a:round/>
                  <a:headEnd/>
                  <a:tailEnd/>
                </a:ln>
              </p:spPr>
              <p:txBody>
                <a:bodyPr wrap="none" anchor="ctr"/>
                <a:lstStyle/>
                <a:p>
                  <a:endParaRPr lang="zh-CN" altLang="en-US"/>
                </a:p>
              </p:txBody>
            </p:sp>
            <p:sp>
              <p:nvSpPr>
                <p:cNvPr id="188461" name="Text Box 45" descr="2"/>
                <p:cNvSpPr txBox="1">
                  <a:spLocks noChangeArrowheads="1"/>
                </p:cNvSpPr>
                <p:nvPr/>
              </p:nvSpPr>
              <p:spPr bwMode="gray">
                <a:xfrm>
                  <a:off x="930" y="3249"/>
                  <a:ext cx="453"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美术</a:t>
                  </a:r>
                </a:p>
              </p:txBody>
            </p:sp>
            <p:sp>
              <p:nvSpPr>
                <p:cNvPr id="188462" name="Oval 46"/>
                <p:cNvSpPr>
                  <a:spLocks noChangeArrowheads="1"/>
                </p:cNvSpPr>
                <p:nvPr/>
              </p:nvSpPr>
              <p:spPr bwMode="gray">
                <a:xfrm>
                  <a:off x="3696" y="2750"/>
                  <a:ext cx="907" cy="907"/>
                </a:xfrm>
                <a:prstGeom prst="ellipse">
                  <a:avLst/>
                </a:prstGeom>
                <a:solidFill>
                  <a:srgbClr val="FF9900"/>
                </a:solidFill>
                <a:ln w="12700">
                  <a:solidFill>
                    <a:srgbClr val="000000"/>
                  </a:solidFill>
                  <a:round/>
                  <a:headEnd/>
                  <a:tailEnd/>
                </a:ln>
              </p:spPr>
              <p:txBody>
                <a:bodyPr wrap="none" anchor="ctr"/>
                <a:lstStyle/>
                <a:p>
                  <a:pPr defTabSz="457200"/>
                  <a:endParaRPr kumimoji="1" lang="zh-CN" altLang="zh-CN" sz="1800">
                    <a:latin typeface="Calibri" pitchFamily="34" charset="0"/>
                  </a:endParaRPr>
                </a:p>
              </p:txBody>
            </p:sp>
            <p:sp>
              <p:nvSpPr>
                <p:cNvPr id="188463" name="Oval 47"/>
                <p:cNvSpPr>
                  <a:spLocks noChangeArrowheads="1"/>
                </p:cNvSpPr>
                <p:nvPr/>
              </p:nvSpPr>
              <p:spPr bwMode="gray">
                <a:xfrm>
                  <a:off x="3923" y="2976"/>
                  <a:ext cx="407" cy="408"/>
                </a:xfrm>
                <a:prstGeom prst="ellipse">
                  <a:avLst/>
                </a:prstGeom>
                <a:solidFill>
                  <a:srgbClr val="3366FF"/>
                </a:solidFill>
                <a:ln w="12700">
                  <a:solidFill>
                    <a:srgbClr val="000000"/>
                  </a:solidFill>
                  <a:round/>
                  <a:headEnd/>
                  <a:tailEnd/>
                </a:ln>
              </p:spPr>
              <p:txBody>
                <a:bodyPr wrap="none" anchor="ctr"/>
                <a:lstStyle/>
                <a:p>
                  <a:pPr algn="ctr" defTabSz="457200"/>
                  <a:r>
                    <a:rPr lang="zh-CN" altLang="en-US" sz="1400" b="1"/>
                    <a:t>学科基础</a:t>
                  </a:r>
                </a:p>
                <a:p>
                  <a:pPr algn="ctr" defTabSz="457200"/>
                  <a:r>
                    <a:rPr lang="zh-CN" altLang="en-US" sz="1400" b="1"/>
                    <a:t>课程</a:t>
                  </a:r>
                </a:p>
              </p:txBody>
            </p:sp>
            <p:sp>
              <p:nvSpPr>
                <p:cNvPr id="188464" name="Line 48"/>
                <p:cNvSpPr>
                  <a:spLocks noChangeShapeType="1"/>
                </p:cNvSpPr>
                <p:nvPr/>
              </p:nvSpPr>
              <p:spPr bwMode="gray">
                <a:xfrm>
                  <a:off x="3786" y="2931"/>
                  <a:ext cx="182" cy="135"/>
                </a:xfrm>
                <a:prstGeom prst="line">
                  <a:avLst/>
                </a:prstGeom>
                <a:noFill/>
                <a:ln w="12700">
                  <a:solidFill>
                    <a:srgbClr val="000000"/>
                  </a:solidFill>
                  <a:round/>
                  <a:headEnd/>
                  <a:tailEnd/>
                </a:ln>
              </p:spPr>
              <p:txBody>
                <a:bodyPr wrap="none" anchor="ctr"/>
                <a:lstStyle/>
                <a:p>
                  <a:endParaRPr lang="zh-CN" altLang="en-US"/>
                </a:p>
              </p:txBody>
            </p:sp>
            <p:sp>
              <p:nvSpPr>
                <p:cNvPr id="188465" name="Text Box 49" descr="2"/>
                <p:cNvSpPr txBox="1">
                  <a:spLocks noChangeArrowheads="1"/>
                </p:cNvSpPr>
                <p:nvPr/>
              </p:nvSpPr>
              <p:spPr bwMode="gray">
                <a:xfrm>
                  <a:off x="3969" y="2795"/>
                  <a:ext cx="453"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体育</a:t>
                  </a:r>
                </a:p>
              </p:txBody>
            </p:sp>
            <p:sp>
              <p:nvSpPr>
                <p:cNvPr id="188466" name="Line 50"/>
                <p:cNvSpPr>
                  <a:spLocks noChangeShapeType="1"/>
                </p:cNvSpPr>
                <p:nvPr/>
              </p:nvSpPr>
              <p:spPr bwMode="gray">
                <a:xfrm flipV="1">
                  <a:off x="4332" y="2976"/>
                  <a:ext cx="226" cy="137"/>
                </a:xfrm>
                <a:prstGeom prst="line">
                  <a:avLst/>
                </a:prstGeom>
                <a:noFill/>
                <a:ln w="12700">
                  <a:solidFill>
                    <a:srgbClr val="000000"/>
                  </a:solidFill>
                  <a:round/>
                  <a:headEnd/>
                  <a:tailEnd/>
                </a:ln>
              </p:spPr>
              <p:txBody>
                <a:bodyPr wrap="none" anchor="ctr"/>
                <a:lstStyle/>
                <a:p>
                  <a:endParaRPr lang="zh-CN" altLang="en-US"/>
                </a:p>
              </p:txBody>
            </p:sp>
            <p:sp>
              <p:nvSpPr>
                <p:cNvPr id="188467" name="Text Box 51" descr="2"/>
                <p:cNvSpPr txBox="1">
                  <a:spLocks noChangeArrowheads="1"/>
                </p:cNvSpPr>
                <p:nvPr/>
              </p:nvSpPr>
              <p:spPr bwMode="gray">
                <a:xfrm>
                  <a:off x="3697" y="3339"/>
                  <a:ext cx="453"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体活</a:t>
                  </a:r>
                </a:p>
              </p:txBody>
            </p:sp>
            <p:sp>
              <p:nvSpPr>
                <p:cNvPr id="188468" name="Line 52"/>
                <p:cNvSpPr>
                  <a:spLocks noChangeShapeType="1"/>
                </p:cNvSpPr>
                <p:nvPr/>
              </p:nvSpPr>
              <p:spPr bwMode="gray">
                <a:xfrm>
                  <a:off x="4150" y="3384"/>
                  <a:ext cx="0" cy="272"/>
                </a:xfrm>
                <a:prstGeom prst="line">
                  <a:avLst/>
                </a:prstGeom>
                <a:noFill/>
                <a:ln w="12700">
                  <a:solidFill>
                    <a:srgbClr val="000000"/>
                  </a:solidFill>
                  <a:round/>
                  <a:headEnd/>
                  <a:tailEnd/>
                </a:ln>
              </p:spPr>
              <p:txBody>
                <a:bodyPr wrap="none" anchor="ctr"/>
                <a:lstStyle/>
                <a:p>
                  <a:endParaRPr lang="zh-CN" altLang="en-US"/>
                </a:p>
              </p:txBody>
            </p:sp>
            <p:sp>
              <p:nvSpPr>
                <p:cNvPr id="188469" name="Text Box 53" descr="2"/>
                <p:cNvSpPr txBox="1">
                  <a:spLocks noChangeArrowheads="1"/>
                </p:cNvSpPr>
                <p:nvPr/>
              </p:nvSpPr>
              <p:spPr bwMode="gray">
                <a:xfrm>
                  <a:off x="4150" y="3338"/>
                  <a:ext cx="454"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健康</a:t>
                  </a:r>
                </a:p>
              </p:txBody>
            </p:sp>
            <p:sp>
              <p:nvSpPr>
                <p:cNvPr id="188470" name="Line 54"/>
                <p:cNvSpPr>
                  <a:spLocks noChangeShapeType="1"/>
                </p:cNvSpPr>
                <p:nvPr/>
              </p:nvSpPr>
              <p:spPr bwMode="gray">
                <a:xfrm flipH="1" flipV="1">
                  <a:off x="1791" y="1660"/>
                  <a:ext cx="227" cy="182"/>
                </a:xfrm>
                <a:prstGeom prst="line">
                  <a:avLst/>
                </a:prstGeom>
                <a:noFill/>
                <a:ln w="38100">
                  <a:solidFill>
                    <a:srgbClr val="000000"/>
                  </a:solidFill>
                  <a:round/>
                  <a:headEnd/>
                  <a:tailEnd type="triangle" w="med" len="med"/>
                </a:ln>
              </p:spPr>
              <p:txBody>
                <a:bodyPr wrap="none" anchor="ctr"/>
                <a:lstStyle/>
                <a:p>
                  <a:endParaRPr lang="zh-CN" altLang="en-US"/>
                </a:p>
              </p:txBody>
            </p:sp>
            <p:sp>
              <p:nvSpPr>
                <p:cNvPr id="188471" name="Line 55"/>
                <p:cNvSpPr>
                  <a:spLocks noChangeShapeType="1"/>
                </p:cNvSpPr>
                <p:nvPr/>
              </p:nvSpPr>
              <p:spPr bwMode="gray">
                <a:xfrm flipH="1">
                  <a:off x="1746" y="2750"/>
                  <a:ext cx="272" cy="135"/>
                </a:xfrm>
                <a:prstGeom prst="line">
                  <a:avLst/>
                </a:prstGeom>
                <a:noFill/>
                <a:ln w="38100">
                  <a:solidFill>
                    <a:srgbClr val="000000"/>
                  </a:solidFill>
                  <a:round/>
                  <a:headEnd/>
                  <a:tailEnd type="triangle" w="med" len="med"/>
                </a:ln>
              </p:spPr>
              <p:txBody>
                <a:bodyPr wrap="none" anchor="ctr"/>
                <a:lstStyle/>
                <a:p>
                  <a:endParaRPr lang="zh-CN" altLang="en-US"/>
                </a:p>
              </p:txBody>
            </p:sp>
            <p:sp>
              <p:nvSpPr>
                <p:cNvPr id="188472" name="Line 56"/>
                <p:cNvSpPr>
                  <a:spLocks noChangeShapeType="1"/>
                </p:cNvSpPr>
                <p:nvPr/>
              </p:nvSpPr>
              <p:spPr bwMode="gray">
                <a:xfrm>
                  <a:off x="3515" y="2750"/>
                  <a:ext cx="272" cy="181"/>
                </a:xfrm>
                <a:prstGeom prst="line">
                  <a:avLst/>
                </a:prstGeom>
                <a:noFill/>
                <a:ln w="38100">
                  <a:solidFill>
                    <a:srgbClr val="000000"/>
                  </a:solidFill>
                  <a:round/>
                  <a:headEnd/>
                  <a:tailEnd type="triangle" w="med" len="med"/>
                </a:ln>
              </p:spPr>
              <p:txBody>
                <a:bodyPr wrap="none" anchor="ctr"/>
                <a:lstStyle/>
                <a:p>
                  <a:endParaRPr lang="zh-CN" altLang="en-US"/>
                </a:p>
              </p:txBody>
            </p:sp>
            <p:sp>
              <p:nvSpPr>
                <p:cNvPr id="188473" name="Text Box 57" descr="2"/>
                <p:cNvSpPr txBox="1">
                  <a:spLocks noChangeArrowheads="1"/>
                </p:cNvSpPr>
                <p:nvPr/>
              </p:nvSpPr>
              <p:spPr bwMode="gray">
                <a:xfrm>
                  <a:off x="2789" y="2840"/>
                  <a:ext cx="636" cy="217"/>
                </a:xfrm>
                <a:prstGeom prst="rect">
                  <a:avLst/>
                </a:prstGeom>
                <a:noFill/>
                <a:ln w="9525">
                  <a:noFill/>
                  <a:miter lim="800000"/>
                  <a:headEnd/>
                  <a:tailEnd/>
                </a:ln>
              </p:spPr>
              <p:txBody>
                <a:bodyPr>
                  <a:spAutoFit/>
                </a:bodyPr>
                <a:lstStyle/>
                <a:p>
                  <a:pPr algn="ctr" defTabSz="457200">
                    <a:spcBef>
                      <a:spcPct val="50000"/>
                    </a:spcBef>
                  </a:pPr>
                  <a:r>
                    <a:rPr lang="zh-CN" altLang="en-US" sz="1400" b="1">
                      <a:solidFill>
                        <a:srgbClr val="000000"/>
                      </a:solidFill>
                    </a:rPr>
                    <a:t>体育健康</a:t>
                  </a:r>
                </a:p>
              </p:txBody>
            </p:sp>
            <p:sp>
              <p:nvSpPr>
                <p:cNvPr id="188474" name="Line 58"/>
                <p:cNvSpPr>
                  <a:spLocks noChangeShapeType="1"/>
                </p:cNvSpPr>
                <p:nvPr/>
              </p:nvSpPr>
              <p:spPr bwMode="gray">
                <a:xfrm flipV="1">
                  <a:off x="3470" y="1660"/>
                  <a:ext cx="226" cy="137"/>
                </a:xfrm>
                <a:prstGeom prst="line">
                  <a:avLst/>
                </a:prstGeom>
                <a:noFill/>
                <a:ln w="38100">
                  <a:solidFill>
                    <a:srgbClr val="000000"/>
                  </a:solidFill>
                  <a:round/>
                  <a:headEnd/>
                  <a:tailEnd type="triangle" w="med" len="med"/>
                </a:ln>
              </p:spPr>
              <p:txBody>
                <a:bodyPr wrap="none" anchor="ctr"/>
                <a:lstStyle/>
                <a:p>
                  <a:endParaRPr lang="zh-CN" altLang="en-US"/>
                </a:p>
              </p:txBody>
            </p:sp>
          </p:grpSp>
          <p:sp>
            <p:nvSpPr>
              <p:cNvPr id="188475" name="Oval 59"/>
              <p:cNvSpPr>
                <a:spLocks noChangeArrowheads="1"/>
              </p:cNvSpPr>
              <p:nvPr/>
            </p:nvSpPr>
            <p:spPr bwMode="gray">
              <a:xfrm>
                <a:off x="4468" y="1662"/>
                <a:ext cx="499" cy="454"/>
              </a:xfrm>
              <a:prstGeom prst="ellipse">
                <a:avLst/>
              </a:prstGeom>
              <a:solidFill>
                <a:srgbClr val="CC99FF"/>
              </a:solidFill>
              <a:ln w="9525">
                <a:solidFill>
                  <a:srgbClr val="000000"/>
                </a:solidFill>
                <a:round/>
                <a:headEnd/>
                <a:tailEnd/>
              </a:ln>
            </p:spPr>
            <p:txBody>
              <a:bodyPr wrap="none" anchor="ctr"/>
              <a:lstStyle/>
              <a:p>
                <a:pPr algn="ctr" defTabSz="457200"/>
                <a:r>
                  <a:rPr lang="zh-CN" altLang="en-US" sz="1200" b="1">
                    <a:solidFill>
                      <a:srgbClr val="000000"/>
                    </a:solidFill>
                  </a:rPr>
                  <a:t>学科拓展</a:t>
                </a:r>
              </a:p>
              <a:p>
                <a:pPr algn="ctr" defTabSz="457200"/>
                <a:r>
                  <a:rPr lang="zh-CN" altLang="en-US" sz="1200" b="1">
                    <a:solidFill>
                      <a:srgbClr val="000000"/>
                    </a:solidFill>
                  </a:rPr>
                  <a:t>课程</a:t>
                </a:r>
              </a:p>
            </p:txBody>
          </p:sp>
          <p:sp>
            <p:nvSpPr>
              <p:cNvPr id="188476" name="Oval 60"/>
              <p:cNvSpPr>
                <a:spLocks noChangeArrowheads="1"/>
              </p:cNvSpPr>
              <p:nvPr/>
            </p:nvSpPr>
            <p:spPr bwMode="gray">
              <a:xfrm>
                <a:off x="4468" y="663"/>
                <a:ext cx="499" cy="454"/>
              </a:xfrm>
              <a:prstGeom prst="ellipse">
                <a:avLst/>
              </a:prstGeom>
              <a:solidFill>
                <a:srgbClr val="CC99FF"/>
              </a:solidFill>
              <a:ln w="9525">
                <a:solidFill>
                  <a:srgbClr val="000000"/>
                </a:solidFill>
                <a:round/>
                <a:headEnd/>
                <a:tailEnd/>
              </a:ln>
            </p:spPr>
            <p:txBody>
              <a:bodyPr wrap="none" anchor="ctr"/>
              <a:lstStyle/>
              <a:p>
                <a:pPr algn="ctr" defTabSz="457200"/>
                <a:r>
                  <a:rPr lang="zh-CN" altLang="en-US" sz="1200" b="1">
                    <a:solidFill>
                      <a:srgbClr val="000000"/>
                    </a:solidFill>
                  </a:rPr>
                  <a:t>学科拓展</a:t>
                </a:r>
              </a:p>
              <a:p>
                <a:pPr algn="ctr" defTabSz="457200"/>
                <a:r>
                  <a:rPr lang="zh-CN" altLang="en-US" sz="1200" b="1">
                    <a:solidFill>
                      <a:srgbClr val="000000"/>
                    </a:solidFill>
                  </a:rPr>
                  <a:t>课程</a:t>
                </a:r>
              </a:p>
            </p:txBody>
          </p:sp>
          <p:sp>
            <p:nvSpPr>
              <p:cNvPr id="188477" name="Oval 61"/>
              <p:cNvSpPr>
                <a:spLocks noChangeArrowheads="1"/>
              </p:cNvSpPr>
              <p:nvPr/>
            </p:nvSpPr>
            <p:spPr bwMode="gray">
              <a:xfrm>
                <a:off x="3016" y="981"/>
                <a:ext cx="499" cy="454"/>
              </a:xfrm>
              <a:prstGeom prst="ellipse">
                <a:avLst/>
              </a:prstGeom>
              <a:solidFill>
                <a:srgbClr val="CC99FF"/>
              </a:solidFill>
              <a:ln w="9525">
                <a:solidFill>
                  <a:srgbClr val="000000"/>
                </a:solidFill>
                <a:round/>
                <a:headEnd/>
                <a:tailEnd/>
              </a:ln>
            </p:spPr>
            <p:txBody>
              <a:bodyPr wrap="none" anchor="ctr"/>
              <a:lstStyle/>
              <a:p>
                <a:pPr algn="ctr" defTabSz="457200"/>
                <a:r>
                  <a:rPr lang="zh-CN" altLang="en-US" sz="1200" b="1">
                    <a:solidFill>
                      <a:srgbClr val="000000"/>
                    </a:solidFill>
                  </a:rPr>
                  <a:t>学科拓展</a:t>
                </a:r>
              </a:p>
              <a:p>
                <a:pPr algn="ctr" defTabSz="457200"/>
                <a:r>
                  <a:rPr lang="zh-CN" altLang="en-US" sz="1200" b="1">
                    <a:solidFill>
                      <a:srgbClr val="000000"/>
                    </a:solidFill>
                  </a:rPr>
                  <a:t>课程</a:t>
                </a:r>
              </a:p>
            </p:txBody>
          </p:sp>
          <p:sp>
            <p:nvSpPr>
              <p:cNvPr id="188478" name="Oval 62"/>
              <p:cNvSpPr>
                <a:spLocks noChangeArrowheads="1"/>
              </p:cNvSpPr>
              <p:nvPr/>
            </p:nvSpPr>
            <p:spPr bwMode="gray">
              <a:xfrm>
                <a:off x="3923" y="2161"/>
                <a:ext cx="499" cy="454"/>
              </a:xfrm>
              <a:prstGeom prst="ellipse">
                <a:avLst/>
              </a:prstGeom>
              <a:solidFill>
                <a:srgbClr val="CC99FF"/>
              </a:solidFill>
              <a:ln w="9525">
                <a:solidFill>
                  <a:srgbClr val="000000"/>
                </a:solidFill>
                <a:round/>
                <a:headEnd/>
                <a:tailEnd/>
              </a:ln>
            </p:spPr>
            <p:txBody>
              <a:bodyPr wrap="none" anchor="ctr"/>
              <a:lstStyle/>
              <a:p>
                <a:pPr algn="ctr" defTabSz="457200"/>
                <a:r>
                  <a:rPr lang="zh-CN" altLang="en-US" sz="1200" b="1">
                    <a:solidFill>
                      <a:srgbClr val="000000"/>
                    </a:solidFill>
                  </a:rPr>
                  <a:t>学科拓展</a:t>
                </a:r>
              </a:p>
              <a:p>
                <a:pPr algn="ctr" defTabSz="457200"/>
                <a:r>
                  <a:rPr lang="zh-CN" altLang="en-US" sz="1200" b="1">
                    <a:solidFill>
                      <a:srgbClr val="000000"/>
                    </a:solidFill>
                  </a:rPr>
                  <a:t>课程</a:t>
                </a:r>
              </a:p>
            </p:txBody>
          </p:sp>
          <p:sp>
            <p:nvSpPr>
              <p:cNvPr id="188479" name="Oval 63"/>
              <p:cNvSpPr>
                <a:spLocks noChangeArrowheads="1"/>
              </p:cNvSpPr>
              <p:nvPr/>
            </p:nvSpPr>
            <p:spPr bwMode="gray">
              <a:xfrm>
                <a:off x="4694" y="3249"/>
                <a:ext cx="499" cy="454"/>
              </a:xfrm>
              <a:prstGeom prst="ellipse">
                <a:avLst/>
              </a:prstGeom>
              <a:solidFill>
                <a:srgbClr val="CC99FF"/>
              </a:solidFill>
              <a:ln w="9525">
                <a:solidFill>
                  <a:srgbClr val="000000"/>
                </a:solidFill>
                <a:round/>
                <a:headEnd/>
                <a:tailEnd/>
              </a:ln>
            </p:spPr>
            <p:txBody>
              <a:bodyPr wrap="none" anchor="ctr"/>
              <a:lstStyle/>
              <a:p>
                <a:pPr algn="ctr" defTabSz="457200"/>
                <a:r>
                  <a:rPr lang="zh-CN" altLang="en-US" sz="1200" b="1">
                    <a:solidFill>
                      <a:srgbClr val="000000"/>
                    </a:solidFill>
                  </a:rPr>
                  <a:t>学科拓展</a:t>
                </a:r>
              </a:p>
              <a:p>
                <a:pPr algn="ctr" defTabSz="457200"/>
                <a:r>
                  <a:rPr lang="zh-CN" altLang="en-US" sz="1200" b="1">
                    <a:solidFill>
                      <a:srgbClr val="000000"/>
                    </a:solidFill>
                  </a:rPr>
                  <a:t>课程</a:t>
                </a:r>
              </a:p>
            </p:txBody>
          </p:sp>
          <p:sp>
            <p:nvSpPr>
              <p:cNvPr id="188480" name="Oval 64"/>
              <p:cNvSpPr>
                <a:spLocks noChangeArrowheads="1"/>
              </p:cNvSpPr>
              <p:nvPr/>
            </p:nvSpPr>
            <p:spPr bwMode="gray">
              <a:xfrm>
                <a:off x="3152" y="3294"/>
                <a:ext cx="499" cy="454"/>
              </a:xfrm>
              <a:prstGeom prst="ellipse">
                <a:avLst/>
              </a:prstGeom>
              <a:solidFill>
                <a:srgbClr val="CC99FF"/>
              </a:solidFill>
              <a:ln w="9525">
                <a:solidFill>
                  <a:srgbClr val="000000"/>
                </a:solidFill>
                <a:round/>
                <a:headEnd/>
                <a:tailEnd/>
              </a:ln>
            </p:spPr>
            <p:txBody>
              <a:bodyPr wrap="none" anchor="ctr"/>
              <a:lstStyle/>
              <a:p>
                <a:pPr algn="ctr" defTabSz="457200"/>
                <a:r>
                  <a:rPr lang="zh-CN" altLang="en-US" sz="1200" b="1">
                    <a:solidFill>
                      <a:srgbClr val="000000"/>
                    </a:solidFill>
                  </a:rPr>
                  <a:t>学科拓展</a:t>
                </a:r>
              </a:p>
              <a:p>
                <a:pPr algn="ctr" defTabSz="457200"/>
                <a:r>
                  <a:rPr lang="zh-CN" altLang="en-US" sz="1200" b="1">
                    <a:solidFill>
                      <a:srgbClr val="000000"/>
                    </a:solidFill>
                  </a:rPr>
                  <a:t>课程</a:t>
                </a:r>
              </a:p>
            </p:txBody>
          </p:sp>
          <p:sp>
            <p:nvSpPr>
              <p:cNvPr id="188481" name="Oval 65"/>
              <p:cNvSpPr>
                <a:spLocks noChangeArrowheads="1"/>
              </p:cNvSpPr>
              <p:nvPr/>
            </p:nvSpPr>
            <p:spPr bwMode="gray">
              <a:xfrm>
                <a:off x="1111" y="2115"/>
                <a:ext cx="499" cy="454"/>
              </a:xfrm>
              <a:prstGeom prst="ellipse">
                <a:avLst/>
              </a:prstGeom>
              <a:solidFill>
                <a:srgbClr val="CC99FF"/>
              </a:solidFill>
              <a:ln w="9525">
                <a:solidFill>
                  <a:srgbClr val="000000"/>
                </a:solidFill>
                <a:round/>
                <a:headEnd/>
                <a:tailEnd/>
              </a:ln>
            </p:spPr>
            <p:txBody>
              <a:bodyPr wrap="none" anchor="ctr"/>
              <a:lstStyle/>
              <a:p>
                <a:pPr algn="ctr" defTabSz="457200"/>
                <a:r>
                  <a:rPr lang="zh-CN" altLang="en-US" sz="1200" b="1">
                    <a:solidFill>
                      <a:srgbClr val="000000"/>
                    </a:solidFill>
                  </a:rPr>
                  <a:t>学科拓展</a:t>
                </a:r>
              </a:p>
              <a:p>
                <a:pPr algn="ctr" defTabSz="457200"/>
                <a:r>
                  <a:rPr lang="zh-CN" altLang="en-US" sz="1200" b="1">
                    <a:solidFill>
                      <a:srgbClr val="000000"/>
                    </a:solidFill>
                  </a:rPr>
                  <a:t>课程</a:t>
                </a:r>
              </a:p>
            </p:txBody>
          </p:sp>
          <p:sp>
            <p:nvSpPr>
              <p:cNvPr id="188482" name="Oval 66"/>
              <p:cNvSpPr>
                <a:spLocks noChangeArrowheads="1"/>
              </p:cNvSpPr>
              <p:nvPr/>
            </p:nvSpPr>
            <p:spPr bwMode="gray">
              <a:xfrm>
                <a:off x="340" y="3203"/>
                <a:ext cx="499" cy="454"/>
              </a:xfrm>
              <a:prstGeom prst="ellipse">
                <a:avLst/>
              </a:prstGeom>
              <a:solidFill>
                <a:srgbClr val="CC99FF"/>
              </a:solidFill>
              <a:ln w="9525">
                <a:solidFill>
                  <a:srgbClr val="000000"/>
                </a:solidFill>
                <a:round/>
                <a:headEnd/>
                <a:tailEnd/>
              </a:ln>
            </p:spPr>
            <p:txBody>
              <a:bodyPr wrap="none" anchor="ctr"/>
              <a:lstStyle/>
              <a:p>
                <a:pPr algn="ctr" defTabSz="457200"/>
                <a:r>
                  <a:rPr lang="zh-CN" altLang="en-US" sz="1200" b="1">
                    <a:solidFill>
                      <a:srgbClr val="000000"/>
                    </a:solidFill>
                  </a:rPr>
                  <a:t>学科拓展</a:t>
                </a:r>
              </a:p>
              <a:p>
                <a:pPr algn="ctr" defTabSz="457200"/>
                <a:r>
                  <a:rPr lang="zh-CN" altLang="en-US" sz="1200" b="1">
                    <a:solidFill>
                      <a:srgbClr val="000000"/>
                    </a:solidFill>
                  </a:rPr>
                  <a:t>课程</a:t>
                </a:r>
              </a:p>
            </p:txBody>
          </p:sp>
          <p:sp>
            <p:nvSpPr>
              <p:cNvPr id="188483" name="Oval 67"/>
              <p:cNvSpPr>
                <a:spLocks noChangeArrowheads="1"/>
              </p:cNvSpPr>
              <p:nvPr/>
            </p:nvSpPr>
            <p:spPr bwMode="gray">
              <a:xfrm>
                <a:off x="793" y="572"/>
                <a:ext cx="499" cy="454"/>
              </a:xfrm>
              <a:prstGeom prst="ellipse">
                <a:avLst/>
              </a:prstGeom>
              <a:solidFill>
                <a:srgbClr val="CC99FF"/>
              </a:solidFill>
              <a:ln w="9525">
                <a:solidFill>
                  <a:srgbClr val="000000"/>
                </a:solidFill>
                <a:round/>
                <a:headEnd/>
                <a:tailEnd/>
              </a:ln>
            </p:spPr>
            <p:txBody>
              <a:bodyPr wrap="none" anchor="ctr"/>
              <a:lstStyle/>
              <a:p>
                <a:pPr algn="ctr" defTabSz="457200"/>
                <a:r>
                  <a:rPr lang="zh-CN" altLang="en-US" sz="1200" b="1">
                    <a:solidFill>
                      <a:srgbClr val="000000"/>
                    </a:solidFill>
                  </a:rPr>
                  <a:t>学科拓展</a:t>
                </a:r>
              </a:p>
              <a:p>
                <a:pPr algn="ctr" defTabSz="457200"/>
                <a:r>
                  <a:rPr lang="zh-CN" altLang="en-US" sz="1200" b="1">
                    <a:solidFill>
                      <a:srgbClr val="000000"/>
                    </a:solidFill>
                  </a:rPr>
                  <a:t>课程</a:t>
                </a:r>
              </a:p>
            </p:txBody>
          </p:sp>
          <p:sp>
            <p:nvSpPr>
              <p:cNvPr id="188484" name="Oval 68"/>
              <p:cNvSpPr>
                <a:spLocks noChangeArrowheads="1"/>
              </p:cNvSpPr>
              <p:nvPr/>
            </p:nvSpPr>
            <p:spPr bwMode="gray">
              <a:xfrm>
                <a:off x="249" y="1344"/>
                <a:ext cx="499" cy="454"/>
              </a:xfrm>
              <a:prstGeom prst="ellipse">
                <a:avLst/>
              </a:prstGeom>
              <a:solidFill>
                <a:srgbClr val="CC99FF"/>
              </a:solidFill>
              <a:ln w="9525">
                <a:solidFill>
                  <a:srgbClr val="000000"/>
                </a:solidFill>
                <a:round/>
                <a:headEnd/>
                <a:tailEnd/>
              </a:ln>
            </p:spPr>
            <p:txBody>
              <a:bodyPr wrap="none" anchor="ctr"/>
              <a:lstStyle/>
              <a:p>
                <a:pPr algn="ctr" defTabSz="457200"/>
                <a:r>
                  <a:rPr lang="zh-CN" altLang="en-US" sz="1200" b="1">
                    <a:solidFill>
                      <a:srgbClr val="000000"/>
                    </a:solidFill>
                  </a:rPr>
                  <a:t>学科拓展</a:t>
                </a:r>
              </a:p>
              <a:p>
                <a:pPr algn="ctr" defTabSz="457200"/>
                <a:r>
                  <a:rPr lang="zh-CN" altLang="en-US" sz="1200" b="1">
                    <a:solidFill>
                      <a:srgbClr val="000000"/>
                    </a:solidFill>
                  </a:rPr>
                  <a:t>课程</a:t>
                </a:r>
              </a:p>
            </p:txBody>
          </p:sp>
          <p:sp>
            <p:nvSpPr>
              <p:cNvPr id="188485" name="Oval 69"/>
              <p:cNvSpPr>
                <a:spLocks noChangeArrowheads="1"/>
              </p:cNvSpPr>
              <p:nvPr/>
            </p:nvSpPr>
            <p:spPr bwMode="gray">
              <a:xfrm>
                <a:off x="1927" y="1117"/>
                <a:ext cx="499" cy="454"/>
              </a:xfrm>
              <a:prstGeom prst="ellipse">
                <a:avLst/>
              </a:prstGeom>
              <a:solidFill>
                <a:srgbClr val="CC99FF"/>
              </a:solidFill>
              <a:ln w="9525">
                <a:solidFill>
                  <a:srgbClr val="000000"/>
                </a:solidFill>
                <a:round/>
                <a:headEnd/>
                <a:tailEnd/>
              </a:ln>
            </p:spPr>
            <p:txBody>
              <a:bodyPr wrap="none" anchor="ctr"/>
              <a:lstStyle/>
              <a:p>
                <a:pPr algn="ctr" defTabSz="457200"/>
                <a:r>
                  <a:rPr lang="zh-CN" altLang="en-US" sz="1200" b="1">
                    <a:solidFill>
                      <a:srgbClr val="000000"/>
                    </a:solidFill>
                  </a:rPr>
                  <a:t>学科拓展</a:t>
                </a:r>
              </a:p>
              <a:p>
                <a:pPr algn="ctr" defTabSz="457200"/>
                <a:r>
                  <a:rPr lang="zh-CN" altLang="en-US" sz="1200" b="1">
                    <a:solidFill>
                      <a:srgbClr val="000000"/>
                    </a:solidFill>
                  </a:rPr>
                  <a:t>课程</a:t>
                </a:r>
              </a:p>
            </p:txBody>
          </p:sp>
          <p:sp>
            <p:nvSpPr>
              <p:cNvPr id="188486" name="Line 70"/>
              <p:cNvSpPr>
                <a:spLocks noChangeShapeType="1"/>
              </p:cNvSpPr>
              <p:nvPr/>
            </p:nvSpPr>
            <p:spPr bwMode="gray">
              <a:xfrm flipH="1" flipV="1">
                <a:off x="1156" y="981"/>
                <a:ext cx="46" cy="45"/>
              </a:xfrm>
              <a:prstGeom prst="line">
                <a:avLst/>
              </a:prstGeom>
              <a:noFill/>
              <a:ln w="9525">
                <a:solidFill>
                  <a:srgbClr val="000000"/>
                </a:solidFill>
                <a:round/>
                <a:headEnd/>
                <a:tailEnd type="triangle" w="med" len="med"/>
              </a:ln>
            </p:spPr>
            <p:txBody>
              <a:bodyPr wrap="none" anchor="ctr"/>
              <a:lstStyle/>
              <a:p>
                <a:endParaRPr lang="zh-CN" altLang="en-US"/>
              </a:p>
            </p:txBody>
          </p:sp>
          <p:sp>
            <p:nvSpPr>
              <p:cNvPr id="188487" name="Line 71"/>
              <p:cNvSpPr>
                <a:spLocks noChangeShapeType="1"/>
              </p:cNvSpPr>
              <p:nvPr/>
            </p:nvSpPr>
            <p:spPr bwMode="gray">
              <a:xfrm flipH="1">
                <a:off x="748" y="1525"/>
                <a:ext cx="136" cy="0"/>
              </a:xfrm>
              <a:prstGeom prst="line">
                <a:avLst/>
              </a:prstGeom>
              <a:noFill/>
              <a:ln w="9525">
                <a:solidFill>
                  <a:srgbClr val="000000"/>
                </a:solidFill>
                <a:round/>
                <a:headEnd/>
                <a:tailEnd type="triangle" w="med" len="med"/>
              </a:ln>
            </p:spPr>
            <p:txBody>
              <a:bodyPr wrap="none" anchor="ctr"/>
              <a:lstStyle/>
              <a:p>
                <a:endParaRPr lang="zh-CN" altLang="en-US"/>
              </a:p>
            </p:txBody>
          </p:sp>
          <p:sp>
            <p:nvSpPr>
              <p:cNvPr id="188488" name="Line 72"/>
              <p:cNvSpPr>
                <a:spLocks noChangeShapeType="1"/>
              </p:cNvSpPr>
              <p:nvPr/>
            </p:nvSpPr>
            <p:spPr bwMode="gray">
              <a:xfrm flipH="1">
                <a:off x="793" y="3249"/>
                <a:ext cx="137" cy="90"/>
              </a:xfrm>
              <a:prstGeom prst="line">
                <a:avLst/>
              </a:prstGeom>
              <a:noFill/>
              <a:ln w="9525">
                <a:solidFill>
                  <a:srgbClr val="000000"/>
                </a:solidFill>
                <a:round/>
                <a:headEnd/>
                <a:tailEnd type="triangle" w="med" len="med"/>
              </a:ln>
            </p:spPr>
            <p:txBody>
              <a:bodyPr wrap="none" anchor="ctr"/>
              <a:lstStyle/>
              <a:p>
                <a:endParaRPr lang="zh-CN" altLang="en-US"/>
              </a:p>
            </p:txBody>
          </p:sp>
          <p:sp>
            <p:nvSpPr>
              <p:cNvPr id="188489" name="Line 73"/>
              <p:cNvSpPr>
                <a:spLocks noChangeShapeType="1"/>
              </p:cNvSpPr>
              <p:nvPr/>
            </p:nvSpPr>
            <p:spPr bwMode="gray">
              <a:xfrm flipH="1">
                <a:off x="3651" y="3384"/>
                <a:ext cx="91" cy="45"/>
              </a:xfrm>
              <a:prstGeom prst="line">
                <a:avLst/>
              </a:prstGeom>
              <a:noFill/>
              <a:ln w="9525">
                <a:solidFill>
                  <a:srgbClr val="000000"/>
                </a:solidFill>
                <a:round/>
                <a:headEnd/>
                <a:tailEnd type="triangle" w="med" len="med"/>
              </a:ln>
            </p:spPr>
            <p:txBody>
              <a:bodyPr wrap="none" anchor="ctr"/>
              <a:lstStyle/>
              <a:p>
                <a:endParaRPr lang="zh-CN" altLang="en-US"/>
              </a:p>
            </p:txBody>
          </p:sp>
          <p:sp>
            <p:nvSpPr>
              <p:cNvPr id="188490" name="Line 74"/>
              <p:cNvSpPr>
                <a:spLocks noChangeShapeType="1"/>
              </p:cNvSpPr>
              <p:nvPr/>
            </p:nvSpPr>
            <p:spPr bwMode="gray">
              <a:xfrm flipH="1">
                <a:off x="3515" y="1207"/>
                <a:ext cx="136" cy="0"/>
              </a:xfrm>
              <a:prstGeom prst="line">
                <a:avLst/>
              </a:prstGeom>
              <a:noFill/>
              <a:ln w="9525">
                <a:solidFill>
                  <a:srgbClr val="000000"/>
                </a:solidFill>
                <a:round/>
                <a:headEnd/>
                <a:tailEnd type="triangle" w="med" len="med"/>
              </a:ln>
            </p:spPr>
            <p:txBody>
              <a:bodyPr wrap="none" anchor="ctr"/>
              <a:lstStyle/>
              <a:p>
                <a:endParaRPr lang="zh-CN" altLang="en-US"/>
              </a:p>
            </p:txBody>
          </p:sp>
          <p:sp>
            <p:nvSpPr>
              <p:cNvPr id="188491" name="Line 75"/>
              <p:cNvSpPr>
                <a:spLocks noChangeShapeType="1"/>
              </p:cNvSpPr>
              <p:nvPr/>
            </p:nvSpPr>
            <p:spPr bwMode="gray">
              <a:xfrm flipV="1">
                <a:off x="4422" y="1026"/>
                <a:ext cx="136" cy="91"/>
              </a:xfrm>
              <a:prstGeom prst="line">
                <a:avLst/>
              </a:prstGeom>
              <a:noFill/>
              <a:ln w="9525">
                <a:solidFill>
                  <a:srgbClr val="000000"/>
                </a:solidFill>
                <a:round/>
                <a:headEnd/>
                <a:tailEnd type="triangle" w="med" len="med"/>
              </a:ln>
            </p:spPr>
            <p:txBody>
              <a:bodyPr wrap="none" anchor="ctr"/>
              <a:lstStyle/>
              <a:p>
                <a:endParaRPr lang="zh-CN" altLang="en-US"/>
              </a:p>
            </p:txBody>
          </p:sp>
          <p:sp>
            <p:nvSpPr>
              <p:cNvPr id="188492" name="Line 76"/>
              <p:cNvSpPr>
                <a:spLocks noChangeShapeType="1"/>
              </p:cNvSpPr>
              <p:nvPr/>
            </p:nvSpPr>
            <p:spPr bwMode="gray">
              <a:xfrm>
                <a:off x="4377" y="1752"/>
                <a:ext cx="91" cy="45"/>
              </a:xfrm>
              <a:prstGeom prst="line">
                <a:avLst/>
              </a:prstGeom>
              <a:noFill/>
              <a:ln w="9525">
                <a:solidFill>
                  <a:srgbClr val="000000"/>
                </a:solidFill>
                <a:round/>
                <a:headEnd/>
                <a:tailEnd type="triangle" w="med" len="med"/>
              </a:ln>
            </p:spPr>
            <p:txBody>
              <a:bodyPr wrap="none" anchor="ctr"/>
              <a:lstStyle/>
              <a:p>
                <a:endParaRPr lang="zh-CN" altLang="en-US"/>
              </a:p>
            </p:txBody>
          </p:sp>
          <p:sp>
            <p:nvSpPr>
              <p:cNvPr id="188493" name="Line 77"/>
              <p:cNvSpPr>
                <a:spLocks noChangeShapeType="1"/>
              </p:cNvSpPr>
              <p:nvPr/>
            </p:nvSpPr>
            <p:spPr bwMode="gray">
              <a:xfrm>
                <a:off x="4604" y="3249"/>
                <a:ext cx="136" cy="45"/>
              </a:xfrm>
              <a:prstGeom prst="line">
                <a:avLst/>
              </a:prstGeom>
              <a:noFill/>
              <a:ln w="9525">
                <a:solidFill>
                  <a:srgbClr val="000000"/>
                </a:solidFill>
                <a:round/>
                <a:headEnd/>
                <a:tailEnd type="triangle" w="med" len="med"/>
              </a:ln>
            </p:spPr>
            <p:txBody>
              <a:bodyPr wrap="none" anchor="ctr"/>
              <a:lstStyle/>
              <a:p>
                <a:endParaRPr lang="zh-CN" altLang="en-US"/>
              </a:p>
            </p:txBody>
          </p:sp>
          <p:sp>
            <p:nvSpPr>
              <p:cNvPr id="188494" name="Line 78"/>
              <p:cNvSpPr>
                <a:spLocks noChangeShapeType="1"/>
              </p:cNvSpPr>
              <p:nvPr/>
            </p:nvSpPr>
            <p:spPr bwMode="gray">
              <a:xfrm flipV="1">
                <a:off x="4150" y="2614"/>
                <a:ext cx="0" cy="135"/>
              </a:xfrm>
              <a:prstGeom prst="line">
                <a:avLst/>
              </a:prstGeom>
              <a:noFill/>
              <a:ln w="9525">
                <a:solidFill>
                  <a:srgbClr val="000000"/>
                </a:solidFill>
                <a:round/>
                <a:headEnd/>
                <a:tailEnd type="triangle" w="med" len="med"/>
              </a:ln>
            </p:spPr>
            <p:txBody>
              <a:bodyPr wrap="none" anchor="ctr"/>
              <a:lstStyle/>
              <a:p>
                <a:endParaRPr lang="zh-CN" altLang="en-US"/>
              </a:p>
            </p:txBody>
          </p:sp>
          <p:sp>
            <p:nvSpPr>
              <p:cNvPr id="188495" name="Line 79"/>
              <p:cNvSpPr>
                <a:spLocks noChangeShapeType="1"/>
              </p:cNvSpPr>
              <p:nvPr/>
            </p:nvSpPr>
            <p:spPr bwMode="gray">
              <a:xfrm flipV="1">
                <a:off x="1791" y="1433"/>
                <a:ext cx="136" cy="138"/>
              </a:xfrm>
              <a:prstGeom prst="line">
                <a:avLst/>
              </a:prstGeom>
              <a:noFill/>
              <a:ln w="9525">
                <a:solidFill>
                  <a:srgbClr val="000000"/>
                </a:solidFill>
                <a:round/>
                <a:headEnd/>
                <a:tailEnd type="triangle" w="med" len="med"/>
              </a:ln>
            </p:spPr>
            <p:txBody>
              <a:bodyPr wrap="none" anchor="ctr"/>
              <a:lstStyle/>
              <a:p>
                <a:endParaRPr lang="zh-CN" altLang="en-US"/>
              </a:p>
            </p:txBody>
          </p:sp>
          <p:sp>
            <p:nvSpPr>
              <p:cNvPr id="188496" name="Line 80"/>
              <p:cNvSpPr>
                <a:spLocks noChangeShapeType="1"/>
              </p:cNvSpPr>
              <p:nvPr/>
            </p:nvSpPr>
            <p:spPr bwMode="gray">
              <a:xfrm flipV="1">
                <a:off x="1338" y="2568"/>
                <a:ext cx="0" cy="90"/>
              </a:xfrm>
              <a:prstGeom prst="line">
                <a:avLst/>
              </a:prstGeom>
              <a:noFill/>
              <a:ln w="9525">
                <a:solidFill>
                  <a:srgbClr val="000000"/>
                </a:solidFill>
                <a:round/>
                <a:headEnd/>
                <a:tailEnd type="triangle" w="med" len="med"/>
              </a:ln>
            </p:spPr>
            <p:txBody>
              <a:bodyPr wrap="none" anchor="ctr"/>
              <a:lstStyle/>
              <a:p>
                <a:endParaRPr lang="zh-CN" altLang="en-US"/>
              </a:p>
            </p:txBody>
          </p:sp>
        </p:grpSp>
        <p:sp>
          <p:nvSpPr>
            <p:cNvPr id="188497" name="AutoShape 81"/>
            <p:cNvSpPr>
              <a:spLocks/>
            </p:cNvSpPr>
            <p:nvPr/>
          </p:nvSpPr>
          <p:spPr bwMode="gray">
            <a:xfrm>
              <a:off x="4105" y="119"/>
              <a:ext cx="1270" cy="430"/>
            </a:xfrm>
            <a:prstGeom prst="borderCallout2">
              <a:avLst>
                <a:gd name="adj1" fmla="val 16745"/>
                <a:gd name="adj2" fmla="val -3778"/>
                <a:gd name="adj3" fmla="val 16745"/>
                <a:gd name="adj4" fmla="val -40394"/>
                <a:gd name="adj5" fmla="val 202560"/>
                <a:gd name="adj6" fmla="val -78426"/>
              </a:avLst>
            </a:prstGeom>
            <a:solidFill>
              <a:srgbClr val="FF66FF"/>
            </a:solidFill>
            <a:ln w="9525">
              <a:solidFill>
                <a:srgbClr val="FF66CC"/>
              </a:solidFill>
              <a:miter lim="800000"/>
              <a:headEnd/>
              <a:tailEnd/>
            </a:ln>
          </p:spPr>
          <p:txBody>
            <a:bodyPr anchor="ctr"/>
            <a:lstStyle/>
            <a:p>
              <a:pPr defTabSz="457200"/>
              <a:r>
                <a:rPr lang="zh-CN" altLang="en-US" sz="1400" b="1">
                  <a:solidFill>
                    <a:srgbClr val="000000"/>
                  </a:solidFill>
                </a:rPr>
                <a:t>广域融合性综合课程：</a:t>
              </a:r>
            </a:p>
            <a:p>
              <a:pPr defTabSz="457200"/>
              <a:r>
                <a:rPr lang="zh-CN" altLang="en-US" sz="1400" b="1">
                  <a:solidFill>
                    <a:srgbClr val="000000"/>
                  </a:solidFill>
                </a:rPr>
                <a:t>期初课程、田园课程</a:t>
              </a:r>
            </a:p>
          </p:txBody>
        </p:sp>
        <p:sp>
          <p:nvSpPr>
            <p:cNvPr id="188498" name="AutoShape 82"/>
            <p:cNvSpPr>
              <a:spLocks/>
            </p:cNvSpPr>
            <p:nvPr/>
          </p:nvSpPr>
          <p:spPr bwMode="gray">
            <a:xfrm>
              <a:off x="113" y="73"/>
              <a:ext cx="1497" cy="726"/>
            </a:xfrm>
            <a:prstGeom prst="borderCallout2">
              <a:avLst>
                <a:gd name="adj1" fmla="val 9917"/>
                <a:gd name="adj2" fmla="val 103208"/>
                <a:gd name="adj3" fmla="val 9917"/>
                <a:gd name="adj4" fmla="val 133602"/>
                <a:gd name="adj5" fmla="val 126995"/>
                <a:gd name="adj6" fmla="val 165130"/>
              </a:avLst>
            </a:prstGeom>
            <a:solidFill>
              <a:srgbClr val="FF66FF"/>
            </a:solidFill>
            <a:ln w="9525">
              <a:solidFill>
                <a:srgbClr val="FF66CC"/>
              </a:solidFill>
              <a:miter lim="800000"/>
              <a:headEnd/>
              <a:tailEnd/>
            </a:ln>
          </p:spPr>
          <p:txBody>
            <a:bodyPr anchor="ctr"/>
            <a:lstStyle/>
            <a:p>
              <a:pPr algn="ctr" defTabSz="457200"/>
              <a:r>
                <a:rPr lang="zh-CN" altLang="en-US" sz="1600" b="1">
                  <a:solidFill>
                    <a:srgbClr val="000000"/>
                  </a:solidFill>
                </a:rPr>
                <a:t>核心辐射式综合课程：儿童诗综合课程、儿童剧综合课程、综合实践课程、班队课程</a:t>
              </a:r>
            </a:p>
          </p:txBody>
        </p:sp>
        <p:sp>
          <p:nvSpPr>
            <p:cNvPr id="188499" name="Text Box 83" descr="2"/>
            <p:cNvSpPr txBox="1">
              <a:spLocks noChangeArrowheads="1"/>
            </p:cNvSpPr>
            <p:nvPr/>
          </p:nvSpPr>
          <p:spPr bwMode="gray">
            <a:xfrm>
              <a:off x="1927" y="3702"/>
              <a:ext cx="1724" cy="288"/>
            </a:xfrm>
            <a:prstGeom prst="rect">
              <a:avLst/>
            </a:prstGeom>
            <a:noFill/>
            <a:ln w="9525">
              <a:noFill/>
              <a:miter lim="800000"/>
              <a:headEnd/>
              <a:tailEnd/>
            </a:ln>
          </p:spPr>
          <p:txBody>
            <a:bodyPr>
              <a:spAutoFit/>
            </a:bodyPr>
            <a:lstStyle/>
            <a:p>
              <a:pPr algn="ctr" defTabSz="457200">
                <a:spcBef>
                  <a:spcPct val="50000"/>
                </a:spcBef>
              </a:pPr>
              <a:r>
                <a:rPr lang="zh-CN" altLang="en-US" sz="2400" b="1">
                  <a:solidFill>
                    <a:srgbClr val="000000"/>
                  </a:solidFill>
                </a:rPr>
                <a:t>综合课程</a:t>
              </a:r>
            </a:p>
          </p:txBody>
        </p:sp>
        <p:sp>
          <p:nvSpPr>
            <p:cNvPr id="188500" name="Text Box 84" descr="2"/>
            <p:cNvSpPr txBox="1">
              <a:spLocks noChangeArrowheads="1"/>
            </p:cNvSpPr>
            <p:nvPr/>
          </p:nvSpPr>
          <p:spPr bwMode="gray">
            <a:xfrm>
              <a:off x="2018" y="981"/>
              <a:ext cx="1724" cy="288"/>
            </a:xfrm>
            <a:prstGeom prst="rect">
              <a:avLst/>
            </a:prstGeom>
            <a:noFill/>
            <a:ln w="9525">
              <a:noFill/>
              <a:miter lim="800000"/>
              <a:headEnd/>
              <a:tailEnd/>
            </a:ln>
          </p:spPr>
          <p:txBody>
            <a:bodyPr>
              <a:spAutoFit/>
            </a:bodyPr>
            <a:lstStyle/>
            <a:p>
              <a:pPr algn="ctr" defTabSz="457200">
                <a:spcBef>
                  <a:spcPct val="50000"/>
                </a:spcBef>
              </a:pPr>
              <a:r>
                <a:rPr lang="zh-CN" altLang="en-US" sz="2400" b="1">
                  <a:solidFill>
                    <a:srgbClr val="000000"/>
                  </a:solidFill>
                </a:rPr>
                <a:t>综合课程</a:t>
              </a:r>
            </a:p>
          </p:txBody>
        </p:sp>
        <p:sp>
          <p:nvSpPr>
            <p:cNvPr id="188501" name="Text Box 85" descr="2"/>
            <p:cNvSpPr txBox="1">
              <a:spLocks noChangeArrowheads="1"/>
            </p:cNvSpPr>
            <p:nvPr/>
          </p:nvSpPr>
          <p:spPr bwMode="gray">
            <a:xfrm>
              <a:off x="4921" y="1797"/>
              <a:ext cx="681" cy="1187"/>
            </a:xfrm>
            <a:prstGeom prst="rect">
              <a:avLst/>
            </a:prstGeom>
            <a:noFill/>
            <a:ln w="9525">
              <a:noFill/>
              <a:miter lim="800000"/>
              <a:headEnd/>
              <a:tailEnd/>
            </a:ln>
          </p:spPr>
          <p:txBody>
            <a:bodyPr>
              <a:spAutoFit/>
            </a:bodyPr>
            <a:lstStyle/>
            <a:p>
              <a:pPr algn="ctr" defTabSz="457200">
                <a:lnSpc>
                  <a:spcPct val="85000"/>
                </a:lnSpc>
                <a:spcBef>
                  <a:spcPct val="50000"/>
                </a:spcBef>
              </a:pPr>
              <a:r>
                <a:rPr lang="zh-CN" altLang="en-US" sz="2400" b="1">
                  <a:solidFill>
                    <a:srgbClr val="000000"/>
                  </a:solidFill>
                </a:rPr>
                <a:t>综</a:t>
              </a:r>
            </a:p>
            <a:p>
              <a:pPr algn="ctr" defTabSz="457200">
                <a:lnSpc>
                  <a:spcPct val="85000"/>
                </a:lnSpc>
                <a:spcBef>
                  <a:spcPct val="50000"/>
                </a:spcBef>
              </a:pPr>
              <a:r>
                <a:rPr lang="zh-CN" altLang="en-US" sz="2400" b="1">
                  <a:solidFill>
                    <a:srgbClr val="000000"/>
                  </a:solidFill>
                </a:rPr>
                <a:t>合</a:t>
              </a:r>
            </a:p>
            <a:p>
              <a:pPr algn="ctr" defTabSz="457200">
                <a:lnSpc>
                  <a:spcPct val="85000"/>
                </a:lnSpc>
                <a:spcBef>
                  <a:spcPct val="50000"/>
                </a:spcBef>
              </a:pPr>
              <a:r>
                <a:rPr lang="zh-CN" altLang="en-US" sz="2400" b="1">
                  <a:solidFill>
                    <a:srgbClr val="000000"/>
                  </a:solidFill>
                </a:rPr>
                <a:t>课</a:t>
              </a:r>
            </a:p>
            <a:p>
              <a:pPr algn="ctr" defTabSz="457200">
                <a:lnSpc>
                  <a:spcPct val="85000"/>
                </a:lnSpc>
                <a:spcBef>
                  <a:spcPct val="50000"/>
                </a:spcBef>
              </a:pPr>
              <a:r>
                <a:rPr lang="zh-CN" altLang="en-US" sz="2400" b="1">
                  <a:solidFill>
                    <a:srgbClr val="000000"/>
                  </a:solidFill>
                </a:rPr>
                <a:t>程</a:t>
              </a:r>
            </a:p>
          </p:txBody>
        </p:sp>
        <p:sp>
          <p:nvSpPr>
            <p:cNvPr id="188502" name="Text Box 86" descr="2"/>
            <p:cNvSpPr txBox="1">
              <a:spLocks noChangeArrowheads="1"/>
            </p:cNvSpPr>
            <p:nvPr/>
          </p:nvSpPr>
          <p:spPr bwMode="gray">
            <a:xfrm>
              <a:off x="567" y="1933"/>
              <a:ext cx="272" cy="1187"/>
            </a:xfrm>
            <a:prstGeom prst="rect">
              <a:avLst/>
            </a:prstGeom>
            <a:noFill/>
            <a:ln w="9525">
              <a:noFill/>
              <a:miter lim="800000"/>
              <a:headEnd/>
              <a:tailEnd/>
            </a:ln>
          </p:spPr>
          <p:txBody>
            <a:bodyPr>
              <a:spAutoFit/>
            </a:bodyPr>
            <a:lstStyle/>
            <a:p>
              <a:pPr algn="ctr" defTabSz="457200">
                <a:lnSpc>
                  <a:spcPct val="85000"/>
                </a:lnSpc>
                <a:spcBef>
                  <a:spcPct val="50000"/>
                </a:spcBef>
              </a:pPr>
              <a:r>
                <a:rPr lang="zh-CN" altLang="en-US" sz="2400" b="1">
                  <a:solidFill>
                    <a:srgbClr val="000000"/>
                  </a:solidFill>
                </a:rPr>
                <a:t>综</a:t>
              </a:r>
            </a:p>
            <a:p>
              <a:pPr algn="ctr" defTabSz="457200">
                <a:lnSpc>
                  <a:spcPct val="85000"/>
                </a:lnSpc>
                <a:spcBef>
                  <a:spcPct val="50000"/>
                </a:spcBef>
              </a:pPr>
              <a:r>
                <a:rPr lang="zh-CN" altLang="en-US" sz="2400" b="1">
                  <a:solidFill>
                    <a:srgbClr val="000000"/>
                  </a:solidFill>
                </a:rPr>
                <a:t>合</a:t>
              </a:r>
            </a:p>
            <a:p>
              <a:pPr algn="ctr" defTabSz="457200">
                <a:lnSpc>
                  <a:spcPct val="85000"/>
                </a:lnSpc>
                <a:spcBef>
                  <a:spcPct val="50000"/>
                </a:spcBef>
              </a:pPr>
              <a:r>
                <a:rPr lang="zh-CN" altLang="en-US" sz="2400" b="1">
                  <a:solidFill>
                    <a:srgbClr val="000000"/>
                  </a:solidFill>
                </a:rPr>
                <a:t>课</a:t>
              </a:r>
            </a:p>
            <a:p>
              <a:pPr algn="ctr" defTabSz="457200">
                <a:lnSpc>
                  <a:spcPct val="85000"/>
                </a:lnSpc>
                <a:spcBef>
                  <a:spcPct val="50000"/>
                </a:spcBef>
              </a:pPr>
              <a:r>
                <a:rPr lang="zh-CN" altLang="en-US" sz="2400" b="1">
                  <a:solidFill>
                    <a:srgbClr val="000000"/>
                  </a:solidFill>
                </a:rPr>
                <a:t>程</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body" idx="1"/>
          </p:nvPr>
        </p:nvSpPr>
        <p:spPr>
          <a:xfrm>
            <a:off x="457200" y="1295400"/>
            <a:ext cx="8229600" cy="3505200"/>
          </a:xfrm>
        </p:spPr>
        <p:txBody>
          <a:bodyPr/>
          <a:lstStyle/>
          <a:p>
            <a:pPr>
              <a:lnSpc>
                <a:spcPct val="80000"/>
              </a:lnSpc>
              <a:buFontTx/>
              <a:buNone/>
            </a:pPr>
            <a:r>
              <a:rPr lang="en-US" altLang="zh-CN" sz="2800" b="1">
                <a:solidFill>
                  <a:srgbClr val="0000FF"/>
                </a:solidFill>
              </a:rPr>
              <a:t>5</a:t>
            </a:r>
            <a:r>
              <a:rPr lang="zh-CN" altLang="en-US" sz="2800" b="1">
                <a:solidFill>
                  <a:srgbClr val="0000FF"/>
                </a:solidFill>
              </a:rPr>
              <a:t>、课程结构化后的课表制定：（实施流程表）</a:t>
            </a:r>
            <a:endParaRPr lang="zh-CN" altLang="en-US" sz="2800">
              <a:solidFill>
                <a:srgbClr val="0000FF"/>
              </a:solidFill>
            </a:endParaRPr>
          </a:p>
          <a:p>
            <a:pPr>
              <a:lnSpc>
                <a:spcPct val="80000"/>
              </a:lnSpc>
              <a:buFontTx/>
              <a:buNone/>
            </a:pPr>
            <a:endParaRPr lang="zh-CN" altLang="en-US" sz="2000">
              <a:solidFill>
                <a:srgbClr val="0000FF"/>
              </a:solidFill>
            </a:endParaRPr>
          </a:p>
          <a:p>
            <a:pPr>
              <a:lnSpc>
                <a:spcPct val="80000"/>
              </a:lnSpc>
              <a:buFontTx/>
              <a:buNone/>
            </a:pPr>
            <a:r>
              <a:rPr lang="zh-CN" altLang="en-US" sz="2000">
                <a:solidFill>
                  <a:srgbClr val="0000FF"/>
                </a:solidFill>
              </a:rPr>
              <a:t>（</a:t>
            </a:r>
            <a:r>
              <a:rPr lang="en-US" altLang="zh-CN" sz="2000">
                <a:solidFill>
                  <a:srgbClr val="0000FF"/>
                </a:solidFill>
              </a:rPr>
              <a:t>1</a:t>
            </a:r>
            <a:r>
              <a:rPr lang="zh-CN" altLang="en-US" sz="2000">
                <a:solidFill>
                  <a:srgbClr val="0000FF"/>
                </a:solidFill>
              </a:rPr>
              <a:t>） 所有课的安排应整体考虑，对学生的学校生活时间节律适当调</a:t>
            </a:r>
          </a:p>
          <a:p>
            <a:pPr>
              <a:lnSpc>
                <a:spcPct val="80000"/>
              </a:lnSpc>
              <a:buFontTx/>
              <a:buNone/>
            </a:pPr>
            <a:r>
              <a:rPr lang="zh-CN" altLang="en-US" sz="2000">
                <a:solidFill>
                  <a:srgbClr val="0000FF"/>
                </a:solidFill>
              </a:rPr>
              <a:t>           整，精心安排课表</a:t>
            </a:r>
          </a:p>
          <a:p>
            <a:pPr>
              <a:lnSpc>
                <a:spcPct val="80000"/>
              </a:lnSpc>
              <a:buFontTx/>
              <a:buNone/>
            </a:pPr>
            <a:endParaRPr lang="zh-CN" altLang="en-US" sz="2000">
              <a:solidFill>
                <a:srgbClr val="0000FF"/>
              </a:solidFill>
            </a:endParaRPr>
          </a:p>
          <a:p>
            <a:pPr>
              <a:lnSpc>
                <a:spcPct val="80000"/>
              </a:lnSpc>
              <a:buFontTx/>
              <a:buNone/>
            </a:pPr>
            <a:r>
              <a:rPr lang="zh-CN" altLang="en-US" sz="2000">
                <a:solidFill>
                  <a:srgbClr val="0000FF"/>
                </a:solidFill>
              </a:rPr>
              <a:t>    </a:t>
            </a:r>
          </a:p>
          <a:p>
            <a:pPr>
              <a:lnSpc>
                <a:spcPct val="80000"/>
              </a:lnSpc>
              <a:buFontTx/>
              <a:buNone/>
            </a:pPr>
            <a:r>
              <a:rPr lang="zh-CN" altLang="en-US" sz="2000">
                <a:solidFill>
                  <a:srgbClr val="0000FF"/>
                </a:solidFill>
              </a:rPr>
              <a:t>（</a:t>
            </a:r>
            <a:r>
              <a:rPr lang="en-US" altLang="zh-CN" sz="2000">
                <a:solidFill>
                  <a:srgbClr val="0000FF"/>
                </a:solidFill>
              </a:rPr>
              <a:t>2</a:t>
            </a:r>
            <a:r>
              <a:rPr lang="zh-CN" altLang="en-US" sz="2000">
                <a:solidFill>
                  <a:srgbClr val="0000FF"/>
                </a:solidFill>
              </a:rPr>
              <a:t>）教师的课务培训</a:t>
            </a:r>
          </a:p>
          <a:p>
            <a:pPr>
              <a:lnSpc>
                <a:spcPct val="80000"/>
              </a:lnSpc>
              <a:buFontTx/>
              <a:buNone/>
            </a:pPr>
            <a:endParaRPr lang="zh-CN" altLang="en-US" sz="2000">
              <a:solidFill>
                <a:srgbClr val="0000FF"/>
              </a:solidFill>
            </a:endParaRPr>
          </a:p>
          <a:p>
            <a:pPr>
              <a:lnSpc>
                <a:spcPct val="80000"/>
              </a:lnSpc>
              <a:buFontTx/>
              <a:buNone/>
            </a:pPr>
            <a:r>
              <a:rPr lang="zh-CN" altLang="en-US" sz="2000">
                <a:solidFill>
                  <a:srgbClr val="0000FF"/>
                </a:solidFill>
              </a:rPr>
              <a:t>（</a:t>
            </a:r>
            <a:r>
              <a:rPr lang="en-US" altLang="zh-CN" sz="2000">
                <a:solidFill>
                  <a:srgbClr val="0000FF"/>
                </a:solidFill>
              </a:rPr>
              <a:t>3</a:t>
            </a:r>
            <a:r>
              <a:rPr lang="zh-CN" altLang="en-US" sz="2000">
                <a:solidFill>
                  <a:srgbClr val="0000FF"/>
                </a:solidFill>
              </a:rPr>
              <a:t>）校本课程、活动课的时间节点的安排</a:t>
            </a:r>
            <a:r>
              <a:rPr lang="zh-CN" altLang="en-US" sz="2000" b="1">
                <a:solidFill>
                  <a:srgbClr val="0000FF"/>
                </a:solidFill>
              </a:rPr>
              <a:t>（德育部门参与课程规划）</a:t>
            </a:r>
          </a:p>
          <a:p>
            <a:pPr>
              <a:lnSpc>
                <a:spcPct val="80000"/>
              </a:lnSpc>
              <a:buFontTx/>
              <a:buNone/>
            </a:pPr>
            <a:endParaRPr lang="zh-CN" altLang="en-US" sz="2000">
              <a:solidFill>
                <a:srgbClr val="0000FF"/>
              </a:solidFill>
            </a:endParaRPr>
          </a:p>
          <a:p>
            <a:pPr>
              <a:lnSpc>
                <a:spcPct val="80000"/>
              </a:lnSpc>
              <a:buFontTx/>
              <a:buNone/>
            </a:pPr>
            <a:r>
              <a:rPr lang="zh-CN" altLang="en-US" sz="2000">
                <a:solidFill>
                  <a:srgbClr val="0000FF"/>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body" idx="1"/>
          </p:nvPr>
        </p:nvSpPr>
        <p:spPr>
          <a:xfrm>
            <a:off x="457200" y="381000"/>
            <a:ext cx="8229600" cy="5791200"/>
          </a:xfrm>
        </p:spPr>
        <p:txBody>
          <a:bodyPr/>
          <a:lstStyle/>
          <a:p>
            <a:pPr>
              <a:lnSpc>
                <a:spcPct val="80000"/>
              </a:lnSpc>
              <a:buFontTx/>
              <a:buNone/>
            </a:pPr>
            <a:r>
              <a:rPr lang="en-US" altLang="zh-CN" sz="2800" b="1">
                <a:solidFill>
                  <a:srgbClr val="0000FF"/>
                </a:solidFill>
              </a:rPr>
              <a:t>6</a:t>
            </a:r>
            <a:r>
              <a:rPr lang="zh-CN" altLang="en-US" sz="2800" b="1">
                <a:solidFill>
                  <a:srgbClr val="0000FF"/>
                </a:solidFill>
              </a:rPr>
              <a:t>、课程的实施：</a:t>
            </a:r>
            <a:endParaRPr lang="zh-CN" altLang="en-US" sz="2800">
              <a:solidFill>
                <a:srgbClr val="0000FF"/>
              </a:solidFill>
            </a:endParaRPr>
          </a:p>
          <a:p>
            <a:pPr>
              <a:lnSpc>
                <a:spcPct val="80000"/>
              </a:lnSpc>
              <a:buFontTx/>
              <a:buNone/>
            </a:pPr>
            <a:endParaRPr lang="zh-CN" altLang="en-US" sz="1800">
              <a:solidFill>
                <a:srgbClr val="0000FF"/>
              </a:solidFill>
            </a:endParaRPr>
          </a:p>
          <a:p>
            <a:pPr>
              <a:lnSpc>
                <a:spcPct val="80000"/>
              </a:lnSpc>
              <a:buFontTx/>
              <a:buNone/>
            </a:pPr>
            <a:r>
              <a:rPr lang="zh-CN" altLang="en-US" sz="1800">
                <a:solidFill>
                  <a:srgbClr val="0000FF"/>
                </a:solidFill>
              </a:rPr>
              <a:t>（</a:t>
            </a:r>
            <a:r>
              <a:rPr lang="en-US" altLang="zh-CN" sz="1800">
                <a:solidFill>
                  <a:srgbClr val="0000FF"/>
                </a:solidFill>
              </a:rPr>
              <a:t>1</a:t>
            </a:r>
            <a:r>
              <a:rPr lang="zh-CN" altLang="en-US" sz="1800">
                <a:solidFill>
                  <a:srgbClr val="0000FF"/>
                </a:solidFill>
              </a:rPr>
              <a:t>）课堂转型（梳理出具有学校课堂转型的方式。</a:t>
            </a:r>
            <a:r>
              <a:rPr lang="zh-CN" altLang="en-US" sz="1800" b="1">
                <a:solidFill>
                  <a:srgbClr val="0000FF"/>
                </a:solidFill>
              </a:rPr>
              <a:t>当前课程基地学校在这方面   </a:t>
            </a:r>
          </a:p>
          <a:p>
            <a:pPr>
              <a:lnSpc>
                <a:spcPct val="80000"/>
              </a:lnSpc>
              <a:buFontTx/>
              <a:buNone/>
            </a:pPr>
            <a:r>
              <a:rPr lang="zh-CN" altLang="en-US" sz="1800" b="1">
                <a:solidFill>
                  <a:srgbClr val="0000FF"/>
                </a:solidFill>
              </a:rPr>
              <a:t>                                                                                 不重视 ） </a:t>
            </a:r>
          </a:p>
          <a:p>
            <a:pPr>
              <a:lnSpc>
                <a:spcPct val="80000"/>
              </a:lnSpc>
              <a:buFontTx/>
              <a:buNone/>
            </a:pPr>
            <a:r>
              <a:rPr lang="zh-CN" altLang="en-US" sz="1800">
                <a:solidFill>
                  <a:srgbClr val="0000FF"/>
                </a:solidFill>
              </a:rPr>
              <a:t>         </a:t>
            </a:r>
          </a:p>
          <a:p>
            <a:pPr>
              <a:lnSpc>
                <a:spcPct val="80000"/>
              </a:lnSpc>
              <a:buFontTx/>
              <a:buNone/>
            </a:pPr>
            <a:r>
              <a:rPr lang="zh-CN" altLang="en-US" sz="1800">
                <a:solidFill>
                  <a:srgbClr val="0000FF"/>
                </a:solidFill>
              </a:rPr>
              <a:t>（</a:t>
            </a:r>
            <a:r>
              <a:rPr lang="en-US" altLang="zh-CN" sz="1800">
                <a:solidFill>
                  <a:srgbClr val="0000FF"/>
                </a:solidFill>
              </a:rPr>
              <a:t>2</a:t>
            </a:r>
            <a:r>
              <a:rPr lang="zh-CN" altLang="en-US" sz="1800">
                <a:solidFill>
                  <a:srgbClr val="0000FF"/>
                </a:solidFill>
              </a:rPr>
              <a:t>）课程实施中的管理常规等（教师常规   学生常规）</a:t>
            </a:r>
          </a:p>
          <a:p>
            <a:pPr>
              <a:lnSpc>
                <a:spcPct val="80000"/>
              </a:lnSpc>
              <a:buFontTx/>
              <a:buNone/>
            </a:pPr>
            <a:endParaRPr lang="zh-CN" altLang="en-US" sz="1800">
              <a:solidFill>
                <a:srgbClr val="0000FF"/>
              </a:solidFill>
            </a:endParaRPr>
          </a:p>
          <a:p>
            <a:pPr>
              <a:lnSpc>
                <a:spcPct val="80000"/>
              </a:lnSpc>
              <a:buFontTx/>
              <a:buNone/>
            </a:pPr>
            <a:r>
              <a:rPr lang="zh-CN" altLang="en-US" sz="1800">
                <a:solidFill>
                  <a:srgbClr val="0000FF"/>
                </a:solidFill>
              </a:rPr>
              <a:t>（</a:t>
            </a:r>
            <a:r>
              <a:rPr lang="en-US" altLang="zh-CN" sz="1800">
                <a:solidFill>
                  <a:srgbClr val="0000FF"/>
                </a:solidFill>
              </a:rPr>
              <a:t>3</a:t>
            </a:r>
            <a:r>
              <a:rPr lang="zh-CN" altLang="en-US" sz="1800">
                <a:solidFill>
                  <a:srgbClr val="0000FF"/>
                </a:solidFill>
              </a:rPr>
              <a:t>）课程实施中的资源建设</a:t>
            </a:r>
          </a:p>
          <a:p>
            <a:pPr>
              <a:lnSpc>
                <a:spcPct val="80000"/>
              </a:lnSpc>
              <a:buFontTx/>
              <a:buNone/>
            </a:pPr>
            <a:r>
              <a:rPr lang="zh-CN" altLang="en-US" sz="1800" b="1">
                <a:solidFill>
                  <a:srgbClr val="0000FF"/>
                </a:solidFill>
              </a:rPr>
              <a:t>        学生资源：</a:t>
            </a:r>
            <a:endParaRPr lang="zh-CN" altLang="en-US" sz="1800">
              <a:solidFill>
                <a:srgbClr val="0000FF"/>
              </a:solidFill>
            </a:endParaRPr>
          </a:p>
          <a:p>
            <a:pPr>
              <a:lnSpc>
                <a:spcPct val="80000"/>
              </a:lnSpc>
              <a:buFontTx/>
              <a:buNone/>
            </a:pPr>
            <a:r>
              <a:rPr lang="zh-CN" altLang="en-US" sz="1800">
                <a:solidFill>
                  <a:srgbClr val="0000FF"/>
                </a:solidFill>
              </a:rPr>
              <a:t>                ①  每天的作业怎么布置</a:t>
            </a:r>
          </a:p>
          <a:p>
            <a:pPr>
              <a:lnSpc>
                <a:spcPct val="80000"/>
              </a:lnSpc>
              <a:buFontTx/>
              <a:buNone/>
            </a:pPr>
            <a:r>
              <a:rPr lang="zh-CN" altLang="en-US" sz="1800">
                <a:solidFill>
                  <a:srgbClr val="0000FF"/>
                </a:solidFill>
              </a:rPr>
              <a:t>                           校内：知识性作业，</a:t>
            </a:r>
          </a:p>
          <a:p>
            <a:pPr>
              <a:lnSpc>
                <a:spcPct val="80000"/>
              </a:lnSpc>
              <a:buFontTx/>
              <a:buNone/>
            </a:pPr>
            <a:r>
              <a:rPr lang="zh-CN" altLang="en-US" sz="1800">
                <a:solidFill>
                  <a:srgbClr val="0000FF"/>
                </a:solidFill>
              </a:rPr>
              <a:t>                           校外：</a:t>
            </a:r>
            <a:r>
              <a:rPr lang="zh-CN" altLang="en-US" sz="1800" b="1">
                <a:solidFill>
                  <a:srgbClr val="990000"/>
                </a:solidFill>
              </a:rPr>
              <a:t>知识性、阅读类、活动类、生活类作业</a:t>
            </a:r>
            <a:r>
              <a:rPr lang="zh-CN" altLang="en-US" sz="1800" b="1">
                <a:solidFill>
                  <a:srgbClr val="0000FF"/>
                </a:solidFill>
              </a:rPr>
              <a:t>）</a:t>
            </a:r>
          </a:p>
          <a:p>
            <a:pPr>
              <a:lnSpc>
                <a:spcPct val="80000"/>
              </a:lnSpc>
              <a:buFontTx/>
              <a:buNone/>
            </a:pPr>
            <a:endParaRPr lang="zh-CN" altLang="en-US" sz="1800">
              <a:solidFill>
                <a:srgbClr val="0000FF"/>
              </a:solidFill>
            </a:endParaRPr>
          </a:p>
          <a:p>
            <a:pPr>
              <a:lnSpc>
                <a:spcPct val="80000"/>
              </a:lnSpc>
              <a:buFontTx/>
              <a:buNone/>
            </a:pPr>
            <a:r>
              <a:rPr lang="zh-CN" altLang="en-US" sz="1800">
                <a:solidFill>
                  <a:srgbClr val="0000FF"/>
                </a:solidFill>
              </a:rPr>
              <a:t>                ②  学校校园网功能的拓宽</a:t>
            </a:r>
          </a:p>
          <a:p>
            <a:pPr>
              <a:lnSpc>
                <a:spcPct val="80000"/>
              </a:lnSpc>
              <a:buFontTx/>
              <a:buNone/>
            </a:pPr>
            <a:r>
              <a:rPr lang="zh-CN" altLang="en-US" sz="1800">
                <a:solidFill>
                  <a:srgbClr val="0000FF"/>
                </a:solidFill>
              </a:rPr>
              <a:t>                      三大功能：管理平台、学习资源平台、与社区、家长交</a:t>
            </a:r>
          </a:p>
          <a:p>
            <a:pPr>
              <a:lnSpc>
                <a:spcPct val="80000"/>
              </a:lnSpc>
              <a:buFontTx/>
              <a:buNone/>
            </a:pPr>
            <a:r>
              <a:rPr lang="zh-CN" altLang="en-US" sz="1800">
                <a:solidFill>
                  <a:srgbClr val="0000FF"/>
                </a:solidFill>
              </a:rPr>
              <a:t>                                           流平台等</a:t>
            </a:r>
            <a:endParaRPr lang="zh-CN" altLang="en-US" sz="1800" b="1">
              <a:solidFill>
                <a:srgbClr val="0000FF"/>
              </a:solidFill>
            </a:endParaRPr>
          </a:p>
          <a:p>
            <a:pPr>
              <a:lnSpc>
                <a:spcPct val="80000"/>
              </a:lnSpc>
              <a:buFontTx/>
              <a:buNone/>
            </a:pPr>
            <a:r>
              <a:rPr lang="zh-CN" altLang="en-US" sz="1800" b="1">
                <a:solidFill>
                  <a:srgbClr val="0000FF"/>
                </a:solidFill>
              </a:rPr>
              <a:t>        教师资源：</a:t>
            </a:r>
            <a:r>
              <a:rPr lang="zh-CN" altLang="en-US" sz="1800">
                <a:solidFill>
                  <a:srgbClr val="0000FF"/>
                </a:solidFill>
              </a:rPr>
              <a:t>  ①  教师备课的资源         ②   培训老师的资源</a:t>
            </a:r>
          </a:p>
          <a:p>
            <a:pPr>
              <a:lnSpc>
                <a:spcPct val="80000"/>
              </a:lnSpc>
              <a:buFontTx/>
              <a:buNone/>
            </a:pPr>
            <a:endParaRPr lang="zh-CN" altLang="en-US" sz="1800">
              <a:solidFill>
                <a:srgbClr val="0000FF"/>
              </a:solidFill>
            </a:endParaRPr>
          </a:p>
          <a:p>
            <a:pPr>
              <a:lnSpc>
                <a:spcPct val="80000"/>
              </a:lnSpc>
              <a:buFontTx/>
              <a:buNone/>
            </a:pPr>
            <a:r>
              <a:rPr lang="zh-CN" altLang="en-US" sz="1600" b="1">
                <a:solidFill>
                  <a:srgbClr val="0000FF"/>
                </a:solidFill>
              </a:rPr>
              <a:t>注：信息技术教师的功能应逐步拓宽为：</a:t>
            </a:r>
          </a:p>
          <a:p>
            <a:pPr>
              <a:lnSpc>
                <a:spcPct val="80000"/>
              </a:lnSpc>
              <a:buFontTx/>
              <a:buNone/>
            </a:pPr>
            <a:r>
              <a:rPr lang="zh-CN" altLang="en-US" sz="1600" b="1">
                <a:solidFill>
                  <a:srgbClr val="0000FF"/>
                </a:solidFill>
              </a:rPr>
              <a:t>       信息学科整合与教学网络管理系统硬件升级、学科应用培训、资源建设等</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body" idx="1"/>
          </p:nvPr>
        </p:nvSpPr>
        <p:spPr>
          <a:xfrm>
            <a:off x="914400" y="685800"/>
            <a:ext cx="8077200" cy="5562600"/>
          </a:xfrm>
        </p:spPr>
        <p:txBody>
          <a:bodyPr/>
          <a:lstStyle/>
          <a:p>
            <a:pPr>
              <a:lnSpc>
                <a:spcPct val="80000"/>
              </a:lnSpc>
              <a:buFontTx/>
              <a:buNone/>
            </a:pPr>
            <a:endParaRPr lang="en-US" altLang="zh-CN" sz="2000" b="1"/>
          </a:p>
          <a:p>
            <a:pPr>
              <a:lnSpc>
                <a:spcPct val="80000"/>
              </a:lnSpc>
              <a:buFontTx/>
              <a:buNone/>
            </a:pPr>
            <a:r>
              <a:rPr lang="en-US" altLang="zh-CN" sz="2800" b="1">
                <a:solidFill>
                  <a:srgbClr val="0000FF"/>
                </a:solidFill>
              </a:rPr>
              <a:t>7</a:t>
            </a:r>
            <a:r>
              <a:rPr lang="zh-CN" altLang="en-US" sz="2800" b="1">
                <a:solidFill>
                  <a:srgbClr val="0000FF"/>
                </a:solidFill>
              </a:rPr>
              <a:t>、课程的实施评价：</a:t>
            </a:r>
            <a:endParaRPr lang="zh-CN" altLang="en-US" sz="2800">
              <a:solidFill>
                <a:srgbClr val="0000FF"/>
              </a:solidFill>
            </a:endParaRPr>
          </a:p>
          <a:p>
            <a:pPr>
              <a:lnSpc>
                <a:spcPct val="80000"/>
              </a:lnSpc>
              <a:buFontTx/>
              <a:buNone/>
            </a:pPr>
            <a:r>
              <a:rPr lang="zh-CN" altLang="en-US" sz="2000">
                <a:solidFill>
                  <a:srgbClr val="0000FF"/>
                </a:solidFill>
              </a:rPr>
              <a:t>  </a:t>
            </a:r>
          </a:p>
          <a:p>
            <a:pPr>
              <a:lnSpc>
                <a:spcPct val="80000"/>
              </a:lnSpc>
              <a:buFontTx/>
              <a:buNone/>
            </a:pPr>
            <a:r>
              <a:rPr lang="zh-CN" altLang="en-US" sz="2000">
                <a:solidFill>
                  <a:srgbClr val="0000FF"/>
                </a:solidFill>
              </a:rPr>
              <a:t>   （</a:t>
            </a:r>
            <a:r>
              <a:rPr lang="zh-CN" altLang="en-US" sz="2000" b="1">
                <a:solidFill>
                  <a:srgbClr val="0000FF"/>
                </a:solidFill>
              </a:rPr>
              <a:t> </a:t>
            </a:r>
            <a:r>
              <a:rPr lang="en-US" altLang="zh-CN" sz="2000" b="1">
                <a:solidFill>
                  <a:srgbClr val="0000FF"/>
                </a:solidFill>
              </a:rPr>
              <a:t>1</a:t>
            </a:r>
            <a:r>
              <a:rPr lang="zh-CN" altLang="en-US" sz="2000" b="1">
                <a:solidFill>
                  <a:srgbClr val="0000FF"/>
                </a:solidFill>
              </a:rPr>
              <a:t>）国家课程</a:t>
            </a:r>
          </a:p>
          <a:p>
            <a:pPr>
              <a:lnSpc>
                <a:spcPct val="80000"/>
              </a:lnSpc>
              <a:buFontTx/>
              <a:buNone/>
            </a:pPr>
            <a:r>
              <a:rPr lang="zh-CN" altLang="en-US" sz="2000" b="1">
                <a:solidFill>
                  <a:srgbClr val="0000FF"/>
                </a:solidFill>
              </a:rPr>
              <a:t>                对课程校本化的评价（科学性，适合性</a:t>
            </a:r>
          </a:p>
          <a:p>
            <a:pPr>
              <a:lnSpc>
                <a:spcPct val="80000"/>
              </a:lnSpc>
              <a:buFontTx/>
              <a:buNone/>
            </a:pPr>
            <a:r>
              <a:rPr lang="zh-CN" altLang="en-US" sz="2000" b="1">
                <a:solidFill>
                  <a:srgbClr val="0000FF"/>
                </a:solidFill>
              </a:rPr>
              <a:t>                对教师实施水平评价（开发、规划、实施、质量）</a:t>
            </a:r>
          </a:p>
          <a:p>
            <a:pPr>
              <a:lnSpc>
                <a:spcPct val="80000"/>
              </a:lnSpc>
              <a:buFontTx/>
              <a:buNone/>
            </a:pPr>
            <a:r>
              <a:rPr lang="zh-CN" altLang="en-US" sz="2000" b="1">
                <a:solidFill>
                  <a:srgbClr val="0000FF"/>
                </a:solidFill>
              </a:rPr>
              <a:t>                对学生学习评价 （</a:t>
            </a:r>
            <a:r>
              <a:rPr lang="zh-CN" altLang="en-US" sz="2000" b="1">
                <a:solidFill>
                  <a:srgbClr val="990000"/>
                </a:solidFill>
              </a:rPr>
              <a:t>学业质量、</a:t>
            </a:r>
            <a:r>
              <a:rPr lang="zh-CN" altLang="en-US" sz="2000" b="1">
                <a:solidFill>
                  <a:srgbClr val="0000FF"/>
                </a:solidFill>
              </a:rPr>
              <a:t>核心素养、家庭作业）</a:t>
            </a:r>
          </a:p>
          <a:p>
            <a:pPr>
              <a:lnSpc>
                <a:spcPct val="80000"/>
              </a:lnSpc>
              <a:buFontTx/>
              <a:buNone/>
            </a:pPr>
            <a:r>
              <a:rPr lang="zh-CN" altLang="en-US" sz="2000" b="1">
                <a:solidFill>
                  <a:srgbClr val="0000FF"/>
                </a:solidFill>
              </a:rPr>
              <a:t>           </a:t>
            </a:r>
          </a:p>
          <a:p>
            <a:pPr>
              <a:lnSpc>
                <a:spcPct val="80000"/>
              </a:lnSpc>
              <a:buFontTx/>
              <a:buNone/>
            </a:pPr>
            <a:r>
              <a:rPr lang="zh-CN" altLang="en-US" sz="2000" b="1">
                <a:solidFill>
                  <a:srgbClr val="0000FF"/>
                </a:solidFill>
              </a:rPr>
              <a:t>    （ </a:t>
            </a:r>
            <a:r>
              <a:rPr lang="en-US" altLang="zh-CN" sz="2000" b="1">
                <a:solidFill>
                  <a:srgbClr val="0000FF"/>
                </a:solidFill>
              </a:rPr>
              <a:t>2</a:t>
            </a:r>
            <a:r>
              <a:rPr lang="zh-CN" altLang="en-US" sz="2000" b="1">
                <a:solidFill>
                  <a:srgbClr val="0000FF"/>
                </a:solidFill>
              </a:rPr>
              <a:t>）校本课程     （含综合实践活动课程）</a:t>
            </a:r>
          </a:p>
          <a:p>
            <a:pPr>
              <a:lnSpc>
                <a:spcPct val="80000"/>
              </a:lnSpc>
              <a:buFontTx/>
              <a:buNone/>
            </a:pPr>
            <a:r>
              <a:rPr lang="zh-CN" altLang="en-US" sz="2000" b="1">
                <a:solidFill>
                  <a:srgbClr val="0000FF"/>
                </a:solidFill>
              </a:rPr>
              <a:t>                对课开发水平评价（科学性、兴趣性</a:t>
            </a:r>
          </a:p>
          <a:p>
            <a:pPr>
              <a:lnSpc>
                <a:spcPct val="80000"/>
              </a:lnSpc>
              <a:buFontTx/>
              <a:buNone/>
            </a:pPr>
            <a:r>
              <a:rPr lang="zh-CN" altLang="en-US" sz="2000" b="1">
                <a:solidFill>
                  <a:srgbClr val="0000FF"/>
                </a:solidFill>
              </a:rPr>
              <a:t>                对教师实施水平评价（</a:t>
            </a:r>
            <a:r>
              <a:rPr lang="en-US" altLang="zh-CN" sz="2000" b="1">
                <a:solidFill>
                  <a:srgbClr val="0000FF"/>
                </a:solidFill>
              </a:rPr>
              <a:t>PPT: </a:t>
            </a:r>
            <a:r>
              <a:rPr lang="zh-CN" altLang="en-US" sz="2000" b="1">
                <a:solidFill>
                  <a:srgbClr val="0000FF"/>
                </a:solidFill>
              </a:rPr>
              <a:t>背景、实施、成果、后续）</a:t>
            </a:r>
          </a:p>
          <a:p>
            <a:pPr>
              <a:lnSpc>
                <a:spcPct val="80000"/>
              </a:lnSpc>
              <a:buFontTx/>
              <a:buNone/>
            </a:pPr>
            <a:r>
              <a:rPr lang="zh-CN" altLang="en-US" sz="2000" b="1">
                <a:solidFill>
                  <a:srgbClr val="0000FF"/>
                </a:solidFill>
              </a:rPr>
              <a:t>                对学生学习评价 （核心素养、个性特长）</a:t>
            </a:r>
          </a:p>
          <a:p>
            <a:pPr>
              <a:lnSpc>
                <a:spcPct val="80000"/>
              </a:lnSpc>
              <a:buFontTx/>
              <a:buNone/>
            </a:pPr>
            <a:endParaRPr lang="zh-CN" altLang="en-US" sz="2000" b="1">
              <a:solidFill>
                <a:srgbClr val="0000FF"/>
              </a:solidFill>
            </a:endParaRPr>
          </a:p>
          <a:p>
            <a:pPr>
              <a:lnSpc>
                <a:spcPct val="80000"/>
              </a:lnSpc>
              <a:buFontTx/>
              <a:buNone/>
            </a:pPr>
            <a:r>
              <a:rPr lang="zh-CN" altLang="en-US" sz="2000" b="1">
                <a:solidFill>
                  <a:srgbClr val="0000FF"/>
                </a:solidFill>
              </a:rPr>
              <a:t>    （ </a:t>
            </a:r>
            <a:r>
              <a:rPr lang="en-US" altLang="zh-CN" sz="2000" b="1">
                <a:solidFill>
                  <a:srgbClr val="0000FF"/>
                </a:solidFill>
              </a:rPr>
              <a:t>3</a:t>
            </a:r>
            <a:r>
              <a:rPr lang="zh-CN" altLang="en-US" sz="2000" b="1">
                <a:solidFill>
                  <a:srgbClr val="0000FF"/>
                </a:solidFill>
              </a:rPr>
              <a:t>）主题活动性课程</a:t>
            </a:r>
          </a:p>
          <a:p>
            <a:pPr>
              <a:lnSpc>
                <a:spcPct val="80000"/>
              </a:lnSpc>
              <a:buFontTx/>
              <a:buNone/>
            </a:pPr>
            <a:r>
              <a:rPr lang="zh-CN" altLang="en-US" sz="2000" b="1">
                <a:solidFill>
                  <a:srgbClr val="0000FF"/>
                </a:solidFill>
              </a:rPr>
              <a:t>                对课程校本化的评价（科学性、活动性）</a:t>
            </a:r>
          </a:p>
          <a:p>
            <a:pPr>
              <a:lnSpc>
                <a:spcPct val="80000"/>
              </a:lnSpc>
              <a:buFontTx/>
              <a:buNone/>
            </a:pPr>
            <a:r>
              <a:rPr lang="zh-CN" altLang="en-US" sz="2000" b="1">
                <a:solidFill>
                  <a:srgbClr val="0000FF"/>
                </a:solidFill>
              </a:rPr>
              <a:t>                对教师实施水平评价（方案、组织、系统  ）</a:t>
            </a:r>
          </a:p>
          <a:p>
            <a:pPr>
              <a:lnSpc>
                <a:spcPct val="80000"/>
              </a:lnSpc>
              <a:buFontTx/>
              <a:buNone/>
            </a:pPr>
            <a:r>
              <a:rPr lang="zh-CN" altLang="en-US" sz="2000" b="1">
                <a:solidFill>
                  <a:srgbClr val="0000FF"/>
                </a:solidFill>
              </a:rPr>
              <a:t>                对学生学习评价 （核心素养、参与程度）</a:t>
            </a:r>
          </a:p>
        </p:txBody>
      </p:sp>
    </p:spTree>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2242</TotalTime>
  <Words>5939</Words>
  <Application>Microsoft Office PowerPoint</Application>
  <PresentationFormat>全屏显示(4:3)</PresentationFormat>
  <Paragraphs>559</Paragraphs>
  <Slides>48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48</vt:i4>
      </vt:variant>
    </vt:vector>
  </HeadingPairs>
  <TitlesOfParts>
    <vt:vector size="58" baseType="lpstr">
      <vt:lpstr>Arial</vt:lpstr>
      <vt:lpstr>宋体</vt:lpstr>
      <vt:lpstr>黑体</vt:lpstr>
      <vt:lpstr>华文彩云</vt:lpstr>
      <vt:lpstr>Calibri</vt:lpstr>
      <vt:lpstr>楷体</vt:lpstr>
      <vt:lpstr>楷体_GB2312</vt:lpstr>
      <vt:lpstr>Franklin Gothic Book</vt:lpstr>
      <vt:lpstr>华文楷体</vt:lpstr>
      <vt:lpstr>默认设计模板</vt:lpstr>
      <vt:lpstr>幻灯片 1</vt:lpstr>
      <vt:lpstr>简要内容</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B、课堂实施形态新视角</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258</cp:revision>
  <cp:lastPrinted>1601-01-01T00:00:00Z</cp:lastPrinted>
  <dcterms:created xsi:type="dcterms:W3CDTF">1601-01-01T00:00:00Z</dcterms:created>
  <dcterms:modified xsi:type="dcterms:W3CDTF">2016-07-01T06:30:36Z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