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9" r:id="rId4"/>
    <p:sldId id="260" r:id="rId5"/>
    <p:sldId id="277" r:id="rId6"/>
    <p:sldId id="285" r:id="rId7"/>
    <p:sldId id="286" r:id="rId8"/>
    <p:sldId id="287" r:id="rId9"/>
    <p:sldId id="288" r:id="rId10"/>
    <p:sldId id="290" r:id="rId11"/>
    <p:sldId id="289" r:id="rId12"/>
    <p:sldId id="280" r:id="rId13"/>
    <p:sldId id="292" r:id="rId14"/>
    <p:sldId id="291" r:id="rId15"/>
    <p:sldId id="281" r:id="rId16"/>
    <p:sldId id="293" r:id="rId17"/>
    <p:sldId id="294" r:id="rId18"/>
    <p:sldId id="28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75567" y="2149475"/>
            <a:ext cx="7830433" cy="1881188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LOREM IPSUM DOLOR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75567" y="4144963"/>
            <a:ext cx="7830434" cy="10033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LOREM IPSUM DOLOR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673" y="1745673"/>
            <a:ext cx="10224655" cy="402336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 bwMode="auto">
          <a:xfrm>
            <a:off x="10091738" y="0"/>
            <a:ext cx="576262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 bwMode="auto">
          <a:xfrm>
            <a:off x="10091738" y="5211762"/>
            <a:ext cx="576262" cy="164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3775075"/>
            <a:ext cx="7620000" cy="138577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zh-CN" altLang="en-US" dirty="0" smtClean="0"/>
              <a:t>单击此处编辑母版标题样式</a:t>
            </a:r>
            <a:endParaRPr lang="zh-CN" altLang="en-US" sz="4000" dirty="0">
              <a:solidFill>
                <a:prstClr val="whit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431178"/>
            <a:ext cx="10363200" cy="21655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6188" y="4052400"/>
            <a:ext cx="10363200" cy="21655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8215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06067"/>
            <a:ext cx="5157787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8215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06067"/>
            <a:ext cx="5183188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238500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32500" lnSpcReduction="20000"/>
          </a:bodyPr>
          <a:lstStyle/>
          <a:p>
            <a:pPr algn="ctr"/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57600" y="2400300"/>
            <a:ext cx="4876800" cy="2057400"/>
          </a:xfrm>
          <a:solidFill>
            <a:schemeClr val="accent1"/>
          </a:solidFill>
        </p:spPr>
        <p:txBody>
          <a:bodyPr wrap="square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1106901"/>
            <a:ext cx="4165200" cy="16002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1106901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707101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9326" y="365125"/>
            <a:ext cx="1704474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570495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0" y="1"/>
            <a:ext cx="68199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23974"/>
            <a:ext cx="10515600" cy="485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9DF5-CE6F-460D-85D3-AC9F3B21A0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image" Target="../media/image4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image" Target="../media/image4.jpe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0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58165" y="1643380"/>
            <a:ext cx="7397750" cy="1137285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F0000"/>
                </a:solidFill>
              </a:rPr>
              <a:t>用心谋划勇奋进</a:t>
            </a:r>
            <a:r>
              <a:rPr lang="zh-CN" altLang="en-US" dirty="0">
                <a:solidFill>
                  <a:schemeClr val="tx1"/>
                </a:solidFill>
              </a:rPr>
              <a:t>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副标题 20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75815" y="4145280"/>
            <a:ext cx="9735820" cy="1003300"/>
          </a:xfrm>
        </p:spPr>
        <p:txBody>
          <a:bodyPr>
            <a:normAutofit lnSpcReduction="20000"/>
          </a:bodyPr>
          <a:p>
            <a:r>
              <a:rPr lang="zh-CN" altLang="en-US" dirty="0"/>
              <a:t>——百草园小学2017—2018学年第二学期数学教研组计划</a:t>
            </a:r>
            <a:endParaRPr lang="zh-CN" altLang="en-US" dirty="0"/>
          </a:p>
        </p:txBody>
      </p:sp>
      <p:sp>
        <p:nvSpPr>
          <p:cNvPr id="12" name="标题 1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759075" y="2500630"/>
            <a:ext cx="7397750" cy="113728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砥砺前行敢创新 </a:t>
            </a:r>
            <a:r>
              <a:rPr lang="zh-CN" altLang="en-US" dirty="0">
                <a:solidFill>
                  <a:schemeClr val="tx1"/>
                </a:solidFill>
              </a:rPr>
              <a:t>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54" r="21078" b="15854"/>
          <a:stretch>
            <a:fillRect/>
          </a:stretch>
        </p:blipFill>
        <p:spPr>
          <a:xfrm>
            <a:off x="-546100" y="397510"/>
            <a:ext cx="2111375" cy="17068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1、聚焦教学常规，紧抓学业质量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集体备课常规、教学设计常规、作业批改常规、研训手册常规、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2、聚焦课堂实践，提高教学质量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专题化、日常化、高效化、成果化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、聚焦高效练习，提升教学质量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保底作业、质量调研、体验课程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（二）聚焦</a:t>
            </a:r>
            <a:r>
              <a:rPr lang="zh-CN" altLang="en-US" sz="2800" b="1" u="sng">
                <a:sym typeface="+mn-ea"/>
              </a:rPr>
              <a:t>课堂研究</a:t>
            </a:r>
            <a:r>
              <a:rPr lang="zh-CN" altLang="en-US" sz="2800">
                <a:sym typeface="+mn-ea"/>
              </a:rPr>
              <a:t>，提高教学质量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1、增强理论学习，提升设计能力。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共读书目《小学数学教材专业化解读》潘小福著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1695" y="108839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（三）提升</a:t>
            </a:r>
            <a:r>
              <a:rPr lang="zh-CN" altLang="en-US" sz="2800" b="1" u="sng">
                <a:sym typeface="+mn-ea"/>
              </a:rPr>
              <a:t>教师素养</a:t>
            </a:r>
            <a:r>
              <a:rPr lang="zh-CN" altLang="en-US" sz="2800">
                <a:sym typeface="+mn-ea"/>
              </a:rPr>
              <a:t>，促进教师发展</a:t>
            </a:r>
            <a:endParaRPr lang="zh-CN" altLang="en-US" sz="2800">
              <a:sym typeface="+mn-ea"/>
            </a:endParaRPr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1、增强理论学习，提升设计能力。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共读书目《小学数学教材专业化解读》潘小福著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2、备战下半年的“骏马杯”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</a:t>
            </a:r>
            <a:r>
              <a:rPr lang="zh-CN" altLang="en-US">
                <a:sym typeface="+mn-ea"/>
              </a:rPr>
              <a:t>说课、评课的基本功练兵评比活动，45周岁以下教师参与。</a:t>
            </a:r>
            <a:r>
              <a:rPr lang="zh-CN" altLang="en-US"/>
              <a:t>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1695" y="108839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（三）提升</a:t>
            </a:r>
            <a:r>
              <a:rPr lang="zh-CN" altLang="en-US" sz="2800" b="1" u="sng">
                <a:sym typeface="+mn-ea"/>
              </a:rPr>
              <a:t>教师素养</a:t>
            </a:r>
            <a:r>
              <a:rPr lang="zh-CN" altLang="en-US" sz="2800">
                <a:sym typeface="+mn-ea"/>
              </a:rPr>
              <a:t>，促进教师发展</a:t>
            </a:r>
            <a:endParaRPr lang="zh-CN" altLang="en-US" sz="2800">
              <a:sym typeface="+mn-ea"/>
            </a:endParaRPr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1、增强理论学习，提升设计能力。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共读书目《小学数学教材专业化解读》潘小福著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2、备战下半年的“骏马杯”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</a:t>
            </a:r>
            <a:r>
              <a:rPr lang="zh-CN" altLang="en-US">
                <a:sym typeface="+mn-ea"/>
              </a:rPr>
              <a:t>说课、评课的基本功练兵评比活动，45周岁以下教师参与。</a:t>
            </a:r>
            <a:r>
              <a:rPr lang="zh-CN" altLang="en-US"/>
              <a:t>   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、提升教师科研能力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外出学习、课题研究、</a:t>
            </a:r>
            <a:r>
              <a:rPr lang="zh-CN" altLang="en-US">
                <a:sym typeface="+mn-ea"/>
              </a:rPr>
              <a:t>论文撰写等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1695" y="108839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（三）提升</a:t>
            </a:r>
            <a:r>
              <a:rPr lang="zh-CN" altLang="en-US" sz="2800" b="1" u="sng">
                <a:sym typeface="+mn-ea"/>
              </a:rPr>
              <a:t>教师素养</a:t>
            </a:r>
            <a:r>
              <a:rPr lang="zh-CN" altLang="en-US" sz="2800">
                <a:sym typeface="+mn-ea"/>
              </a:rPr>
              <a:t>，促进教师发展</a:t>
            </a:r>
            <a:endParaRPr lang="zh-CN" altLang="en-US" sz="2800">
              <a:sym typeface="+mn-ea"/>
            </a:endParaRPr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、借助小数报竞赛的平台，提升学生的数学综合素养。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</a:t>
            </a:r>
            <a:endParaRPr lang="zh-CN" altLang="en-US"/>
          </a:p>
          <a:p>
            <a:pPr marL="0" indent="0">
              <a:buNone/>
            </a:pPr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（四）丰富</a:t>
            </a:r>
            <a:r>
              <a:rPr lang="zh-CN" altLang="en-US" sz="2800" b="1" u="sng">
                <a:sym typeface="+mn-ea"/>
              </a:rPr>
              <a:t>学生活动</a:t>
            </a:r>
            <a:r>
              <a:rPr lang="zh-CN" altLang="en-US" sz="2800">
                <a:sym typeface="+mn-ea"/>
              </a:rPr>
              <a:t>，逐步彰显特色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、借助小数报竞赛的平台，提升学生的数学综合素养。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2、加强数学基础知识能力的过关。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</a:t>
            </a:r>
            <a:endParaRPr lang="zh-CN" altLang="en-US"/>
          </a:p>
          <a:p>
            <a:pPr marL="0" indent="0">
              <a:buNone/>
            </a:pPr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（四）丰富</a:t>
            </a:r>
            <a:r>
              <a:rPr lang="zh-CN" altLang="en-US" sz="2800" b="1" u="sng">
                <a:sym typeface="+mn-ea"/>
              </a:rPr>
              <a:t>学生活动</a:t>
            </a:r>
            <a:r>
              <a:rPr lang="zh-CN" altLang="en-US" sz="2800">
                <a:sym typeface="+mn-ea"/>
              </a:rPr>
              <a:t>，逐步彰显特色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、借助小数报竞赛的平台，提升学生的数学综合素养。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2、加强数学基础知识能力的过关。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</a:t>
            </a:r>
            <a:endParaRPr lang="zh-CN" altLang="en-US"/>
          </a:p>
          <a:p>
            <a:pPr marL="0" indent="0">
              <a:buNone/>
            </a:pPr>
            <a:r>
              <a:rPr lang="en-US"/>
              <a:t>3</a:t>
            </a:r>
            <a:r>
              <a:rPr lang="zh-CN" altLang="en-US"/>
              <a:t>、</a:t>
            </a:r>
            <a:r>
              <a:t>丰富学生活动。</a:t>
            </a:r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（四）丰富</a:t>
            </a:r>
            <a:r>
              <a:rPr lang="zh-CN" altLang="en-US" sz="2800" b="1" u="sng">
                <a:sym typeface="+mn-ea"/>
              </a:rPr>
              <a:t>学生活动</a:t>
            </a:r>
            <a:r>
              <a:rPr lang="zh-CN" altLang="en-US" sz="2800">
                <a:sym typeface="+mn-ea"/>
              </a:rPr>
              <a:t>，逐步彰显特色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39190" y="2614295"/>
            <a:ext cx="10386060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8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76200" dist="254000" dir="5400000" algn="ctr" rotWithShape="0">
                    <a:srgbClr val="000000">
                      <a:alpha val="43000"/>
                    </a:srgbClr>
                  </a:outerShdw>
                  <a:reflection stA="45000" endPos="20000" dist="50800" dir="5400000" sy="-100000" algn="bl" rotWithShape="0"/>
                </a:effectLst>
              </a:rPr>
              <a:t>谢谢聆听，欢迎指导！</a:t>
            </a:r>
            <a:endParaRPr lang="zh-CN" altLang="en-US" sz="88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>
                <a:outerShdw blurRad="76200" dist="254000" dir="5400000" algn="ctr" rotWithShape="0">
                  <a:srgbClr val="000000">
                    <a:alpha val="43000"/>
                  </a:srgbClr>
                </a:outerShdw>
                <a:reflection stA="45000" endPos="20000" dist="50800" dir="5400000" sy="-100000" algn="bl" rotWithShape="0"/>
              </a:effectLst>
            </a:endParaRPr>
          </a:p>
        </p:txBody>
      </p:sp>
      <p:pic>
        <p:nvPicPr>
          <p:cNvPr id="6" name="Picture 10" descr="3"/>
          <p:cNvPicPr>
            <a:picLocks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4420" y="0"/>
            <a:ext cx="2138045" cy="19723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L 形 10"/>
          <p:cNvSpPr/>
          <p:nvPr>
            <p:custDataLst>
              <p:tags r:id="rId1"/>
            </p:custDataLst>
          </p:nvPr>
        </p:nvSpPr>
        <p:spPr>
          <a:xfrm rot="5400000">
            <a:off x="838200" y="1582190"/>
            <a:ext cx="685800" cy="685800"/>
          </a:xfrm>
          <a:prstGeom prst="corner">
            <a:avLst>
              <a:gd name="adj1" fmla="val 16667"/>
              <a:gd name="adj2" fmla="val 138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2" name="L 形 11"/>
          <p:cNvSpPr/>
          <p:nvPr>
            <p:custDataLst>
              <p:tags r:id="rId2"/>
            </p:custDataLst>
          </p:nvPr>
        </p:nvSpPr>
        <p:spPr>
          <a:xfrm rot="16200000">
            <a:off x="10668000" y="5237957"/>
            <a:ext cx="685800" cy="685800"/>
          </a:xfrm>
          <a:prstGeom prst="corner">
            <a:avLst>
              <a:gd name="adj1" fmla="val 16667"/>
              <a:gd name="adj2" fmla="val 138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 dirty="0"/>
              <a:t>一、本组成员简介  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 dirty="0"/>
              <a:t>百草园小学数学教研组成员共计18人，平均年龄约40岁，承担了全校30个班级的数学教育教学工作。</a:t>
            </a:r>
            <a:endParaRPr lang="zh-CN" altLang="en-US" dirty="0"/>
          </a:p>
          <a:p>
            <a:r>
              <a:rPr lang="zh-CN" altLang="en-US" dirty="0"/>
              <a:t>13位   成熟型教师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5位  </a:t>
            </a:r>
            <a:r>
              <a:rPr lang="zh-CN" altLang="en-US" dirty="0"/>
              <a:t>潜力型教师</a:t>
            </a:r>
            <a:endParaRPr lang="zh-CN" altLang="en-US" dirty="0"/>
          </a:p>
          <a:p>
            <a:r>
              <a:rPr lang="zh-CN" altLang="en-US" dirty="0"/>
              <a:t>有专业称号的教师占数学教师总数的33.3%</a:t>
            </a:r>
            <a:endParaRPr lang="zh-CN" altLang="en-US" dirty="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L 形 10"/>
          <p:cNvSpPr/>
          <p:nvPr>
            <p:custDataLst>
              <p:tags r:id="rId1"/>
            </p:custDataLst>
          </p:nvPr>
        </p:nvSpPr>
        <p:spPr>
          <a:xfrm rot="5400000">
            <a:off x="838200" y="1582190"/>
            <a:ext cx="685800" cy="685800"/>
          </a:xfrm>
          <a:prstGeom prst="corner">
            <a:avLst>
              <a:gd name="adj1" fmla="val 16667"/>
              <a:gd name="adj2" fmla="val 138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2" name="L 形 11"/>
          <p:cNvSpPr/>
          <p:nvPr>
            <p:custDataLst>
              <p:tags r:id="rId2"/>
            </p:custDataLst>
          </p:nvPr>
        </p:nvSpPr>
        <p:spPr>
          <a:xfrm rot="16200000">
            <a:off x="10668000" y="5237957"/>
            <a:ext cx="685800" cy="685800"/>
          </a:xfrm>
          <a:prstGeom prst="corner">
            <a:avLst>
              <a:gd name="adj1" fmla="val 16667"/>
              <a:gd name="adj2" fmla="val 138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 dirty="0"/>
              <a:t>二、学科发展现状分析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 sz="4000" dirty="0"/>
              <a:t>1、教学现状。</a:t>
            </a:r>
            <a:endParaRPr lang="zh-CN" altLang="en-US" sz="4000" dirty="0"/>
          </a:p>
          <a:p>
            <a:r>
              <a:rPr lang="zh-CN" altLang="en-US" sz="4000" dirty="0"/>
              <a:t>2、常规现状。</a:t>
            </a:r>
            <a:endParaRPr lang="zh-CN" altLang="en-US" sz="4000" dirty="0"/>
          </a:p>
          <a:p>
            <a:r>
              <a:rPr lang="zh-CN" altLang="en-US" sz="4000" dirty="0"/>
              <a:t>3、研究现状。</a:t>
            </a:r>
            <a:endParaRPr lang="zh-CN" altLang="en-US" sz="4000" dirty="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（一）完善</a:t>
            </a:r>
            <a:r>
              <a:rPr lang="zh-CN" altLang="en-US" sz="3600" b="1" u="sng"/>
              <a:t>课程建设</a:t>
            </a:r>
            <a:r>
              <a:rPr lang="zh-CN" altLang="en-US" sz="3600"/>
              <a:t>，彰显育人价值</a:t>
            </a:r>
            <a:endParaRPr lang="zh-CN" altLang="en-US" sz="3600"/>
          </a:p>
          <a:p>
            <a:r>
              <a:rPr lang="zh-CN" altLang="en-US" sz="3600"/>
              <a:t>（二）聚焦</a:t>
            </a:r>
            <a:r>
              <a:rPr lang="zh-CN" altLang="en-US" sz="3600" b="1" u="sng"/>
              <a:t>课堂研究</a:t>
            </a:r>
            <a:r>
              <a:rPr lang="zh-CN" altLang="en-US" sz="3600"/>
              <a:t>，提高教学质量</a:t>
            </a:r>
            <a:endParaRPr lang="zh-CN" altLang="en-US" sz="3600"/>
          </a:p>
          <a:p>
            <a:r>
              <a:rPr lang="zh-CN" altLang="en-US" sz="3600"/>
              <a:t>（三）提升</a:t>
            </a:r>
            <a:r>
              <a:rPr lang="zh-CN" altLang="en-US" sz="3600" b="1" u="sng"/>
              <a:t>教师素养</a:t>
            </a:r>
            <a:r>
              <a:rPr lang="zh-CN" altLang="en-US" sz="3600"/>
              <a:t>，促进教师发展</a:t>
            </a:r>
            <a:endParaRPr lang="zh-CN" altLang="en-US" sz="3600"/>
          </a:p>
          <a:p>
            <a:r>
              <a:rPr lang="zh-CN" altLang="en-US" sz="3600"/>
              <a:t>（四）丰富</a:t>
            </a:r>
            <a:r>
              <a:rPr lang="zh-CN" altLang="en-US" sz="3600" b="1" u="sng"/>
              <a:t>学生活动</a:t>
            </a:r>
            <a:r>
              <a:rPr lang="zh-CN" altLang="en-US" sz="3600"/>
              <a:t>，逐步彰显特色</a:t>
            </a:r>
            <a:endParaRPr lang="zh-CN" altLang="en-US" sz="36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615" y="1745615"/>
            <a:ext cx="10224770" cy="823595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、完善小学数学学科关键能力的校本化实施手册（上、下册）。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（一）完善</a:t>
            </a:r>
            <a:r>
              <a:rPr lang="zh-CN" altLang="en-US" sz="2800" b="1" u="sng">
                <a:sym typeface="+mn-ea"/>
              </a:rPr>
              <a:t>课程建设</a:t>
            </a:r>
            <a:r>
              <a:rPr lang="zh-CN" altLang="en-US" sz="2800">
                <a:sym typeface="+mn-ea"/>
              </a:rPr>
              <a:t>，彰显育人价值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5" y="2361565"/>
            <a:ext cx="4049395" cy="321183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70" y="2361565"/>
            <a:ext cx="4284345" cy="3309620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2440305"/>
            <a:ext cx="3919855" cy="3550285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25" y="2499995"/>
            <a:ext cx="3520440" cy="3430905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215" y="2299970"/>
            <a:ext cx="4011930" cy="368808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0" y="2616200"/>
            <a:ext cx="3611245" cy="32473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615" y="1745615"/>
            <a:ext cx="10224770" cy="303403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、完善小学数学学科关键能力的校本化实施手册（上、下册）。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、推进“做数学”拓展课程的开发。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（一）完善</a:t>
            </a:r>
            <a:r>
              <a:rPr lang="zh-CN" altLang="en-US" sz="2800" b="1" u="sng">
                <a:sym typeface="+mn-ea"/>
              </a:rPr>
              <a:t>课程建设</a:t>
            </a:r>
            <a:r>
              <a:rPr lang="zh-CN" altLang="en-US" sz="2800">
                <a:sym typeface="+mn-ea"/>
              </a:rPr>
              <a:t>，彰显育人价值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15" y="3510280"/>
            <a:ext cx="2880360" cy="2880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5" y="3510280"/>
            <a:ext cx="2966720" cy="2966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930" y="2519680"/>
            <a:ext cx="2962910" cy="41205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、完善小学数学学科关键能力的校本化实施手册（上、下册）。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、推进“做数学”拓展课程的开发。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、整理精品课例。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（一）完善</a:t>
            </a:r>
            <a:r>
              <a:rPr lang="zh-CN" altLang="en-US" sz="2800" b="1" u="sng">
                <a:sym typeface="+mn-ea"/>
              </a:rPr>
              <a:t>课程建设</a:t>
            </a:r>
            <a:r>
              <a:rPr lang="zh-CN" altLang="en-US" sz="2800">
                <a:sym typeface="+mn-ea"/>
              </a:rPr>
              <a:t>，彰显育人价值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1、聚焦教学常规，紧抓学业质量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集体备课常规、教学设计常规、作业批改常规、研训手册常规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（二）聚焦</a:t>
            </a:r>
            <a:r>
              <a:rPr lang="zh-CN" altLang="en-US" sz="2800" b="1" u="sng">
                <a:sym typeface="+mn-ea"/>
              </a:rPr>
              <a:t>课堂研究</a:t>
            </a:r>
            <a:r>
              <a:rPr lang="zh-CN" altLang="en-US" sz="2800">
                <a:sym typeface="+mn-ea"/>
              </a:rPr>
              <a:t>，提高教学质量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964180"/>
            <a:ext cx="4523740" cy="2209800"/>
          </a:xfrm>
          <a:prstGeom prst="rect">
            <a:avLst/>
          </a:prstGeom>
        </p:spPr>
      </p:pic>
      <p:pic>
        <p:nvPicPr>
          <p:cNvPr id="7" name="图片 6" descr="QQ截图20180301222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15" y="2851785"/>
            <a:ext cx="4590415" cy="2047875"/>
          </a:xfrm>
          <a:prstGeom prst="rect">
            <a:avLst/>
          </a:prstGeom>
        </p:spPr>
      </p:pic>
      <p:pic>
        <p:nvPicPr>
          <p:cNvPr id="8" name="图片 7" descr="QQ截图20180301222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2851785"/>
            <a:ext cx="4482465" cy="391858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490" y="5173980"/>
            <a:ext cx="4571365" cy="6381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三、本学期主要工作和措施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1、聚焦教学常规，紧抓学业质量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集体备课常规、教学设计常规、作业批改常规、研训手册常规、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2、聚焦课堂实践，提高教学质量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专题化、日常化、高效化、成果化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7415" y="1098550"/>
            <a:ext cx="6698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（二）聚焦</a:t>
            </a:r>
            <a:r>
              <a:rPr lang="zh-CN" altLang="en-US" sz="2800" b="1" u="sng">
                <a:sym typeface="+mn-ea"/>
              </a:rPr>
              <a:t>课堂研究</a:t>
            </a:r>
            <a:r>
              <a:rPr lang="zh-CN" altLang="en-US" sz="2800">
                <a:sym typeface="+mn-ea"/>
              </a:rPr>
              <a:t>，提高教学质量</a:t>
            </a:r>
            <a:endParaRPr lang="zh-CN" altLang="en-US" sz="2800"/>
          </a:p>
        </p:txBody>
      </p:sp>
      <p:pic>
        <p:nvPicPr>
          <p:cNvPr id="24" name="Picture 10" descr="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645" y="-183515"/>
            <a:ext cx="2405380" cy="2055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2956" name="组合 1073742955"/>
          <p:cNvGrpSpPr/>
          <p:nvPr/>
        </p:nvGrpSpPr>
        <p:grpSpPr>
          <a:xfrm>
            <a:off x="736600" y="5573395"/>
            <a:ext cx="11191240" cy="725805"/>
            <a:chOff x="1800" y="1128"/>
            <a:chExt cx="8280" cy="780"/>
          </a:xfrm>
        </p:grpSpPr>
        <p:grpSp>
          <p:nvGrpSpPr>
            <p:cNvPr id="1073742957" name="组合 1073742956"/>
            <p:cNvGrpSpPr/>
            <p:nvPr/>
          </p:nvGrpSpPr>
          <p:grpSpPr>
            <a:xfrm>
              <a:off x="2157" y="1128"/>
              <a:ext cx="1800" cy="703"/>
              <a:chOff x="2160" y="816"/>
              <a:chExt cx="2520" cy="984"/>
            </a:xfrm>
          </p:grpSpPr>
          <p:sp>
            <p:nvSpPr>
              <p:cNvPr id="1073742958" name="矩形 1073742957"/>
              <p:cNvSpPr/>
              <p:nvPr/>
            </p:nvSpPr>
            <p:spPr>
              <a:xfrm>
                <a:off x="2160" y="1128"/>
                <a:ext cx="360" cy="36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59" name="矩形 1073742958"/>
              <p:cNvSpPr/>
              <p:nvPr/>
            </p:nvSpPr>
            <p:spPr>
              <a:xfrm>
                <a:off x="2520" y="1440"/>
                <a:ext cx="360" cy="360"/>
              </a:xfrm>
              <a:prstGeom prst="rect">
                <a:avLst/>
              </a:prstGeom>
              <a:solidFill>
                <a:srgbClr val="00FF0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0" name="矩形 1073742959"/>
              <p:cNvSpPr/>
              <p:nvPr/>
            </p:nvSpPr>
            <p:spPr>
              <a:xfrm>
                <a:off x="2880" y="1128"/>
                <a:ext cx="360" cy="360"/>
              </a:xfrm>
              <a:prstGeom prst="rect">
                <a:avLst/>
              </a:prstGeom>
              <a:solidFill>
                <a:srgbClr val="00FF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1" name="矩形 1073742960"/>
              <p:cNvSpPr/>
              <p:nvPr/>
            </p:nvSpPr>
            <p:spPr>
              <a:xfrm>
                <a:off x="2520" y="816"/>
                <a:ext cx="360" cy="360"/>
              </a:xfrm>
              <a:prstGeom prst="rect">
                <a:avLst/>
              </a:prstGeom>
              <a:solidFill>
                <a:srgbClr val="00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2" name="矩形 1073742961"/>
              <p:cNvSpPr/>
              <p:nvPr/>
            </p:nvSpPr>
            <p:spPr>
              <a:xfrm>
                <a:off x="3240" y="1440"/>
                <a:ext cx="360" cy="360"/>
              </a:xfrm>
              <a:prstGeom prst="rect">
                <a:avLst/>
              </a:prstGeom>
              <a:solidFill>
                <a:srgbClr val="FF7C8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3" name="矩形 1073742962"/>
              <p:cNvSpPr/>
              <p:nvPr/>
            </p:nvSpPr>
            <p:spPr>
              <a:xfrm>
                <a:off x="3597" y="1083"/>
                <a:ext cx="360" cy="360"/>
              </a:xfrm>
              <a:prstGeom prst="rect">
                <a:avLst/>
              </a:prstGeom>
              <a:solidFill>
                <a:srgbClr val="CCCCFF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4" name="矩形 1073742963"/>
              <p:cNvSpPr/>
              <p:nvPr/>
            </p:nvSpPr>
            <p:spPr>
              <a:xfrm>
                <a:off x="3960" y="1440"/>
                <a:ext cx="360" cy="360"/>
              </a:xfrm>
              <a:prstGeom prst="rect">
                <a:avLst/>
              </a:prstGeom>
              <a:solidFill>
                <a:srgbClr val="C00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5" name="矩形 1073742964"/>
              <p:cNvSpPr/>
              <p:nvPr/>
            </p:nvSpPr>
            <p:spPr>
              <a:xfrm>
                <a:off x="4320" y="1080"/>
                <a:ext cx="360" cy="360"/>
              </a:xfrm>
              <a:prstGeom prst="rect">
                <a:avLst/>
              </a:prstGeom>
              <a:solidFill>
                <a:srgbClr val="C0C0C0">
                  <a:alpha val="5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073742966" name="组合 1073742965"/>
            <p:cNvGrpSpPr/>
            <p:nvPr/>
          </p:nvGrpSpPr>
          <p:grpSpPr>
            <a:xfrm>
              <a:off x="1800" y="1284"/>
              <a:ext cx="8280" cy="624"/>
              <a:chOff x="1800" y="1284"/>
              <a:chExt cx="8280" cy="624"/>
            </a:xfrm>
          </p:grpSpPr>
          <p:sp>
            <p:nvSpPr>
              <p:cNvPr id="1073742967" name="任意多边形 1073742966"/>
              <p:cNvSpPr/>
              <p:nvPr/>
            </p:nvSpPr>
            <p:spPr>
              <a:xfrm>
                <a:off x="1800" y="1440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8" name="任意多边形 1073742967"/>
              <p:cNvSpPr/>
              <p:nvPr/>
            </p:nvSpPr>
            <p:spPr>
              <a:xfrm>
                <a:off x="1800" y="1284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2969" name="任意多边形 1073742968"/>
              <p:cNvSpPr/>
              <p:nvPr/>
            </p:nvSpPr>
            <p:spPr>
              <a:xfrm>
                <a:off x="1800" y="1596"/>
                <a:ext cx="8280" cy="312"/>
              </a:xfrm>
              <a:custGeom>
                <a:avLst/>
                <a:gdLst/>
                <a:ahLst/>
                <a:cxnLst/>
                <a:pathLst>
                  <a:path w="8280" h="650">
                    <a:moveTo>
                      <a:pt x="0" y="624"/>
                    </a:moveTo>
                    <a:cubicBezTo>
                      <a:pt x="915" y="312"/>
                      <a:pt x="1830" y="0"/>
                      <a:pt x="2880" y="0"/>
                    </a:cubicBezTo>
                    <a:cubicBezTo>
                      <a:pt x="3930" y="0"/>
                      <a:pt x="5400" y="598"/>
                      <a:pt x="6300" y="624"/>
                    </a:cubicBezTo>
                    <a:cubicBezTo>
                      <a:pt x="7200" y="650"/>
                      <a:pt x="7740" y="403"/>
                      <a:pt x="8280" y="156"/>
                    </a:cubicBezTo>
                  </a:path>
                </a:pathLst>
              </a:custGeom>
              <a:noFill/>
              <a:ln w="12700" cap="flat" cmpd="sng">
                <a:solidFill>
                  <a:srgbClr val="00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1210175510"/>
  <p:tag name="MH_LIBRARY" val="GRAPHIC"/>
  <p:tag name="MH_ORDER" val="Rectangle 28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01_2*i*3"/>
  <p:tag name="KSO_WM_TEMPLATE_CATEGORY" val="custom"/>
  <p:tag name="KSO_WM_TEMPLATE_INDEX" val="160501"/>
  <p:tag name="KSO_WM_UNIT_INDEX" val="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2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f"/>
  <p:tag name="KSO_WM_UNIT_INDEX" val="1"/>
  <p:tag name="KSO_WM_UNIT_ID" val="custom160501_2*f*1"/>
  <p:tag name="KSO_WM_UNIT_CLEAR" val="1"/>
  <p:tag name="KSO_WM_UNIT_LAYERLEVEL" val="1"/>
  <p:tag name="KSO_WM_UNIT_VALUE" val="288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  <p:tag name="KSO_WM_SLIDE_LAYOUT_CNT" val="1_1"/>
  <p:tag name="KSO_WM_SLIDE_LAYOUT" val="a_f"/>
  <p:tag name="KSO_WM_SLIDE_SIZE" val="805*317"/>
  <p:tag name="KSO_WM_SLIDE_POSITION" val="77*137"/>
  <p:tag name="KSO_WM_SLIDE_TYPE" val="text"/>
  <p:tag name="KSO_WM_SLIDE_ITEM_CNT" val="1"/>
  <p:tag name="KSO_WM_SLIDE_INDEX" val="2"/>
  <p:tag name="KSO_WM_SLIDE_ID" val="custom160501_2"/>
  <p:tag name="KSO_WM_TAG_VERSION" val="1.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01_2*i*2"/>
  <p:tag name="KSO_WM_TEMPLATE_CATEGORY" val="custom"/>
  <p:tag name="KSO_WM_TEMPLATE_INDEX" val="160501"/>
  <p:tag name="KSO_WM_UNIT_INDEX" val="2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01_2*i*3"/>
  <p:tag name="KSO_WM_TEMPLATE_CATEGORY" val="custom"/>
  <p:tag name="KSO_WM_TEMPLATE_INDEX" val="160501"/>
  <p:tag name="KSO_WM_UNIT_INDEX" val="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2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f"/>
  <p:tag name="KSO_WM_UNIT_INDEX" val="1"/>
  <p:tag name="KSO_WM_UNIT_ID" val="custom160501_2*f*1"/>
  <p:tag name="KSO_WM_UNIT_CLEAR" val="1"/>
  <p:tag name="KSO_WM_UNIT_LAYERLEVEL" val="1"/>
  <p:tag name="KSO_WM_UNIT_VALUE" val="288"/>
  <p:tag name="KSO_WM_UNIT_HIGHLIGHT" val="0"/>
  <p:tag name="KSO_WM_UNIT_COMPATIBLE" val="0"/>
  <p:tag name="KSO_WM_UNIT_PRESET_TEXT_INDEX" val="5"/>
  <p:tag name="KSO_WM_UNIT_PRESET_TEXT_LEN" val="232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  <p:tag name="KSO_WM_SLIDE_LAYOUT_CNT" val="1_1"/>
  <p:tag name="KSO_WM_SLIDE_LAYOUT" val="a_f"/>
  <p:tag name="KSO_WM_SLIDE_SIZE" val="805*317"/>
  <p:tag name="KSO_WM_SLIDE_POSITION" val="77*137"/>
  <p:tag name="KSO_WM_SLIDE_TYPE" val="text"/>
  <p:tag name="KSO_WM_SLIDE_ITEM_CNT" val="1"/>
  <p:tag name="KSO_WM_SLIDE_INDEX" val="2"/>
  <p:tag name="KSO_WM_SLIDE_ID" val="custom160501_2"/>
  <p:tag name="KSO_WM_TAG_VERSION" val="1.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.xml><?xml version="1.0" encoding="utf-8"?>
<p:tagLst xmlns:p="http://schemas.openxmlformats.org/presentationml/2006/main">
  <p:tag name="MH" val="20151210175510"/>
  <p:tag name="MH_LIBRARY" val="GRAPHIC"/>
  <p:tag name="MH_ORDER" val="Rectangle 117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50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50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0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b"/>
  <p:tag name="KSO_WM_UNIT_INDEX" val="1"/>
  <p:tag name="KSO_WM_UNIT_ID" val="custom160501_1*b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a"/>
  <p:tag name="KSO_WM_UNIT_INDEX" val="1"/>
  <p:tag name="KSO_WM_UNIT_ID" val="custom160501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8.xml><?xml version="1.0" encoding="utf-8"?>
<p:tagLst xmlns:p="http://schemas.openxmlformats.org/presentationml/2006/main">
  <p:tag name="KSO_WM_TEMPLATE_CATEGORY" val="custom"/>
  <p:tag name="KSO_WM_TEMPLATE_INDEX" val="160501"/>
  <p:tag name="KSO_WM_TAG_VERSION" val="1.0"/>
  <p:tag name="KSO_WM_SLIDE_ID" val="custom160501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10、12、18、24、25、26、27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01_2*i*2"/>
  <p:tag name="KSO_WM_TEMPLATE_CATEGORY" val="custom"/>
  <p:tag name="KSO_WM_TEMPLATE_INDEX" val="160501"/>
  <p:tag name="KSO_WM_UNIT_INDEX" val="2"/>
</p:tagLst>
</file>

<file path=ppt/theme/theme1.xml><?xml version="1.0" encoding="utf-8"?>
<a:theme xmlns:a="http://schemas.openxmlformats.org/drawingml/2006/main" name="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1399</Words>
  <Application>WPS 演示</Application>
  <PresentationFormat>宽屏</PresentationFormat>
  <Paragraphs>140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用心谋划勇奋进    </vt:lpstr>
      <vt:lpstr>一、本组成员简介  </vt:lpstr>
      <vt:lpstr>二、学科发展现状分析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三、本学期主要工作和措施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冬天的大雁</cp:lastModifiedBy>
  <cp:revision>16</cp:revision>
  <dcterms:created xsi:type="dcterms:W3CDTF">2015-05-05T08:02:00Z</dcterms:created>
  <dcterms:modified xsi:type="dcterms:W3CDTF">2018-03-02T04:22:04Z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