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67" r:id="rId4"/>
    <p:sldId id="261" r:id="rId5"/>
    <p:sldId id="260" r:id="rId6"/>
    <p:sldId id="266" r:id="rId7"/>
    <p:sldId id="262" r:id="rId8"/>
    <p:sldId id="263" r:id="rId9"/>
    <p:sldId id="264" r:id="rId10"/>
    <p:sldId id="258" r:id="rId11"/>
    <p:sldId id="265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5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909478" y="4050833"/>
            <a:ext cx="4142445" cy="1572045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常州市新北区春江中心小学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南京师范大学附属春江小学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2018.2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206816" y="1421895"/>
            <a:ext cx="7766936" cy="870929"/>
          </a:xfrm>
        </p:spPr>
        <p:txBody>
          <a:bodyPr/>
          <a:lstStyle/>
          <a:p>
            <a:pPr algn="l"/>
            <a:r>
              <a:rPr lang="zh-CN" altLang="en-US" sz="7200" b="1" dirty="0" smtClean="0">
                <a:solidFill>
                  <a:schemeClr val="accent2">
                    <a:lumMod val="50000"/>
                  </a:schemeClr>
                </a:solidFill>
              </a:rPr>
              <a:t>新优质，新起点</a:t>
            </a:r>
            <a:endParaRPr lang="zh-CN" altLang="en-US" sz="7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7540" y="2825087"/>
            <a:ext cx="7465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solidFill>
                  <a:schemeClr val="accent3">
                    <a:lumMod val="50000"/>
                  </a:schemeClr>
                </a:solidFill>
              </a:rPr>
              <a:t>——2017~2018</a:t>
            </a:r>
            <a:r>
              <a:rPr lang="zh-CN" altLang="en-US" sz="3200" b="1" dirty="0" smtClean="0">
                <a:solidFill>
                  <a:schemeClr val="accent3">
                    <a:lumMod val="50000"/>
                  </a:schemeClr>
                </a:solidFill>
              </a:rPr>
              <a:t>学年第二学期教研组计划</a:t>
            </a:r>
            <a:endParaRPr lang="zh-CN" alt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>
            <a:hlinkClick r:id="rId2" action="ppaction://hlinksldjump"/>
          </p:cNvPr>
          <p:cNvSpPr/>
          <p:nvPr/>
        </p:nvSpPr>
        <p:spPr>
          <a:xfrm>
            <a:off x="3868615" y="703387"/>
            <a:ext cx="3896961" cy="9003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备课组打造</a:t>
            </a:r>
            <a:endParaRPr lang="zh-CN" alt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3879497" y="2292371"/>
            <a:ext cx="3856893" cy="9003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校名师工作室</a:t>
            </a:r>
            <a:endParaRPr lang="zh-CN" alt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圆角矩形 8">
            <a:hlinkClick r:id="rId3" action="ppaction://hlinksldjump"/>
          </p:cNvPr>
          <p:cNvSpPr/>
          <p:nvPr/>
        </p:nvSpPr>
        <p:spPr>
          <a:xfrm>
            <a:off x="3904869" y="4162290"/>
            <a:ext cx="3901650" cy="9003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主题式校本</a:t>
            </a:r>
            <a:r>
              <a:rPr lang="zh-CN" altLang="en-US" sz="4000" b="1" dirty="0" smtClean="0">
                <a:solidFill>
                  <a:schemeClr val="accent4">
                    <a:lumMod val="75000"/>
                  </a:schemeClr>
                </a:solidFill>
              </a:rPr>
              <a:t>教研</a:t>
            </a:r>
            <a:endParaRPr lang="zh-CN" alt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406768" y="745589"/>
            <a:ext cx="1223890" cy="416403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重点工作</a:t>
            </a:r>
            <a:endParaRPr lang="zh-CN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3151163" y="759656"/>
            <a:ext cx="365760" cy="3784209"/>
          </a:xfrm>
          <a:prstGeom prst="leftBrace">
            <a:avLst>
              <a:gd name="adj1" fmla="val 8333"/>
              <a:gd name="adj2" fmla="val 49228"/>
            </a:avLst>
          </a:prstGeom>
          <a:ln w="476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387908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四、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68951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下箭头 2"/>
          <p:cNvSpPr/>
          <p:nvPr/>
        </p:nvSpPr>
        <p:spPr>
          <a:xfrm rot="16200000">
            <a:off x="3674660" y="1211236"/>
            <a:ext cx="354841" cy="168549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831307" y="1433015"/>
            <a:ext cx="4626591" cy="1023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accent2">
                    <a:lumMod val="50000"/>
                  </a:schemeClr>
                </a:solidFill>
              </a:rPr>
              <a:t>1、</a:t>
            </a:r>
            <a:r>
              <a:rPr lang="zh-CN" altLang="en-US" sz="2800" dirty="0" smtClean="0">
                <a:solidFill>
                  <a:schemeClr val="accent2">
                    <a:lumMod val="50000"/>
                  </a:schemeClr>
                </a:solidFill>
              </a:rPr>
              <a:t>数字化学校的</a:t>
            </a:r>
            <a:r>
              <a:rPr lang="zh-CN" altLang="en-US" sz="2800" dirty="0" smtClean="0">
                <a:solidFill>
                  <a:schemeClr val="accent2">
                    <a:lumMod val="50000"/>
                  </a:schemeClr>
                </a:solidFill>
              </a:rPr>
              <a:t>创建</a:t>
            </a:r>
            <a:endParaRPr lang="en-US" altLang="zh-CN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accent2">
                    <a:lumMod val="50000"/>
                  </a:schemeClr>
                </a:solidFill>
              </a:rPr>
              <a:t>2、</a:t>
            </a:r>
            <a:r>
              <a:rPr lang="zh-CN" altLang="en-US" sz="2800" dirty="0" smtClean="0">
                <a:solidFill>
                  <a:schemeClr val="accent2">
                    <a:lumMod val="50000"/>
                  </a:schemeClr>
                </a:solidFill>
              </a:rPr>
              <a:t>数学组教师团队的优势</a:t>
            </a:r>
            <a:endParaRPr lang="zh-CN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椭圆 6">
            <a:hlinkClick r:id="rId2" action="ppaction://hlinksldjump"/>
          </p:cNvPr>
          <p:cNvSpPr/>
          <p:nvPr/>
        </p:nvSpPr>
        <p:spPr>
          <a:xfrm>
            <a:off x="1173710" y="1337480"/>
            <a:ext cx="1473956" cy="33300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 smtClean="0"/>
              <a:t>数学</a:t>
            </a:r>
            <a:endParaRPr lang="zh-CN" altLang="en-US" sz="5400" b="1" dirty="0"/>
          </a:p>
        </p:txBody>
      </p:sp>
      <p:sp>
        <p:nvSpPr>
          <p:cNvPr id="8" name="下箭头 7"/>
          <p:cNvSpPr/>
          <p:nvPr/>
        </p:nvSpPr>
        <p:spPr>
          <a:xfrm rot="16200000">
            <a:off x="3635992" y="2905833"/>
            <a:ext cx="354841" cy="168549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847230" y="3305033"/>
            <a:ext cx="4626591" cy="1023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accent2">
                    <a:lumMod val="50000"/>
                  </a:schemeClr>
                </a:solidFill>
              </a:rPr>
              <a:t>1、</a:t>
            </a:r>
            <a:r>
              <a:rPr lang="zh-CN" altLang="en-US" sz="2800" dirty="0" smtClean="0">
                <a:solidFill>
                  <a:schemeClr val="accent2">
                    <a:lumMod val="50000"/>
                  </a:schemeClr>
                </a:solidFill>
              </a:rPr>
              <a:t>新增课程带来的机遇</a:t>
            </a:r>
            <a:endParaRPr lang="en-US" altLang="zh-CN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accent2">
                    <a:lumMod val="50000"/>
                  </a:schemeClr>
                </a:solidFill>
              </a:rPr>
              <a:t>2、</a:t>
            </a:r>
            <a:r>
              <a:rPr lang="zh-CN" altLang="en-US" sz="2800" dirty="0" smtClean="0">
                <a:solidFill>
                  <a:schemeClr val="accent2">
                    <a:lumMod val="50000"/>
                  </a:schemeClr>
                </a:solidFill>
              </a:rPr>
              <a:t>学科特点</a:t>
            </a:r>
            <a:endParaRPr lang="zh-CN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41093" y="1111240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信息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13798" y="2776266"/>
            <a:ext cx="1569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科学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9654" y="251431"/>
            <a:ext cx="5355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我们做了什么</a:t>
            </a:r>
            <a:r>
              <a:rPr lang="en-US" altLang="zh-CN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……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419367" y="2357309"/>
            <a:ext cx="3944203" cy="781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小小数学家</a:t>
            </a:r>
            <a:endParaRPr lang="zh-CN" altLang="en-US" sz="3600" dirty="0"/>
          </a:p>
        </p:txBody>
      </p:sp>
      <p:sp>
        <p:nvSpPr>
          <p:cNvPr id="6" name="椭圆 5"/>
          <p:cNvSpPr/>
          <p:nvPr/>
        </p:nvSpPr>
        <p:spPr>
          <a:xfrm>
            <a:off x="1965277" y="3821374"/>
            <a:ext cx="3330053" cy="79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数学魔术</a:t>
            </a:r>
            <a:endParaRPr lang="zh-CN" altLang="en-US" sz="3600" dirty="0"/>
          </a:p>
        </p:txBody>
      </p:sp>
      <p:sp>
        <p:nvSpPr>
          <p:cNvPr id="7" name="右大括号 6"/>
          <p:cNvSpPr/>
          <p:nvPr/>
        </p:nvSpPr>
        <p:spPr>
          <a:xfrm>
            <a:off x="5704764" y="2388359"/>
            <a:ext cx="382137" cy="2156346"/>
          </a:xfrm>
          <a:prstGeom prst="rightBrace">
            <a:avLst>
              <a:gd name="adj1" fmla="val 8333"/>
              <a:gd name="adj2" fmla="val 49367"/>
            </a:avLst>
          </a:prstGeom>
          <a:noFill/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6180079" y="2653436"/>
            <a:ext cx="38779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zh-CN" altLang="en-US" sz="4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成序列化教材</a:t>
            </a:r>
            <a:endParaRPr lang="en-US" altLang="zh-CN" sz="48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zh-CN" alt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装订成册</a:t>
            </a:r>
            <a:endParaRPr lang="zh-CN" altLang="en-US" sz="4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棱台 1">
            <a:hlinkClick r:id="rId2" action="ppaction://hlinksldjump"/>
          </p:cNvPr>
          <p:cNvSpPr/>
          <p:nvPr/>
        </p:nvSpPr>
        <p:spPr>
          <a:xfrm>
            <a:off x="2415653" y="791570"/>
            <a:ext cx="4817659" cy="100993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 smtClean="0">
                <a:solidFill>
                  <a:schemeClr val="accent2">
                    <a:lumMod val="75000"/>
                  </a:schemeClr>
                </a:solidFill>
              </a:rPr>
              <a:t>备课组打造</a:t>
            </a:r>
            <a:endParaRPr lang="zh-CN" alt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图文框 2"/>
          <p:cNvSpPr/>
          <p:nvPr/>
        </p:nvSpPr>
        <p:spPr>
          <a:xfrm>
            <a:off x="1665027" y="2374709"/>
            <a:ext cx="1064525" cy="3507475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备课组长的培养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4219433" y="2390632"/>
            <a:ext cx="1064525" cy="3507475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集备形式的转变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图文框 4"/>
          <p:cNvSpPr/>
          <p:nvPr/>
        </p:nvSpPr>
        <p:spPr>
          <a:xfrm>
            <a:off x="6798859" y="2376983"/>
            <a:ext cx="1064525" cy="3507475"/>
          </a:xfrm>
          <a:prstGeom prst="fram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tx1"/>
                </a:solidFill>
              </a:rPr>
              <a:t>分项考核的落实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流程图: 决策 5"/>
          <p:cNvSpPr/>
          <p:nvPr/>
        </p:nvSpPr>
        <p:spPr>
          <a:xfrm>
            <a:off x="2838734" y="3971498"/>
            <a:ext cx="1173708" cy="573206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决策 6"/>
          <p:cNvSpPr/>
          <p:nvPr/>
        </p:nvSpPr>
        <p:spPr>
          <a:xfrm>
            <a:off x="5515970" y="3946477"/>
            <a:ext cx="1173708" cy="573206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决策 7"/>
          <p:cNvSpPr/>
          <p:nvPr/>
        </p:nvSpPr>
        <p:spPr>
          <a:xfrm>
            <a:off x="8120418" y="3944203"/>
            <a:ext cx="1173708" cy="573206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决策 8"/>
          <p:cNvSpPr/>
          <p:nvPr/>
        </p:nvSpPr>
        <p:spPr>
          <a:xfrm>
            <a:off x="300251" y="3957851"/>
            <a:ext cx="1173708" cy="573206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棱台 2">
            <a:hlinkClick r:id="rId2" action="ppaction://hlinksldjump"/>
          </p:cNvPr>
          <p:cNvSpPr/>
          <p:nvPr/>
        </p:nvSpPr>
        <p:spPr>
          <a:xfrm>
            <a:off x="2156346" y="532262"/>
            <a:ext cx="5568287" cy="1009935"/>
          </a:xfrm>
          <a:prstGeom prst="beve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5400" b="1" dirty="0" smtClean="0">
                <a:solidFill>
                  <a:schemeClr val="accent2">
                    <a:lumMod val="75000"/>
                  </a:schemeClr>
                </a:solidFill>
              </a:rPr>
              <a:t>主题式校本教研</a:t>
            </a:r>
            <a:endParaRPr lang="zh-CN" alt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493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流程图: 可选过程 4"/>
          <p:cNvSpPr/>
          <p:nvPr/>
        </p:nvSpPr>
        <p:spPr>
          <a:xfrm>
            <a:off x="1050878" y="1883391"/>
            <a:ext cx="3084393" cy="764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课题</a:t>
            </a:r>
            <a:r>
              <a:rPr lang="en-US" altLang="zh-CN" sz="2800" b="1" dirty="0" smtClean="0"/>
              <a:t>“</a:t>
            </a:r>
            <a:r>
              <a:rPr lang="zh-CN" altLang="en-US" sz="2800" b="1" dirty="0" smtClean="0"/>
              <a:t>深度学习</a:t>
            </a:r>
            <a:r>
              <a:rPr lang="en-US" altLang="zh-CN" sz="2800" b="1" dirty="0" smtClean="0"/>
              <a:t>”</a:t>
            </a:r>
            <a:endParaRPr lang="zh-CN" altLang="en-US" sz="2800" b="1" dirty="0"/>
          </a:p>
        </p:txBody>
      </p:sp>
      <p:sp>
        <p:nvSpPr>
          <p:cNvPr id="6" name="流程图: 可选过程 5"/>
          <p:cNvSpPr/>
          <p:nvPr/>
        </p:nvSpPr>
        <p:spPr>
          <a:xfrm>
            <a:off x="1094096" y="3127613"/>
            <a:ext cx="3082119" cy="74835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单元结构教学</a:t>
            </a:r>
            <a:endParaRPr lang="zh-CN" altLang="en-US" sz="2800" b="1" dirty="0"/>
          </a:p>
        </p:txBody>
      </p:sp>
      <p:sp>
        <p:nvSpPr>
          <p:cNvPr id="7" name="流程图: 可选过程 6"/>
          <p:cNvSpPr/>
          <p:nvPr/>
        </p:nvSpPr>
        <p:spPr>
          <a:xfrm>
            <a:off x="5722962" y="1901588"/>
            <a:ext cx="3107139" cy="764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青年教师课堂能力</a:t>
            </a:r>
            <a:endParaRPr lang="zh-CN" altLang="en-US" sz="2800" b="1" dirty="0"/>
          </a:p>
        </p:txBody>
      </p:sp>
      <p:sp>
        <p:nvSpPr>
          <p:cNvPr id="8" name="流程图: 可选过程 7"/>
          <p:cNvSpPr/>
          <p:nvPr/>
        </p:nvSpPr>
        <p:spPr>
          <a:xfrm>
            <a:off x="1037231" y="4435522"/>
            <a:ext cx="3152632" cy="7506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新优质学校展示</a:t>
            </a:r>
            <a:endParaRPr lang="zh-CN" altLang="en-US" sz="2800" b="1" dirty="0"/>
          </a:p>
        </p:txBody>
      </p:sp>
      <p:sp>
        <p:nvSpPr>
          <p:cNvPr id="9" name="流程图: 可选过程 8"/>
          <p:cNvSpPr/>
          <p:nvPr/>
        </p:nvSpPr>
        <p:spPr>
          <a:xfrm>
            <a:off x="5684294" y="3104866"/>
            <a:ext cx="3186751" cy="764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骨干教师引领</a:t>
            </a:r>
            <a:endParaRPr lang="zh-CN" altLang="en-US" sz="2800" b="1" dirty="0"/>
          </a:p>
        </p:txBody>
      </p:sp>
      <p:sp>
        <p:nvSpPr>
          <p:cNvPr id="10" name="流程图: 可选过程 9"/>
          <p:cNvSpPr/>
          <p:nvPr/>
        </p:nvSpPr>
        <p:spPr>
          <a:xfrm>
            <a:off x="5736610" y="4358185"/>
            <a:ext cx="3175379" cy="764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与专家面对面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21726" y="1302307"/>
            <a:ext cx="6362214" cy="377026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239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谢谢！</a:t>
            </a:r>
            <a:endParaRPr lang="zh-CN" altLang="en-US" sz="239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3460" y="559559"/>
            <a:ext cx="9132575" cy="5088062"/>
          </a:xfrm>
        </p:spPr>
        <p:txBody>
          <a:bodyPr/>
          <a:lstStyle/>
          <a:p>
            <a:pPr algn="l"/>
            <a:r>
              <a:rPr lang="en-US" altLang="zh-CN" sz="3200" dirty="0" smtClean="0">
                <a:solidFill>
                  <a:srgbClr val="FF0000"/>
                </a:solidFill>
                <a:latin typeface="+mn-ea"/>
                <a:ea typeface="+mn-ea"/>
              </a:rPr>
              <a:t/>
            </a:r>
            <a:br>
              <a:rPr lang="en-US" altLang="zh-CN" sz="3200" dirty="0" smtClean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zh-CN" altLang="zh-CN" dirty="0" smtClean="0">
                <a:solidFill>
                  <a:schemeClr val="tx1"/>
                </a:solidFill>
              </a:rPr>
              <a:t/>
            </a:r>
            <a:br>
              <a:rPr lang="zh-CN" altLang="zh-CN" dirty="0" smtClean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613389" y="640228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72D"/>
                </a:solidFill>
                <a:effectLst/>
                <a:uLnTx/>
                <a:uFillTx/>
                <a:latin typeface="+mn-ea"/>
                <a:cs typeface="+mj-cs"/>
              </a:rPr>
              <a:t>一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72D"/>
                </a:solidFill>
                <a:effectLst/>
                <a:uLnTx/>
                <a:uFillTx/>
                <a:latin typeface="+mn-ea"/>
                <a:cs typeface="+mj-cs"/>
              </a:rPr>
              <a:t>、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B072D"/>
                </a:solidFill>
                <a:effectLst/>
                <a:uLnTx/>
                <a:uFillTx/>
                <a:latin typeface="+mn-ea"/>
                <a:cs typeface="+mj-cs"/>
              </a:rPr>
              <a:t>现状分析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8B072D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060813" y="1910686"/>
            <a:ext cx="3289110" cy="87345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成员分析</a:t>
            </a:r>
            <a:endParaRPr lang="zh-CN" altLang="en-US" sz="3600" dirty="0"/>
          </a:p>
        </p:txBody>
      </p:sp>
      <p:sp>
        <p:nvSpPr>
          <p:cNvPr id="5" name="圆角矩形 4"/>
          <p:cNvSpPr/>
          <p:nvPr/>
        </p:nvSpPr>
        <p:spPr>
          <a:xfrm>
            <a:off x="3466531" y="3302757"/>
            <a:ext cx="3249481" cy="9219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现有优势</a:t>
            </a:r>
            <a:endParaRPr lang="zh-CN" altLang="en-US" sz="3600" dirty="0"/>
          </a:p>
        </p:txBody>
      </p:sp>
      <p:sp>
        <p:nvSpPr>
          <p:cNvPr id="6" name="圆角矩形 5"/>
          <p:cNvSpPr/>
          <p:nvPr/>
        </p:nvSpPr>
        <p:spPr>
          <a:xfrm>
            <a:off x="5349920" y="4667535"/>
            <a:ext cx="3234521" cy="83251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 smtClean="0"/>
              <a:t>存在问题</a:t>
            </a:r>
            <a:endParaRPr lang="zh-CN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28390497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247189" y="0"/>
            <a:ext cx="6314435" cy="6541541"/>
            <a:chOff x="2069769" y="220923"/>
            <a:chExt cx="6314435" cy="654154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88179" y="220923"/>
              <a:ext cx="6296025" cy="491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69769" y="5133689"/>
              <a:ext cx="6305550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圆角矩形 5"/>
          <p:cNvSpPr/>
          <p:nvPr/>
        </p:nvSpPr>
        <p:spPr>
          <a:xfrm>
            <a:off x="668740" y="1119116"/>
            <a:ext cx="1050877" cy="406703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b="1" dirty="0" smtClean="0"/>
              <a:t>成员组成</a:t>
            </a:r>
            <a:endParaRPr lang="zh-CN" altLang="en-US" sz="6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189853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现有优势：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013" y="1209294"/>
            <a:ext cx="9960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全体教师善于学习，敢于探索、勤于反思，团结协作意识、自觉行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动的责任意识较强。能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宋体" pitchFamily="2" charset="-122"/>
              </a:rPr>
              <a:t>认真 对待每一件事，专注做好每一项工作，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有积极参与教学研究的热情。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4122" y="2478669"/>
            <a:ext cx="9730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2.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各备课组长独立策划的能力和组织协调能力较强，年轻教师的潜力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和执行力很强。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1068" y="3575421"/>
            <a:ext cx="98900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3.80%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的骨干教师经历过梳理教材的完整过程，每个年级都保证有这样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的老师引领。教师的教学理念、教学行为有所转变，从集体备课到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上课、评课、课后反思都有了变化，能做到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课前分析学情，课上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关注资源的收集与处理，课后进行反思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，能客观地分析问题，对</a:t>
            </a:r>
            <a:endParaRPr lang="en-US" altLang="zh-CN" sz="2400" b="1" dirty="0" smtClean="0">
              <a:solidFill>
                <a:schemeClr val="tx1">
                  <a:lumMod val="50000"/>
                </a:schemeClr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lvl="0" indent="304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课堂教学进行有效重建。</a:t>
            </a:r>
            <a:endParaRPr lang="zh-CN" altLang="en-US" sz="2400" b="1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85843" y="189852"/>
            <a:ext cx="11056060" cy="6995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存在问题：</a:t>
            </a:r>
            <a:endParaRPr kumimoji="0" lang="zh-CN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173706" y="1460312"/>
            <a:ext cx="6457516" cy="6823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1、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潜力股，经验和能力有待提升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115404" y="2513462"/>
            <a:ext cx="7942996" cy="7096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2、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教材的把握和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“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交往互动式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”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学习方式的实施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157181" y="3457432"/>
            <a:ext cx="7638197" cy="7096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3、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课题研究的深入和推广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4087504" y="4401404"/>
            <a:ext cx="6000034" cy="70968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4、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学生的来源和特质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E:\1春江小学教科室材料\教科室工作2017.1-2017.7\2016-2017第二学期课题研究\2016.11.6提升课程实施品质的校本化探索与研究\开题\问卷调查\如春课程导出图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896579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sp>
        <p:nvSpPr>
          <p:cNvPr id="5" name="流程图: 联系 4"/>
          <p:cNvSpPr/>
          <p:nvPr/>
        </p:nvSpPr>
        <p:spPr>
          <a:xfrm>
            <a:off x="9730853" y="2565778"/>
            <a:ext cx="1828801" cy="42308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本土与世界</a:t>
            </a:r>
            <a:endParaRPr lang="zh-CN" altLang="en-US" sz="1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538482" y="4312692"/>
            <a:ext cx="1132765" cy="34119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数学魔术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760561" y="3564340"/>
            <a:ext cx="682388" cy="3548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  <a:latin typeface="+mn-ea"/>
              </a:rPr>
              <a:t>数学</a:t>
            </a:r>
            <a:endParaRPr lang="zh-CN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488441" y="3566614"/>
            <a:ext cx="1442114" cy="3548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FF0000"/>
                </a:solidFill>
              </a:rPr>
              <a:t>小小数学家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爆炸形 1 7"/>
          <p:cNvSpPr/>
          <p:nvPr/>
        </p:nvSpPr>
        <p:spPr>
          <a:xfrm>
            <a:off x="1392072" y="3507474"/>
            <a:ext cx="1269242" cy="1542197"/>
          </a:xfrm>
          <a:prstGeom prst="irregularSeal1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爆炸形 2 8"/>
          <p:cNvSpPr/>
          <p:nvPr/>
        </p:nvSpPr>
        <p:spPr>
          <a:xfrm rot="829734">
            <a:off x="2256285" y="4709686"/>
            <a:ext cx="1794177" cy="1081770"/>
          </a:xfrm>
          <a:prstGeom prst="irregularSeal2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3684895" y="423081"/>
            <a:ext cx="2429302" cy="818866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</a:rPr>
              <a:t>数学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5" name="线形标注 1 4"/>
          <p:cNvSpPr/>
          <p:nvPr/>
        </p:nvSpPr>
        <p:spPr>
          <a:xfrm>
            <a:off x="1678674" y="2306472"/>
            <a:ext cx="1023582" cy="2661314"/>
          </a:xfrm>
          <a:prstGeom prst="borderCallout1">
            <a:avLst>
              <a:gd name="adj1" fmla="val -39711"/>
              <a:gd name="adj2" fmla="val 205854"/>
              <a:gd name="adj3" fmla="val 1218"/>
              <a:gd name="adj4" fmla="val 103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国家课程校本化</a:t>
            </a:r>
            <a:endParaRPr lang="zh-CN" altLang="en-US" sz="3200" dirty="0"/>
          </a:p>
        </p:txBody>
      </p:sp>
      <p:sp>
        <p:nvSpPr>
          <p:cNvPr id="6" name="线形标注 1 5"/>
          <p:cNvSpPr/>
          <p:nvPr/>
        </p:nvSpPr>
        <p:spPr>
          <a:xfrm>
            <a:off x="4587921" y="2322394"/>
            <a:ext cx="1023582" cy="2661314"/>
          </a:xfrm>
          <a:prstGeom prst="borderCallout1">
            <a:avLst>
              <a:gd name="adj1" fmla="val -39712"/>
              <a:gd name="adj2" fmla="val 45853"/>
              <a:gd name="adj3" fmla="val -320"/>
              <a:gd name="adj4" fmla="val 48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活动课程</a:t>
            </a:r>
            <a:endParaRPr lang="zh-CN" altLang="en-US" sz="3200" dirty="0"/>
          </a:p>
        </p:txBody>
      </p:sp>
      <p:sp>
        <p:nvSpPr>
          <p:cNvPr id="7" name="线形标注 1 6"/>
          <p:cNvSpPr/>
          <p:nvPr/>
        </p:nvSpPr>
        <p:spPr>
          <a:xfrm>
            <a:off x="7456227" y="2283726"/>
            <a:ext cx="1023582" cy="2661314"/>
          </a:xfrm>
          <a:prstGeom prst="borderCallout1">
            <a:avLst>
              <a:gd name="adj1" fmla="val -39711"/>
              <a:gd name="adj2" fmla="val -139479"/>
              <a:gd name="adj3" fmla="val -320"/>
              <a:gd name="adj4" fmla="val 3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/>
              <a:t>校本课程</a:t>
            </a:r>
            <a:endParaRPr lang="zh-CN" altLang="en-US" sz="3200" dirty="0"/>
          </a:p>
        </p:txBody>
      </p:sp>
      <p:sp>
        <p:nvSpPr>
          <p:cNvPr id="8" name="椭圆 7">
            <a:hlinkClick r:id="rId2" action="ppaction://hlinksldjump"/>
          </p:cNvPr>
          <p:cNvSpPr/>
          <p:nvPr/>
        </p:nvSpPr>
        <p:spPr>
          <a:xfrm>
            <a:off x="1255594" y="5254388"/>
            <a:ext cx="2088108" cy="11327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与科学、信息的整合</a:t>
            </a:r>
            <a:endParaRPr lang="zh-CN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123898" y="5215719"/>
            <a:ext cx="2088108" cy="11327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u="sng" dirty="0" smtClean="0">
                <a:solidFill>
                  <a:schemeClr val="tx1"/>
                </a:solidFill>
              </a:rPr>
              <a:t>数学节</a:t>
            </a:r>
            <a:endParaRPr lang="en-US" altLang="zh-CN" sz="2000" b="1" u="sng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种植、养殖中的统计学</a:t>
            </a:r>
            <a:endParaRPr lang="zh-CN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椭圆 9">
            <a:hlinkClick r:id="rId3" action="ppaction://hlinksldjump"/>
          </p:cNvPr>
          <p:cNvSpPr/>
          <p:nvPr/>
        </p:nvSpPr>
        <p:spPr>
          <a:xfrm>
            <a:off x="7278805" y="5177051"/>
            <a:ext cx="2088108" cy="11327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数学魔术</a:t>
            </a:r>
            <a:endParaRPr lang="en-US" altLang="zh-CN" sz="20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zh-CN" altLang="en-US" sz="2000" b="1" u="sng" dirty="0" smtClean="0">
                <a:solidFill>
                  <a:schemeClr val="accent2">
                    <a:lumMod val="50000"/>
                  </a:schemeClr>
                </a:solidFill>
              </a:rPr>
              <a:t>小小数学家</a:t>
            </a:r>
            <a:endParaRPr lang="zh-CN" altLang="en-US" sz="2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8711" y="183192"/>
            <a:ext cx="5032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二、教师</a:t>
            </a:r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发展：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60812" y="1774210"/>
            <a:ext cx="4995080" cy="696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solidFill>
                  <a:schemeClr val="accent2">
                    <a:lumMod val="50000"/>
                  </a:schemeClr>
                </a:solidFill>
              </a:rPr>
              <a:t>1、</a:t>
            </a: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</a:rPr>
              <a:t>学科素养</a:t>
            </a:r>
            <a:endParaRPr lang="zh-CN" alt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17677" y="4410502"/>
            <a:ext cx="4995080" cy="696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solidFill>
                  <a:schemeClr val="accent2">
                    <a:lumMod val="50000"/>
                  </a:schemeClr>
                </a:solidFill>
              </a:rPr>
              <a:t>3、</a:t>
            </a: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</a:rPr>
              <a:t>论文撰写</a:t>
            </a:r>
            <a:endParaRPr lang="zh-CN" alt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92657" y="3102591"/>
            <a:ext cx="4995080" cy="696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solidFill>
                  <a:schemeClr val="accent2">
                    <a:lumMod val="50000"/>
                  </a:schemeClr>
                </a:solidFill>
              </a:rPr>
              <a:t>2、</a:t>
            </a:r>
            <a:r>
              <a:rPr lang="zh-CN" altLang="en-US" sz="4000" b="1" dirty="0" smtClean="0">
                <a:solidFill>
                  <a:schemeClr val="accent2">
                    <a:lumMod val="50000"/>
                  </a:schemeClr>
                </a:solidFill>
              </a:rPr>
              <a:t>课题研究</a:t>
            </a:r>
            <a:endParaRPr lang="zh-CN" alt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5064" y="0"/>
            <a:ext cx="43832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三、学生</a:t>
            </a:r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发展：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流程图: 决策 5"/>
          <p:cNvSpPr/>
          <p:nvPr/>
        </p:nvSpPr>
        <p:spPr>
          <a:xfrm>
            <a:off x="559557" y="1214650"/>
            <a:ext cx="2906973" cy="223823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 smtClean="0"/>
              <a:t>学习常规</a:t>
            </a:r>
            <a:endParaRPr lang="zh-CN" altLang="en-US" sz="4400" dirty="0"/>
          </a:p>
        </p:txBody>
      </p:sp>
      <p:sp>
        <p:nvSpPr>
          <p:cNvPr id="7" name="流程图: 决策 6"/>
          <p:cNvSpPr/>
          <p:nvPr/>
        </p:nvSpPr>
        <p:spPr>
          <a:xfrm>
            <a:off x="3796352" y="2076734"/>
            <a:ext cx="2906973" cy="223823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 smtClean="0"/>
              <a:t>学习方式</a:t>
            </a:r>
            <a:endParaRPr lang="zh-CN" altLang="en-US" sz="4400" dirty="0"/>
          </a:p>
        </p:txBody>
      </p:sp>
      <p:sp>
        <p:nvSpPr>
          <p:cNvPr id="8" name="流程图: 决策 7"/>
          <p:cNvSpPr/>
          <p:nvPr/>
        </p:nvSpPr>
        <p:spPr>
          <a:xfrm>
            <a:off x="6896668" y="3239068"/>
            <a:ext cx="2906973" cy="223823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 smtClean="0"/>
              <a:t>分项考核</a:t>
            </a:r>
            <a:endParaRPr lang="zh-CN" altLang="en-US" sz="4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4685</TotalTime>
  <Words>407</Words>
  <Application>Microsoft Office PowerPoint</Application>
  <PresentationFormat>自定义</PresentationFormat>
  <Paragraphs>77</Paragraphs>
  <Slides>15</Slides>
  <Notes>0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平面</vt:lpstr>
      <vt:lpstr>新优质，新起点</vt:lpstr>
      <vt:lpstr>  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微软用户</cp:lastModifiedBy>
  <cp:revision>27</cp:revision>
  <dcterms:created xsi:type="dcterms:W3CDTF">2017-10-15T15:50:21Z</dcterms:created>
  <dcterms:modified xsi:type="dcterms:W3CDTF">2018-03-01T15:09:25Z</dcterms:modified>
</cp:coreProperties>
</file>