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02" r:id="rId3"/>
    <p:sldId id="470" r:id="rId4"/>
    <p:sldId id="461" r:id="rId5"/>
    <p:sldId id="441" r:id="rId6"/>
    <p:sldId id="480" r:id="rId7"/>
    <p:sldId id="486" r:id="rId8"/>
    <p:sldId id="487" r:id="rId9"/>
    <p:sldId id="488" r:id="rId10"/>
    <p:sldId id="484" r:id="rId11"/>
    <p:sldId id="448" r:id="rId12"/>
    <p:sldId id="478" r:id="rId13"/>
    <p:sldId id="472" r:id="rId14"/>
    <p:sldId id="471" r:id="rId15"/>
    <p:sldId id="473" r:id="rId16"/>
    <p:sldId id="450" r:id="rId17"/>
    <p:sldId id="483" r:id="rId18"/>
    <p:sldId id="482" r:id="rId19"/>
    <p:sldId id="481" r:id="rId20"/>
    <p:sldId id="485" r:id="rId21"/>
    <p:sldId id="451" r:id="rId22"/>
    <p:sldId id="475" r:id="rId23"/>
    <p:sldId id="476" r:id="rId24"/>
    <p:sldId id="447" r:id="rId25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FF6600"/>
    <a:srgbClr val="D6FFFE"/>
    <a:srgbClr val="28F8F8"/>
    <a:srgbClr val="93D050"/>
    <a:srgbClr val="4BACC6"/>
    <a:srgbClr val="FF3300"/>
    <a:srgbClr val="FF5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/>
    <p:restoredTop sz="95687"/>
  </p:normalViewPr>
  <p:slideViewPr>
    <p:cSldViewPr>
      <p:cViewPr>
        <p:scale>
          <a:sx n="100" d="100"/>
          <a:sy n="100" d="100"/>
        </p:scale>
        <p:origin x="-732" y="-4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E6A4B305-5843-4B8B-816F-E73299A82ACD}" type="datetimeFigureOut">
              <a:rPr lang="zh-CN" altLang="en-US"/>
            </a:fld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EFB910FC-66C5-48FB-A6E9-E225B20D012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DED5-5135-4967-A9E5-1B6B2F64C87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39A7-4E99-443A-89C5-82EB652DE43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DB6E-D489-4F8D-B1C3-200D80BA257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46EF-AFAC-4940-BCC2-45FDB8940C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40BA-159D-42FA-89FF-5295999A96E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79025-915E-425D-B46E-1D0C5AD626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057C-C6EE-4C45-82BF-BF9131B49D7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EAF5A-B4E6-4AB4-9D10-ED1C740671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1921-7056-4034-9256-ED433E75FB9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EF768-1B48-4BFD-A0DA-916C406B6E6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89C36-B7BC-465E-B591-7B185E8AAC6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40145-7170-4CD0-9985-59379DFCCA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353D-516F-471F-8AB1-76796050E1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62145-A9C9-40E5-9CCA-E2FD54774B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 userDrawn="1"/>
        </p:nvSpPr>
        <p:spPr>
          <a:xfrm>
            <a:off x="8475663" y="4686300"/>
            <a:ext cx="436562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fld id="{4A097695-3181-4F16-8D0F-EFACF22613DA}" type="slidenum">
              <a:rPr lang="zh-CN" altLang="en-US" sz="1600">
                <a:solidFill>
                  <a:srgbClr val="595959"/>
                </a:solidFill>
                <a:ea typeface="宋体" panose="02010600030101010101" pitchFamily="2" charset="-122"/>
              </a:rPr>
            </a:fld>
            <a:endParaRPr lang="zh-CN" altLang="en-US" sz="1600" dirty="0">
              <a:solidFill>
                <a:srgbClr val="595959"/>
              </a:solidFill>
              <a:ea typeface="宋体" panose="02010600030101010101" pitchFamily="2" charset="-122"/>
            </a:endParaRPr>
          </a:p>
        </p:txBody>
      </p:sp>
      <p:cxnSp>
        <p:nvCxnSpPr>
          <p:cNvPr id="6" name="直接连接符 16"/>
          <p:cNvCxnSpPr/>
          <p:nvPr userDrawn="1"/>
        </p:nvCxnSpPr>
        <p:spPr>
          <a:xfrm>
            <a:off x="357188" y="500063"/>
            <a:ext cx="2643187" cy="158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7"/>
          <p:cNvCxnSpPr/>
          <p:nvPr userDrawn="1"/>
        </p:nvCxnSpPr>
        <p:spPr>
          <a:xfrm flipV="1">
            <a:off x="6286500" y="500063"/>
            <a:ext cx="2493963" cy="793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2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  <p:sp>
          <p:nvSpPr>
            <p:cNvPr id="10" name="矩形 9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856" y="330944"/>
            <a:ext cx="8229600" cy="349548"/>
          </a:xfrm>
        </p:spPr>
        <p:txBody>
          <a:bodyPr>
            <a:noAutofit/>
          </a:bodyPr>
          <a:lstStyle>
            <a:lvl1pPr algn="ctr"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 smtClean="0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1B65-3EE0-40F3-9234-28D7BA91FBD0}" type="datetimeFigureOut">
              <a:rPr lang="zh-CN" altLang="en-US"/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3D53D-495D-4B76-A6D2-5EC87457E9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35B9-73E7-4814-A126-25815F2B789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9F38A-CA44-4987-BA7D-69CC9184BCE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7536-FA87-4DBB-84B7-A4E9D4BD4E5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90D63-A10E-4984-BE02-A677AA43EC9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5466D-C2D6-45EE-A2D0-0F3A26E1864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DDC10-CA49-4973-B72B-092ACEB3F06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0B8C08F-8853-4B9A-AEFE-012416C2F45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2AAAD68-1D02-465F-A709-8B00F310624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图片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150"/>
            <a:ext cx="3543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图片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941388"/>
            <a:ext cx="37147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851907">
            <a:off x="7995444" y="1285082"/>
            <a:ext cx="37147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图片 19"/>
          <p:cNvPicPr>
            <a:picLocks noChangeAspect="1"/>
          </p:cNvPicPr>
          <p:nvPr/>
        </p:nvPicPr>
        <p:blipFill>
          <a:blip r:embed="rId5"/>
          <a:srcRect l="53062" r="32117" b="82324"/>
          <a:stretch>
            <a:fillRect/>
          </a:stretch>
        </p:blipFill>
        <p:spPr bwMode="auto">
          <a:xfrm>
            <a:off x="3268663" y="3506788"/>
            <a:ext cx="392112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2771775" y="1131888"/>
            <a:ext cx="6481763" cy="2289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zh-CN" altLang="en-US" sz="3600">
                <a:solidFill>
                  <a:srgbClr val="FF5DFF"/>
                </a:solidFill>
                <a:latin typeface="汉仪雪君体简"/>
                <a:ea typeface="汉仪雪君体简"/>
                <a:cs typeface="汉仪雪君体简"/>
              </a:rPr>
              <a:t>推进学科组建设</a:t>
            </a:r>
            <a:endParaRPr lang="zh-CN" altLang="en-US" sz="3600">
              <a:solidFill>
                <a:srgbClr val="FF5DFF"/>
              </a:solidFill>
              <a:latin typeface="汉仪雪君体简"/>
              <a:ea typeface="汉仪雪君体简"/>
              <a:cs typeface="汉仪雪君体简"/>
            </a:endParaRPr>
          </a:p>
          <a:p>
            <a:pPr eaLnBrk="0" hangingPunc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zh-CN" altLang="en-US" sz="3600">
                <a:solidFill>
                  <a:srgbClr val="FF5DFF"/>
                </a:solidFill>
                <a:latin typeface="汉仪雪君体简"/>
                <a:ea typeface="汉仪雪君体简"/>
                <a:cs typeface="汉仪雪君体简"/>
              </a:rPr>
              <a:t>    努力提升教学质量</a:t>
            </a:r>
            <a:endParaRPr lang="zh-CN" altLang="en-US" sz="3600">
              <a:solidFill>
                <a:srgbClr val="FF5DFF"/>
              </a:solidFill>
              <a:latin typeface="汉仪雪君体简"/>
              <a:ea typeface="汉仪雪君体简"/>
              <a:cs typeface="汉仪雪君体简"/>
            </a:endParaRPr>
          </a:p>
          <a:p>
            <a:pPr eaLnBrk="0" hangingPunc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zh-CN" altLang="en-US" sz="3600">
                <a:solidFill>
                  <a:srgbClr val="008000"/>
                </a:solidFill>
                <a:latin typeface="汉仪雪君体简"/>
                <a:ea typeface="汉仪雪君体简"/>
                <a:cs typeface="汉仪雪君体简"/>
              </a:rPr>
              <a:t>              </a:t>
            </a:r>
            <a:r>
              <a:rPr lang="en-US" altLang="zh-CN">
                <a:solidFill>
                  <a:srgbClr val="008000"/>
                </a:solidFill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>
                <a:solidFill>
                  <a:srgbClr val="008000"/>
                </a:solidFill>
                <a:latin typeface="汉仪雪君体简"/>
                <a:ea typeface="汉仪雪君体简"/>
                <a:cs typeface="汉仪雪君体简"/>
              </a:rPr>
              <a:t>浅谈英语学科组建设</a:t>
            </a:r>
            <a:endParaRPr lang="zh-CN" altLang="zh-CN">
              <a:solidFill>
                <a:srgbClr val="008000"/>
              </a:solidFill>
              <a:latin typeface="汉仪雪君体简"/>
              <a:ea typeface="汉仪雪君体简"/>
              <a:cs typeface="汉仪雪君体简"/>
            </a:endParaRPr>
          </a:p>
        </p:txBody>
      </p: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3708400" y="3579813"/>
            <a:ext cx="39370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新北区小河中心小学</a:t>
            </a:r>
            <a:endParaRPr lang="zh-CN" altLang="en-US" sz="2000">
              <a:solidFill>
                <a:srgbClr val="00B050"/>
              </a:solidFill>
              <a:latin typeface="楷体_GB2312" pitchFamily="49" charset="-122"/>
              <a:ea typeface="楷体_GB2312" pitchFamily="49" charset="-122"/>
              <a:cs typeface="华文新魏" pitchFamily="2" charset="-122"/>
            </a:endParaRPr>
          </a:p>
          <a:p>
            <a:pPr algn="ctr"/>
            <a:r>
              <a:rPr lang="en-US" altLang="zh-CN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2018</a:t>
            </a:r>
            <a:r>
              <a:rPr lang="zh-CN" altLang="en-US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年</a:t>
            </a:r>
            <a:r>
              <a:rPr lang="en-US" altLang="zh-CN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2</a:t>
            </a:r>
            <a:r>
              <a:rPr lang="zh-CN" altLang="en-US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月</a:t>
            </a:r>
            <a:r>
              <a:rPr lang="en-US" altLang="zh-CN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28</a:t>
            </a:r>
            <a:r>
              <a:rPr lang="zh-CN" altLang="en-US" sz="2000">
                <a:solidFill>
                  <a:srgbClr val="00B050"/>
                </a:solidFill>
                <a:latin typeface="楷体_GB2312" pitchFamily="49" charset="-122"/>
                <a:ea typeface="楷体_GB2312" pitchFamily="49" charset="-122"/>
                <a:cs typeface="华文新魏" pitchFamily="2" charset="-122"/>
              </a:rPr>
              <a:t>日</a:t>
            </a:r>
            <a:endParaRPr lang="zh-CN" altLang="en-US" sz="2000">
              <a:solidFill>
                <a:srgbClr val="00B050"/>
              </a:solidFill>
              <a:latin typeface="楷体_GB2312" pitchFamily="49" charset="-122"/>
              <a:ea typeface="楷体_GB2312" pitchFamily="49" charset="-122"/>
              <a:cs typeface="华文新魏" pitchFamily="2" charset="-122"/>
            </a:endParaRPr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0" y="0"/>
            <a:ext cx="8027988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zh-CN" altLang="en-US" sz="1600">
                <a:solidFill>
                  <a:srgbClr val="008000"/>
                </a:solidFill>
                <a:ea typeface="黑体" panose="02010609060101010101" pitchFamily="2" charset="-122"/>
              </a:rPr>
              <a:t>分管教学校长交流会</a:t>
            </a:r>
            <a:endParaRPr lang="zh-CN" altLang="en-US" sz="1600">
              <a:solidFill>
                <a:srgbClr val="008000"/>
              </a:solidFill>
              <a:ea typeface="黑体" panose="0201060906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val 12"/>
          <p:cNvSpPr>
            <a:spLocks noChangeArrowheads="1"/>
          </p:cNvSpPr>
          <p:nvPr/>
        </p:nvSpPr>
        <p:spPr bwMode="auto">
          <a:xfrm>
            <a:off x="1835150" y="12382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3556" name="Rectangle 14"/>
          <p:cNvSpPr>
            <a:spLocks noChangeArrowheads="1"/>
          </p:cNvSpPr>
          <p:nvPr/>
        </p:nvSpPr>
        <p:spPr bwMode="auto">
          <a:xfrm>
            <a:off x="3060700" y="195263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教师培养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有法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17415" name="Group 7"/>
          <p:cNvGrpSpPr/>
          <p:nvPr/>
        </p:nvGrpSpPr>
        <p:grpSpPr bwMode="auto">
          <a:xfrm>
            <a:off x="1547813" y="915988"/>
            <a:ext cx="5256212" cy="619125"/>
            <a:chOff x="225" y="1512"/>
            <a:chExt cx="2871" cy="447"/>
          </a:xfrm>
        </p:grpSpPr>
        <p:sp>
          <p:nvSpPr>
            <p:cNvPr id="23562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3563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专家引领，把脉课堂教学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grpSp>
        <p:nvGrpSpPr>
          <p:cNvPr id="17421" name="Group 13"/>
          <p:cNvGrpSpPr/>
          <p:nvPr/>
        </p:nvGrpSpPr>
        <p:grpSpPr bwMode="auto">
          <a:xfrm>
            <a:off x="395288" y="1708150"/>
            <a:ext cx="8353425" cy="2568575"/>
            <a:chOff x="249" y="1076"/>
            <a:chExt cx="5262" cy="1618"/>
          </a:xfrm>
        </p:grpSpPr>
        <p:pic>
          <p:nvPicPr>
            <p:cNvPr id="2" name="图片 1" descr="null2e99fedac756a3f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7" y="1076"/>
              <a:ext cx="1626" cy="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560" name="图片 5136" descr="IMG_5399(1)_副本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" y="1076"/>
              <a:ext cx="1618" cy="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2" descr="D:\me\徐文娟名教师工作室过程资料\徐文娟工作室活动过程\2017.2--7\8.2017.4.7\徐文娟工作室第八次活动\微信图片_2017040813503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0" y="1078"/>
              <a:ext cx="2041" cy="1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Oval 12"/>
          <p:cNvSpPr>
            <a:spLocks noChangeArrowheads="1"/>
          </p:cNvSpPr>
          <p:nvPr/>
        </p:nvSpPr>
        <p:spPr bwMode="auto">
          <a:xfrm>
            <a:off x="1908175" y="12382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4580" name="Rectangle 14"/>
          <p:cNvSpPr>
            <a:spLocks noChangeArrowheads="1"/>
          </p:cNvSpPr>
          <p:nvPr/>
        </p:nvSpPr>
        <p:spPr bwMode="auto">
          <a:xfrm>
            <a:off x="3060700" y="195263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教师培养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有法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pic>
        <p:nvPicPr>
          <p:cNvPr id="7182" name="图片 7181" descr="IMG_2446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419225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11" name="Group 11"/>
          <p:cNvGrpSpPr/>
          <p:nvPr/>
        </p:nvGrpSpPr>
        <p:grpSpPr bwMode="auto">
          <a:xfrm>
            <a:off x="1476375" y="842963"/>
            <a:ext cx="6408738" cy="619125"/>
            <a:chOff x="225" y="1512"/>
            <a:chExt cx="2871" cy="447"/>
          </a:xfrm>
        </p:grpSpPr>
        <p:sp>
          <p:nvSpPr>
            <p:cNvPr id="24583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4584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骨干教师，进行课型建模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Oval 12"/>
          <p:cNvSpPr>
            <a:spLocks noChangeArrowheads="1"/>
          </p:cNvSpPr>
          <p:nvPr/>
        </p:nvSpPr>
        <p:spPr bwMode="auto">
          <a:xfrm>
            <a:off x="1835150" y="195263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5604" name="Rectangle 14"/>
          <p:cNvSpPr>
            <a:spLocks noChangeArrowheads="1"/>
          </p:cNvSpPr>
          <p:nvPr/>
        </p:nvSpPr>
        <p:spPr bwMode="auto">
          <a:xfrm>
            <a:off x="2771775" y="268288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教师培养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有法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40966" name="Group 6"/>
          <p:cNvGrpSpPr/>
          <p:nvPr/>
        </p:nvGrpSpPr>
        <p:grpSpPr bwMode="auto">
          <a:xfrm>
            <a:off x="611188" y="987425"/>
            <a:ext cx="8280400" cy="619125"/>
            <a:chOff x="225" y="1512"/>
            <a:chExt cx="2871" cy="447"/>
          </a:xfrm>
        </p:grpSpPr>
        <p:sp>
          <p:nvSpPr>
            <p:cNvPr id="25607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5608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师徒结对，老将带新兵，促进新教师入格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2638" y="1635125"/>
            <a:ext cx="467995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Oval 12"/>
          <p:cNvSpPr>
            <a:spLocks noChangeArrowheads="1"/>
          </p:cNvSpPr>
          <p:nvPr/>
        </p:nvSpPr>
        <p:spPr bwMode="auto">
          <a:xfrm>
            <a:off x="1835150" y="12382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6628" name="Rectangle 14"/>
          <p:cNvSpPr>
            <a:spLocks noChangeArrowheads="1"/>
          </p:cNvSpPr>
          <p:nvPr/>
        </p:nvSpPr>
        <p:spPr bwMode="auto">
          <a:xfrm>
            <a:off x="2987675" y="195263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教师培养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有法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39942" name="Group 6"/>
          <p:cNvGrpSpPr/>
          <p:nvPr/>
        </p:nvGrpSpPr>
        <p:grpSpPr bwMode="auto">
          <a:xfrm>
            <a:off x="1331913" y="771525"/>
            <a:ext cx="6767512" cy="619125"/>
            <a:chOff x="225" y="1512"/>
            <a:chExt cx="2871" cy="447"/>
          </a:xfrm>
        </p:grpSpPr>
        <p:sp>
          <p:nvSpPr>
            <p:cNvPr id="26634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6635" name="文本框 5138"/>
            <p:cNvSpPr txBox="1">
              <a:spLocks noChangeArrowheads="1"/>
            </p:cNvSpPr>
            <p:nvPr/>
          </p:nvSpPr>
          <p:spPr bwMode="auto">
            <a:xfrm>
              <a:off x="707" y="1512"/>
              <a:ext cx="2389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青年教师，多元平台锤炼基本功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grpSp>
        <p:nvGrpSpPr>
          <p:cNvPr id="23565" name="Group 13"/>
          <p:cNvGrpSpPr/>
          <p:nvPr/>
        </p:nvGrpSpPr>
        <p:grpSpPr bwMode="auto">
          <a:xfrm>
            <a:off x="684213" y="1708150"/>
            <a:ext cx="8169275" cy="2508250"/>
            <a:chOff x="0" y="1121"/>
            <a:chExt cx="5577" cy="1671"/>
          </a:xfrm>
        </p:grpSpPr>
        <p:pic>
          <p:nvPicPr>
            <p:cNvPr id="26631" name="图片 17414" descr="IMG_3114_副本_副本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121"/>
              <a:ext cx="2109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图片 5" descr="郑亚芬老师执教四上Unit 6 At the snack 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54" y="1166"/>
              <a:ext cx="1682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图片 7" descr="毛如月老师执教四上Unit 3 How man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23" y="1166"/>
              <a:ext cx="1654" cy="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7652" name="Rectangle 14"/>
          <p:cNvSpPr>
            <a:spLocks noChangeArrowheads="1"/>
          </p:cNvSpPr>
          <p:nvPr/>
        </p:nvSpPr>
        <p:spPr bwMode="auto">
          <a:xfrm>
            <a:off x="3132138" y="555625"/>
            <a:ext cx="3630612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教师培养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有法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41990" name="Group 6"/>
          <p:cNvGrpSpPr/>
          <p:nvPr/>
        </p:nvGrpSpPr>
        <p:grpSpPr bwMode="auto">
          <a:xfrm>
            <a:off x="611188" y="2068513"/>
            <a:ext cx="3311525" cy="946150"/>
            <a:chOff x="225" y="1512"/>
            <a:chExt cx="2871" cy="683"/>
          </a:xfrm>
        </p:grpSpPr>
        <p:sp>
          <p:nvSpPr>
            <p:cNvPr id="27656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7657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6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抓住节点事件，凝聚团队力量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pic>
        <p:nvPicPr>
          <p:cNvPr id="9221" name="图片 32786" descr="毛如月_副本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419225"/>
            <a:ext cx="2160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图片 32787" descr="郑亚芬_副本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419225"/>
            <a:ext cx="2160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9700" name="Rectangle 14"/>
          <p:cNvSpPr>
            <a:spLocks noChangeArrowheads="1"/>
          </p:cNvSpPr>
          <p:nvPr/>
        </p:nvSpPr>
        <p:spPr bwMode="auto">
          <a:xfrm>
            <a:off x="2484438" y="555625"/>
            <a:ext cx="4133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累累硕果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教师荣誉榜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pic>
        <p:nvPicPr>
          <p:cNvPr id="9221" name="图片 32786" descr="毛如月_副本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276350"/>
            <a:ext cx="1944687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图片 32787" descr="郑亚芬_副本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276350"/>
            <a:ext cx="20161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2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276350"/>
            <a:ext cx="20891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55650" y="4156075"/>
            <a:ext cx="2232025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>
                <a:ea typeface="楷体_GB2312" pitchFamily="49" charset="-122"/>
              </a:rPr>
              <a:t>2016.11</a:t>
            </a:r>
            <a:r>
              <a:rPr lang="zh-CN" altLang="en-US" sz="1400" b="1">
                <a:ea typeface="楷体_GB2312" pitchFamily="49" charset="-122"/>
              </a:rPr>
              <a:t>英语基本功一等奖</a:t>
            </a:r>
            <a:endParaRPr lang="zh-CN" altLang="en-US" sz="1400" b="1">
              <a:ea typeface="楷体_GB2312" pitchFamily="49" charset="-122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3132138" y="4156075"/>
            <a:ext cx="2376487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>
                <a:ea typeface="楷体_GB2312" pitchFamily="49" charset="-122"/>
              </a:rPr>
              <a:t> </a:t>
            </a:r>
            <a:r>
              <a:rPr lang="en-US" altLang="zh-CN" sz="1400" b="1">
                <a:ea typeface="楷体_GB2312" pitchFamily="49" charset="-122"/>
              </a:rPr>
              <a:t>2016.11</a:t>
            </a:r>
            <a:r>
              <a:rPr lang="zh-CN" altLang="en-US" sz="1400" b="1">
                <a:ea typeface="楷体_GB2312" pitchFamily="49" charset="-122"/>
              </a:rPr>
              <a:t>英语基本功一等奖</a:t>
            </a:r>
            <a:endParaRPr lang="zh-CN" altLang="en-US" sz="1400" b="1">
              <a:ea typeface="楷体_GB2312" pitchFamily="49" charset="-122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5724525" y="4156075"/>
            <a:ext cx="2303463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>
                <a:ea typeface="楷体_GB2312" pitchFamily="49" charset="-122"/>
              </a:rPr>
              <a:t> </a:t>
            </a:r>
            <a:r>
              <a:rPr lang="en-US" altLang="zh-CN" sz="1400" b="1">
                <a:ea typeface="楷体_GB2312" pitchFamily="49" charset="-122"/>
              </a:rPr>
              <a:t>2016.11</a:t>
            </a:r>
            <a:r>
              <a:rPr lang="zh-CN" altLang="en-US" sz="1400" b="1">
                <a:ea typeface="楷体_GB2312" pitchFamily="49" charset="-122"/>
              </a:rPr>
              <a:t>英语基本功三等奖</a:t>
            </a:r>
            <a:endParaRPr lang="zh-CN" altLang="en-US" sz="1400" b="1">
              <a:ea typeface="楷体_GB2312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9470" grpId="0"/>
      <p:bldP spid="194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30724" name="Rectangle 14"/>
          <p:cNvSpPr>
            <a:spLocks noChangeArrowheads="1"/>
          </p:cNvSpPr>
          <p:nvPr/>
        </p:nvSpPr>
        <p:spPr bwMode="auto">
          <a:xfrm>
            <a:off x="2484438" y="555625"/>
            <a:ext cx="4133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累累硕果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教师荣誉榜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56331" name="Group 11"/>
          <p:cNvGrpSpPr/>
          <p:nvPr/>
        </p:nvGrpSpPr>
        <p:grpSpPr bwMode="auto">
          <a:xfrm>
            <a:off x="395288" y="1131888"/>
            <a:ext cx="4319587" cy="3400425"/>
            <a:chOff x="249" y="713"/>
            <a:chExt cx="2721" cy="2142"/>
          </a:xfrm>
        </p:grpSpPr>
        <p:sp>
          <p:nvSpPr>
            <p:cNvPr id="30729" name="Text Box 7"/>
            <p:cNvSpPr txBox="1">
              <a:spLocks noChangeArrowheads="1"/>
            </p:cNvSpPr>
            <p:nvPr/>
          </p:nvSpPr>
          <p:spPr bwMode="auto">
            <a:xfrm>
              <a:off x="249" y="2663"/>
              <a:ext cx="2721" cy="1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>
                  <a:ea typeface="楷体_GB2312" pitchFamily="49" charset="-122"/>
                </a:rPr>
                <a:t>2016</a:t>
              </a:r>
              <a:r>
                <a:rPr lang="zh-CN" altLang="en-US" sz="1400" b="1">
                  <a:ea typeface="楷体_GB2312" pitchFamily="49" charset="-122"/>
                </a:rPr>
                <a:t>年英语教师才艺比赛二等奖，演讲比赛一等奖</a:t>
              </a:r>
              <a:endParaRPr lang="zh-CN" altLang="en-US" sz="1400" b="1">
                <a:ea typeface="楷体_GB2312" pitchFamily="49" charset="-122"/>
              </a:endParaRPr>
            </a:p>
          </p:txBody>
        </p:sp>
        <p:pic>
          <p:nvPicPr>
            <p:cNvPr id="30730" name="Picture 8" descr="Z3E]K25Q}_(Q(YL%Y@IZ)(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" y="713"/>
              <a:ext cx="1395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2" name="Group 12"/>
          <p:cNvGrpSpPr/>
          <p:nvPr/>
        </p:nvGrpSpPr>
        <p:grpSpPr bwMode="auto">
          <a:xfrm>
            <a:off x="4643438" y="1131888"/>
            <a:ext cx="4319587" cy="3400425"/>
            <a:chOff x="2925" y="713"/>
            <a:chExt cx="2721" cy="2142"/>
          </a:xfrm>
        </p:grpSpPr>
        <p:pic>
          <p:nvPicPr>
            <p:cNvPr id="30727" name="图片 32786" descr="毛如月_副本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5" y="713"/>
              <a:ext cx="1315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Text Box 10"/>
            <p:cNvSpPr txBox="1">
              <a:spLocks noChangeArrowheads="1"/>
            </p:cNvSpPr>
            <p:nvPr/>
          </p:nvSpPr>
          <p:spPr bwMode="auto">
            <a:xfrm>
              <a:off x="2925" y="2663"/>
              <a:ext cx="2721" cy="1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>
                  <a:ea typeface="楷体_GB2312" pitchFamily="49" charset="-122"/>
                </a:rPr>
                <a:t>2016</a:t>
              </a:r>
              <a:r>
                <a:rPr lang="zh-CN" altLang="en-US" sz="1400" b="1">
                  <a:ea typeface="楷体_GB2312" pitchFamily="49" charset="-122"/>
                </a:rPr>
                <a:t>年蓝天杯会课二等奖</a:t>
              </a:r>
              <a:endParaRPr lang="zh-CN" altLang="en-US" sz="1400" b="1"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8676" name="Rectangle 14"/>
          <p:cNvSpPr>
            <a:spLocks noChangeArrowheads="1"/>
          </p:cNvSpPr>
          <p:nvPr/>
        </p:nvSpPr>
        <p:spPr bwMode="auto">
          <a:xfrm>
            <a:off x="2484438" y="555625"/>
            <a:ext cx="4133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累累硕果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教师荣誉榜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pic>
        <p:nvPicPr>
          <p:cNvPr id="28677" name="Picture 7" descr="2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276350"/>
            <a:ext cx="3959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060700" y="4156075"/>
            <a:ext cx="2447925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>
                <a:ea typeface="楷体_GB2312" pitchFamily="49" charset="-122"/>
              </a:rPr>
              <a:t>2017</a:t>
            </a:r>
            <a:r>
              <a:rPr lang="zh-CN" altLang="en-US" sz="1400" b="1">
                <a:ea typeface="楷体_GB2312" pitchFamily="49" charset="-122"/>
              </a:rPr>
              <a:t>年评为常州市骨干教师</a:t>
            </a:r>
            <a:endParaRPr lang="zh-CN" altLang="en-US" sz="1400" b="1">
              <a:ea typeface="楷体_GB2312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2484438" y="555625"/>
            <a:ext cx="4133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累累硕果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教师荣誉榜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pic>
        <p:nvPicPr>
          <p:cNvPr id="54278" name="Picture 6" descr="10(33}A@29$X`E[_]S1PJ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131888"/>
            <a:ext cx="38163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32772" name="Rectangle 14"/>
          <p:cNvSpPr>
            <a:spLocks noChangeArrowheads="1"/>
          </p:cNvSpPr>
          <p:nvPr/>
        </p:nvSpPr>
        <p:spPr bwMode="auto">
          <a:xfrm>
            <a:off x="3060700" y="484188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学生发展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有道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sp>
        <p:nvSpPr>
          <p:cNvPr id="18440" name="矩形 87"/>
          <p:cNvSpPr>
            <a:spLocks noChangeArrowheads="1"/>
          </p:cNvSpPr>
          <p:nvPr/>
        </p:nvSpPr>
        <p:spPr bwMode="auto">
          <a:xfrm>
            <a:off x="1917700" y="1631950"/>
            <a:ext cx="510222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ctr">
              <a:buClr>
                <a:srgbClr val="FF0000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990000"/>
                </a:solidFill>
                <a:latin typeface="Arial" panose="020B0604020202020204" pitchFamily="34" charset="0"/>
              </a:rPr>
              <a:t>扎实日常</a:t>
            </a:r>
            <a:r>
              <a:rPr lang="zh-CN" altLang="en-US" sz="2800" b="1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课堂，养成良好习惯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441" name="矩形 87"/>
          <p:cNvSpPr>
            <a:spLocks noChangeArrowheads="1"/>
          </p:cNvSpPr>
          <p:nvPr/>
        </p:nvSpPr>
        <p:spPr bwMode="auto">
          <a:xfrm>
            <a:off x="1908175" y="2500313"/>
            <a:ext cx="532765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ctr">
              <a:buClr>
                <a:srgbClr val="FF0000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990000"/>
                </a:solidFill>
                <a:latin typeface="Arial" panose="020B0604020202020204" pitchFamily="34" charset="0"/>
              </a:rPr>
              <a:t>关注学科素养，培养关键能力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442" name="矩形 87"/>
          <p:cNvSpPr>
            <a:spLocks noChangeArrowheads="1"/>
          </p:cNvSpPr>
          <p:nvPr/>
        </p:nvSpPr>
        <p:spPr bwMode="auto">
          <a:xfrm>
            <a:off x="1908175" y="3435350"/>
            <a:ext cx="49688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ctr">
              <a:buClr>
                <a:srgbClr val="FF0000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990000"/>
                </a:solidFill>
                <a:latin typeface="Arial" panose="020B0604020202020204" pitchFamily="34" charset="0"/>
              </a:rPr>
              <a:t>丰富学生活动，激发学习兴趣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  <p:bldP spid="184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16388" name="Rectangle 14"/>
          <p:cNvSpPr>
            <a:spLocks noChangeArrowheads="1"/>
          </p:cNvSpPr>
          <p:nvPr/>
        </p:nvSpPr>
        <p:spPr bwMode="auto">
          <a:xfrm>
            <a:off x="3203575" y="555625"/>
            <a:ext cx="3630613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活力四射的英语团队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pic>
        <p:nvPicPr>
          <p:cNvPr id="8197" name="图片 31764" descr="C:\Documents and Settings\Administrator\桌面\QQ图片20171227164636.jpgQQ图片20171227164636"/>
          <p:cNvPicPr>
            <a:picLocks noChangeAspect="1" noChangeArrowheads="1"/>
          </p:cNvPicPr>
          <p:nvPr/>
        </p:nvPicPr>
        <p:blipFill>
          <a:blip r:embed="rId3"/>
          <a:srcRect r="5153"/>
          <a:stretch>
            <a:fillRect/>
          </a:stretch>
        </p:blipFill>
        <p:spPr bwMode="auto">
          <a:xfrm>
            <a:off x="2339975" y="1060450"/>
            <a:ext cx="446405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pic>
        <p:nvPicPr>
          <p:cNvPr id="15369" name="图片 15368" descr="IMG_2456_副本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763" y="1293813"/>
            <a:ext cx="46799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4" name="Group 14"/>
          <p:cNvGrpSpPr/>
          <p:nvPr/>
        </p:nvGrpSpPr>
        <p:grpSpPr bwMode="auto">
          <a:xfrm>
            <a:off x="468313" y="2068513"/>
            <a:ext cx="3619500" cy="600075"/>
            <a:chOff x="295" y="1303"/>
            <a:chExt cx="2280" cy="378"/>
          </a:xfrm>
        </p:grpSpPr>
        <p:sp>
          <p:nvSpPr>
            <p:cNvPr id="33799" name="文本框 5138"/>
            <p:cNvSpPr txBox="1">
              <a:spLocks noChangeArrowheads="1"/>
            </p:cNvSpPr>
            <p:nvPr/>
          </p:nvSpPr>
          <p:spPr bwMode="auto">
            <a:xfrm>
              <a:off x="658" y="1348"/>
              <a:ext cx="1917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口语交际我能说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3800" name=" 221"/>
            <p:cNvSpPr>
              <a:spLocks noChangeArrowheads="1"/>
            </p:cNvSpPr>
            <p:nvPr/>
          </p:nvSpPr>
          <p:spPr bwMode="auto">
            <a:xfrm rot="5400000">
              <a:off x="264" y="1334"/>
              <a:ext cx="378" cy="315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</p:grpSp>
      <p:sp>
        <p:nvSpPr>
          <p:cNvPr id="33798" name="Rectangle 14"/>
          <p:cNvSpPr>
            <a:spLocks noChangeArrowheads="1"/>
          </p:cNvSpPr>
          <p:nvPr/>
        </p:nvSpPr>
        <p:spPr bwMode="auto">
          <a:xfrm>
            <a:off x="3060700" y="484188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学生发展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有道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Oval 12"/>
          <p:cNvSpPr>
            <a:spLocks noChangeArrowheads="1"/>
          </p:cNvSpPr>
          <p:nvPr/>
        </p:nvSpPr>
        <p:spPr bwMode="auto">
          <a:xfrm>
            <a:off x="1763713" y="195263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763" y="842963"/>
            <a:ext cx="3311525" cy="2200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800350"/>
            <a:ext cx="6837363" cy="234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48142" name="Group 14"/>
          <p:cNvGrpSpPr/>
          <p:nvPr/>
        </p:nvGrpSpPr>
        <p:grpSpPr bwMode="auto">
          <a:xfrm>
            <a:off x="395288" y="1347788"/>
            <a:ext cx="3600450" cy="619125"/>
            <a:chOff x="249" y="849"/>
            <a:chExt cx="2268" cy="390"/>
          </a:xfrm>
        </p:grpSpPr>
        <p:sp>
          <p:nvSpPr>
            <p:cNvPr id="34824" name=" 221"/>
            <p:cNvSpPr>
              <a:spLocks noChangeArrowheads="1"/>
            </p:cNvSpPr>
            <p:nvPr/>
          </p:nvSpPr>
          <p:spPr bwMode="auto">
            <a:xfrm rot="5400000">
              <a:off x="218" y="892"/>
              <a:ext cx="378" cy="315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34825" name="文本框 5138"/>
            <p:cNvSpPr txBox="1">
              <a:spLocks noChangeArrowheads="1"/>
            </p:cNvSpPr>
            <p:nvPr/>
          </p:nvSpPr>
          <p:spPr bwMode="auto">
            <a:xfrm>
              <a:off x="600" y="849"/>
              <a:ext cx="1917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英语演讲我能演</a:t>
              </a:r>
              <a:endParaRPr lang="en-US" altLang="zh-CN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4823" name="Rectangle 14"/>
          <p:cNvSpPr>
            <a:spLocks noChangeArrowheads="1"/>
          </p:cNvSpPr>
          <p:nvPr/>
        </p:nvSpPr>
        <p:spPr bwMode="auto">
          <a:xfrm>
            <a:off x="2843213" y="268288"/>
            <a:ext cx="3630612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学生发展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有道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Oval 12"/>
          <p:cNvSpPr>
            <a:spLocks noChangeArrowheads="1"/>
          </p:cNvSpPr>
          <p:nvPr/>
        </p:nvSpPr>
        <p:spPr bwMode="auto">
          <a:xfrm>
            <a:off x="1763713" y="195263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grpSp>
        <p:nvGrpSpPr>
          <p:cNvPr id="49167" name="Group 15"/>
          <p:cNvGrpSpPr/>
          <p:nvPr/>
        </p:nvGrpSpPr>
        <p:grpSpPr bwMode="auto">
          <a:xfrm>
            <a:off x="539750" y="1347788"/>
            <a:ext cx="3619500" cy="600075"/>
            <a:chOff x="385" y="622"/>
            <a:chExt cx="2280" cy="378"/>
          </a:xfrm>
        </p:grpSpPr>
        <p:sp>
          <p:nvSpPr>
            <p:cNvPr id="35847" name=" 221"/>
            <p:cNvSpPr>
              <a:spLocks noChangeArrowheads="1"/>
            </p:cNvSpPr>
            <p:nvPr/>
          </p:nvSpPr>
          <p:spPr bwMode="auto">
            <a:xfrm rot="5400000">
              <a:off x="354" y="653"/>
              <a:ext cx="378" cy="315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35848" name="文本框 5138"/>
            <p:cNvSpPr txBox="1">
              <a:spLocks noChangeArrowheads="1"/>
            </p:cNvSpPr>
            <p:nvPr/>
          </p:nvSpPr>
          <p:spPr bwMode="auto">
            <a:xfrm>
              <a:off x="748" y="622"/>
              <a:ext cx="1917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各项比赛我能行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pic>
        <p:nvPicPr>
          <p:cNvPr id="49172" name="Picture 20" descr="韩文静_副本_副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915988"/>
            <a:ext cx="39592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Picture 21" descr="33U)@P0DT@{E~C`DQQZ~`6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95488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14"/>
          <p:cNvSpPr>
            <a:spLocks noChangeArrowheads="1"/>
          </p:cNvSpPr>
          <p:nvPr/>
        </p:nvSpPr>
        <p:spPr bwMode="auto">
          <a:xfrm>
            <a:off x="2916238" y="268288"/>
            <a:ext cx="3630612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学生发展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有道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图片 7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0163"/>
            <a:ext cx="31496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427095" y="1583690"/>
            <a:ext cx="3409950" cy="11988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stA="45000" endPos="64000" dist="50800" dir="5400000" sy="-100000" algn="bl" rotWithShape="0"/>
          </a:effectLst>
        </p:spPr>
        <p:txBody>
          <a:bodyPr wrap="none">
            <a:spAutoFit/>
            <a:scene3d>
              <a:camera prst="obliqueTopLeft"/>
              <a:lightRig rig="soft" dir="t">
                <a:rot lat="0" lon="0" rev="0"/>
              </a:lightRig>
            </a:scene3d>
            <a:sp3d extrusionH="336550" prstMaterial="plastic">
              <a:extrusionClr>
                <a:srgbClr val="77DEFB"/>
              </a:extrusionClr>
            </a:sp3d>
          </a:bodyPr>
          <a:lstStyle/>
          <a:p>
            <a:pPr algn="ctr">
              <a:defRPr/>
            </a:pPr>
            <a:r>
              <a:rPr lang="en-US" altLang="zh-CN" sz="7200" b="1" noProof="1">
                <a:blipFill>
                  <a:blip r:embed="rId4"/>
                  <a:tile tx="-57150" ty="355600" algn="ctr"/>
                </a:blipFill>
                <a:effectLst>
                  <a:outerShdw blurRad="60007" dist="310007" dir="7680000" sy="30000" kx="1300200" algn="ctr" rotWithShape="0">
                    <a:srgbClr val="5B9BD5">
                      <a:alpha val="32000"/>
                      <a:lumMod val="5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7200" b="1" noProof="1">
                <a:solidFill>
                  <a:srgbClr val="F79646"/>
                </a:solidFill>
                <a:effectLst>
                  <a:outerShdw blurRad="60007" dist="310007" dir="7680000" sy="30000" kx="1300200" algn="ctr" rotWithShape="0">
                    <a:srgbClr val="5B9BD5">
                      <a:alpha val="32000"/>
                      <a:lumMod val="5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Thanks</a:t>
            </a:r>
            <a:endParaRPr lang="en-US" altLang="zh-CN" sz="7200" b="1" noProof="1">
              <a:solidFill>
                <a:srgbClr val="F79646"/>
              </a:solidFill>
              <a:effectLst>
                <a:outerShdw blurRad="60007" dist="310007" dir="7680000" sy="30000" kx="1300200" algn="ctr" rotWithShape="0">
                  <a:srgbClr val="5B9BD5">
                    <a:alpha val="32000"/>
                    <a:lumMod val="5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55" name="Group 15"/>
          <p:cNvGrpSpPr/>
          <p:nvPr/>
        </p:nvGrpSpPr>
        <p:grpSpPr bwMode="auto">
          <a:xfrm>
            <a:off x="3132138" y="411163"/>
            <a:ext cx="5461000" cy="685800"/>
            <a:chOff x="1973" y="259"/>
            <a:chExt cx="3440" cy="432"/>
          </a:xfrm>
        </p:grpSpPr>
        <p:sp>
          <p:nvSpPr>
            <p:cNvPr id="15371" name="Oval 12"/>
            <p:cNvSpPr>
              <a:spLocks noChangeArrowheads="1"/>
            </p:cNvSpPr>
            <p:nvPr/>
          </p:nvSpPr>
          <p:spPr bwMode="auto">
            <a:xfrm>
              <a:off x="1973" y="259"/>
              <a:ext cx="3440" cy="432"/>
            </a:xfrm>
            <a:prstGeom prst="ellipse">
              <a:avLst/>
            </a:prstGeom>
            <a:solidFill>
              <a:srgbClr val="FF9999"/>
            </a:solidFill>
            <a:ln w="63500">
              <a:solidFill>
                <a:srgbClr val="DDDDDD">
                  <a:alpha val="70195"/>
                </a:srgbClr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zh-CN"/>
            </a:p>
          </p:txBody>
        </p:sp>
        <p:sp>
          <p:nvSpPr>
            <p:cNvPr id="15372" name="Rectangle 14"/>
            <p:cNvSpPr>
              <a:spLocks noChangeArrowheads="1"/>
            </p:cNvSpPr>
            <p:nvPr/>
          </p:nvSpPr>
          <p:spPr bwMode="auto">
            <a:xfrm>
              <a:off x="2699" y="305"/>
              <a:ext cx="2287" cy="3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汉仪雪君体简"/>
                  <a:ea typeface="汉仪雪君体简"/>
                  <a:cs typeface="汉仪雪君体简"/>
                </a:rPr>
                <a:t>研备活动有方</a:t>
              </a:r>
              <a:endParaRPr lang="zh-CN" altLang="en-US" sz="2800">
                <a:latin typeface="汉仪雪君体简"/>
                <a:ea typeface="汉仪雪君体简"/>
                <a:cs typeface="汉仪雪君体简"/>
              </a:endParaRPr>
            </a:p>
          </p:txBody>
        </p:sp>
      </p:grpSp>
      <p:grpSp>
        <p:nvGrpSpPr>
          <p:cNvPr id="35856" name="Group 16"/>
          <p:cNvGrpSpPr/>
          <p:nvPr/>
        </p:nvGrpSpPr>
        <p:grpSpPr bwMode="auto">
          <a:xfrm>
            <a:off x="3132138" y="1347788"/>
            <a:ext cx="5461000" cy="685800"/>
            <a:chOff x="1973" y="849"/>
            <a:chExt cx="3440" cy="432"/>
          </a:xfrm>
        </p:grpSpPr>
        <p:sp>
          <p:nvSpPr>
            <p:cNvPr id="15369" name="Oval 12"/>
            <p:cNvSpPr>
              <a:spLocks noChangeArrowheads="1"/>
            </p:cNvSpPr>
            <p:nvPr/>
          </p:nvSpPr>
          <p:spPr bwMode="auto">
            <a:xfrm>
              <a:off x="1973" y="849"/>
              <a:ext cx="3440" cy="432"/>
            </a:xfrm>
            <a:prstGeom prst="ellipse">
              <a:avLst/>
            </a:prstGeom>
            <a:solidFill>
              <a:srgbClr val="FF9999"/>
            </a:solidFill>
            <a:ln w="63500">
              <a:solidFill>
                <a:srgbClr val="DDDDDD">
                  <a:alpha val="70195"/>
                </a:srgbClr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zh-CN"/>
            </a:p>
          </p:txBody>
        </p:sp>
        <p:sp>
          <p:nvSpPr>
            <p:cNvPr id="15370" name="Rectangle 14"/>
            <p:cNvSpPr>
              <a:spLocks noChangeArrowheads="1"/>
            </p:cNvSpPr>
            <p:nvPr/>
          </p:nvSpPr>
          <p:spPr bwMode="auto">
            <a:xfrm>
              <a:off x="2699" y="894"/>
              <a:ext cx="2287" cy="3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汉仪雪君体简"/>
                  <a:ea typeface="汉仪雪君体简"/>
                  <a:cs typeface="汉仪雪君体简"/>
                </a:rPr>
                <a:t>教师培养有法</a:t>
              </a:r>
              <a:endParaRPr lang="zh-CN" altLang="en-US" sz="2800">
                <a:latin typeface="汉仪雪君体简"/>
                <a:ea typeface="汉仪雪君体简"/>
                <a:cs typeface="汉仪雪君体简"/>
              </a:endParaRPr>
            </a:p>
          </p:txBody>
        </p:sp>
      </p:grpSp>
      <p:grpSp>
        <p:nvGrpSpPr>
          <p:cNvPr id="35857" name="Group 17"/>
          <p:cNvGrpSpPr/>
          <p:nvPr/>
        </p:nvGrpSpPr>
        <p:grpSpPr bwMode="auto">
          <a:xfrm>
            <a:off x="3203575" y="2427288"/>
            <a:ext cx="5461000" cy="685800"/>
            <a:chOff x="2018" y="1529"/>
            <a:chExt cx="3440" cy="432"/>
          </a:xfrm>
        </p:grpSpPr>
        <p:sp>
          <p:nvSpPr>
            <p:cNvPr id="15367" name="Oval 12"/>
            <p:cNvSpPr>
              <a:spLocks noChangeArrowheads="1"/>
            </p:cNvSpPr>
            <p:nvPr/>
          </p:nvSpPr>
          <p:spPr bwMode="auto">
            <a:xfrm>
              <a:off x="2018" y="1529"/>
              <a:ext cx="3440" cy="432"/>
            </a:xfrm>
            <a:prstGeom prst="ellipse">
              <a:avLst/>
            </a:prstGeom>
            <a:solidFill>
              <a:srgbClr val="FF9999"/>
            </a:solidFill>
            <a:ln w="63500">
              <a:solidFill>
                <a:srgbClr val="DDDDDD">
                  <a:alpha val="70195"/>
                </a:srgbClr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zh-CN"/>
            </a:p>
          </p:txBody>
        </p:sp>
        <p:sp>
          <p:nvSpPr>
            <p:cNvPr id="15368" name="Rectangle 14"/>
            <p:cNvSpPr>
              <a:spLocks noChangeArrowheads="1"/>
            </p:cNvSpPr>
            <p:nvPr/>
          </p:nvSpPr>
          <p:spPr bwMode="auto">
            <a:xfrm>
              <a:off x="2699" y="1575"/>
              <a:ext cx="2287" cy="3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汉仪雪君体简"/>
                  <a:ea typeface="汉仪雪君体简"/>
                  <a:cs typeface="汉仪雪君体简"/>
                </a:rPr>
                <a:t>学生发展有道</a:t>
              </a:r>
              <a:endParaRPr lang="zh-CN" altLang="en-US" sz="2800">
                <a:latin typeface="汉仪雪君体简"/>
                <a:ea typeface="汉仪雪君体简"/>
                <a:cs typeface="汉仪雪君体简"/>
              </a:endParaRPr>
            </a:p>
          </p:txBody>
        </p:sp>
      </p:grpSp>
      <p:pic>
        <p:nvPicPr>
          <p:cNvPr id="15366" name="图片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150"/>
            <a:ext cx="3543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17412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16408" name="Group 24"/>
          <p:cNvGrpSpPr/>
          <p:nvPr/>
        </p:nvGrpSpPr>
        <p:grpSpPr bwMode="auto">
          <a:xfrm>
            <a:off x="1044575" y="1924050"/>
            <a:ext cx="6696075" cy="2505075"/>
            <a:chOff x="431" y="1212"/>
            <a:chExt cx="4218" cy="1578"/>
          </a:xfrm>
        </p:grpSpPr>
        <p:pic>
          <p:nvPicPr>
            <p:cNvPr id="17417" name="图片 16438" descr="IMG_3266_副本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212"/>
              <a:ext cx="1195" cy="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图片 3086" descr="IMG_4656_副本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5" y="1212"/>
              <a:ext cx="1185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图片 4105" descr="IMG_9661_副本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5" y="1212"/>
              <a:ext cx="1814" cy="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405" name="Group 21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17415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17416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深入理论学习，深刻研究教材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18437" name="Group 6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18440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18441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扎实教研日常，推进课堂转型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39750" y="2500313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1</a:t>
            </a:r>
            <a:r>
              <a:rPr lang="zh-CN" altLang="en-US" sz="2400" b="1"/>
              <a:t>、课堂建模，树典型</a:t>
            </a:r>
            <a:endParaRPr lang="zh-CN" altLang="en-US" sz="2400" b="1"/>
          </a:p>
        </p:txBody>
      </p:sp>
      <p:pic>
        <p:nvPicPr>
          <p:cNvPr id="18453" name="Picture 21" descr="祁春萍老师执教五上Unit 3 Our animal friend_副本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851025"/>
            <a:ext cx="40322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19459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19460" name="Group 6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19464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19465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扎实教研日常，推进课堂转型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900113" y="2211388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2</a:t>
            </a:r>
            <a:r>
              <a:rPr lang="zh-CN" altLang="en-US" sz="2400" b="1"/>
              <a:t>、同课异构，展风采</a:t>
            </a:r>
            <a:endParaRPr lang="zh-CN" altLang="en-US" sz="2400" b="1"/>
          </a:p>
        </p:txBody>
      </p:sp>
      <p:pic>
        <p:nvPicPr>
          <p:cNvPr id="36879" name="Picture 15" descr="潘怡执教四下Unit4 Drawing in the park_副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8763" y="1851025"/>
            <a:ext cx="22129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6" descr="毛如月执教四下Unit4 Drawing in the park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851025"/>
            <a:ext cx="252095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08288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0484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20485" name="Group 6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20489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0490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扎实教研日常，推进课堂转型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827088" y="2427288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3</a:t>
            </a:r>
            <a:r>
              <a:rPr lang="zh-CN" altLang="en-US" sz="2400" b="1"/>
              <a:t>、练习语法，有风情</a:t>
            </a:r>
            <a:endParaRPr lang="zh-CN" altLang="en-US" sz="2400" b="1"/>
          </a:p>
        </p:txBody>
      </p:sp>
      <p:pic>
        <p:nvPicPr>
          <p:cNvPr id="37901" name="Picture 13" descr="陆红玉执教练习课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3838" y="1851025"/>
            <a:ext cx="22685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钱忠群执教练习课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851025"/>
            <a:ext cx="22177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21509" name="Group 6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21513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1514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扎实教研日常，推进课堂转型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539750" y="2355850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4</a:t>
            </a:r>
            <a:r>
              <a:rPr lang="zh-CN" altLang="en-US" sz="2400" b="1"/>
              <a:t>、学科能力，齐发展</a:t>
            </a:r>
            <a:endParaRPr lang="zh-CN" altLang="en-US" sz="2400" b="1"/>
          </a:p>
        </p:txBody>
      </p:sp>
      <p:pic>
        <p:nvPicPr>
          <p:cNvPr id="38927" name="Picture 15" descr="教研室薛国民老师来校指导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779588"/>
            <a:ext cx="23399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6" descr="储丽娟执教三校联合活动：五上Unit6 My e-friend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1779588"/>
            <a:ext cx="281622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图片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Oval 12"/>
          <p:cNvSpPr>
            <a:spLocks noChangeArrowheads="1"/>
          </p:cNvSpPr>
          <p:nvPr/>
        </p:nvSpPr>
        <p:spPr bwMode="auto">
          <a:xfrm>
            <a:off x="1841500" y="447675"/>
            <a:ext cx="5461000" cy="685800"/>
          </a:xfrm>
          <a:prstGeom prst="ellipse">
            <a:avLst/>
          </a:prstGeom>
          <a:solidFill>
            <a:srgbClr val="FF9999"/>
          </a:solidFill>
          <a:ln w="63500">
            <a:solidFill>
              <a:srgbClr val="DDDDDD">
                <a:alpha val="70195"/>
              </a:srgbClr>
            </a:solidFill>
            <a:round/>
          </a:ln>
        </p:spPr>
        <p:txBody>
          <a:bodyPr wrap="none" anchor="ctr"/>
          <a:lstStyle/>
          <a:p>
            <a:pPr eaLnBrk="0" hangingPunct="0"/>
            <a:endParaRPr lang="zh-CN" altLang="zh-CN"/>
          </a:p>
        </p:txBody>
      </p:sp>
      <p:sp>
        <p:nvSpPr>
          <p:cNvPr id="22532" name="Rectangle 14"/>
          <p:cNvSpPr>
            <a:spLocks noChangeArrowheads="1"/>
          </p:cNvSpPr>
          <p:nvPr/>
        </p:nvSpPr>
        <p:spPr bwMode="auto">
          <a:xfrm>
            <a:off x="2987675" y="555625"/>
            <a:ext cx="3630613" cy="520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研备活动</a:t>
            </a:r>
            <a:r>
              <a:rPr lang="en-US" altLang="zh-CN" sz="2800">
                <a:latin typeface="汉仪雪君体简"/>
                <a:ea typeface="汉仪雪君体简"/>
                <a:cs typeface="汉仪雪君体简"/>
              </a:rPr>
              <a:t>——</a:t>
            </a:r>
            <a:r>
              <a:rPr lang="zh-CN" altLang="en-US" sz="2800">
                <a:latin typeface="汉仪雪君体简"/>
                <a:ea typeface="汉仪雪君体简"/>
                <a:cs typeface="汉仪雪君体简"/>
              </a:rPr>
              <a:t>有方</a:t>
            </a:r>
            <a:endParaRPr lang="zh-CN" altLang="en-US" sz="2800">
              <a:latin typeface="汉仪雪君体简"/>
              <a:ea typeface="汉仪雪君体简"/>
              <a:cs typeface="汉仪雪君体简"/>
            </a:endParaRPr>
          </a:p>
        </p:txBody>
      </p:sp>
      <p:grpSp>
        <p:nvGrpSpPr>
          <p:cNvPr id="22533" name="Group 6"/>
          <p:cNvGrpSpPr/>
          <p:nvPr/>
        </p:nvGrpSpPr>
        <p:grpSpPr bwMode="auto">
          <a:xfrm>
            <a:off x="1187450" y="1203325"/>
            <a:ext cx="5832475" cy="619125"/>
            <a:chOff x="225" y="1512"/>
            <a:chExt cx="2871" cy="447"/>
          </a:xfrm>
        </p:grpSpPr>
        <p:sp>
          <p:nvSpPr>
            <p:cNvPr id="22537" name=" 221"/>
            <p:cNvSpPr>
              <a:spLocks noChangeArrowheads="1"/>
            </p:cNvSpPr>
            <p:nvPr/>
          </p:nvSpPr>
          <p:spPr bwMode="auto">
            <a:xfrm rot="5400000">
              <a:off x="225" y="1526"/>
              <a:ext cx="433" cy="433"/>
            </a:xfrm>
            <a:custGeom>
              <a:avLst/>
              <a:gdLst>
                <a:gd name="T0" fmla="*/ 0 w 751403"/>
                <a:gd name="T1" fmla="*/ 0 h 647761"/>
                <a:gd name="T2" fmla="*/ 0 w 751403"/>
                <a:gd name="T3" fmla="*/ 0 h 647761"/>
                <a:gd name="T4" fmla="*/ 0 w 751403"/>
                <a:gd name="T5" fmla="*/ 0 h 647761"/>
                <a:gd name="T6" fmla="*/ 0 w 751403"/>
                <a:gd name="T7" fmla="*/ 0 h 647761"/>
                <a:gd name="T8" fmla="*/ 0 w 751403"/>
                <a:gd name="T9" fmla="*/ 0 h 647761"/>
                <a:gd name="T10" fmla="*/ 0 w 751403"/>
                <a:gd name="T11" fmla="*/ 0 h 6477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403"/>
                <a:gd name="T19" fmla="*/ 0 h 647761"/>
                <a:gd name="T20" fmla="*/ 751403 w 751403"/>
                <a:gd name="T21" fmla="*/ 647761 h 6477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496460"/>
            </a:solidFill>
            <a:ln w="12700">
              <a:noFill/>
              <a:miter lim="800000"/>
            </a:ln>
          </p:spPr>
          <p:txBody>
            <a:bodyPr rot="10800000" vert="eaVert" anchor="ctr"/>
            <a:lstStyle/>
            <a:p>
              <a:endParaRPr lang="zh-CN" altLang="en-US"/>
            </a:p>
          </p:txBody>
        </p:sp>
        <p:sp>
          <p:nvSpPr>
            <p:cNvPr id="22538" name="文本框 5138"/>
            <p:cNvSpPr txBox="1">
              <a:spLocks noChangeArrowheads="1"/>
            </p:cNvSpPr>
            <p:nvPr/>
          </p:nvSpPr>
          <p:spPr bwMode="auto">
            <a:xfrm>
              <a:off x="708" y="1512"/>
              <a:ext cx="2388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496460"/>
                  </a:solidFill>
                  <a:latin typeface="楷体_GB2312" pitchFamily="49" charset="-122"/>
                  <a:ea typeface="楷体_GB2312" pitchFamily="49" charset="-122"/>
                </a:rPr>
                <a:t>有效集体备课，进行资源整合</a:t>
              </a:r>
              <a:endParaRPr lang="zh-CN" altLang="en-US" sz="2800" b="1">
                <a:solidFill>
                  <a:srgbClr val="49646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835150" y="1924050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/>
              <a:t>单元整体设计</a:t>
            </a:r>
            <a:endParaRPr lang="zh-CN" altLang="en-US" sz="2400" b="1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32138" y="2500313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/>
              <a:t>基础结合拓展</a:t>
            </a:r>
            <a:endParaRPr lang="zh-CN" altLang="en-US" sz="2400" b="1"/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4500563" y="3219450"/>
            <a:ext cx="4105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/>
              <a:t>资源整合融通</a:t>
            </a:r>
            <a:endParaRPr lang="zh-CN" altLang="en-US" sz="24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/>
      <p:bldP spid="57354" grpId="0"/>
      <p:bldP spid="57356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清新绿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64961E"/>
      </a:accent1>
      <a:accent2>
        <a:srgbClr val="99CC39"/>
      </a:accent2>
      <a:accent3>
        <a:srgbClr val="64961E"/>
      </a:accent3>
      <a:accent4>
        <a:srgbClr val="99CC39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bg1">
                <a:alpha val="0"/>
              </a:schemeClr>
            </a:gs>
            <a:gs pos="100000">
              <a:srgbClr val="3399FF"/>
            </a:gs>
          </a:gsLst>
          <a:lin ang="5400000" scaled="1"/>
        </a:gradFill>
        <a:ln w="9525">
          <a:noFill/>
          <a:round/>
        </a:ln>
      </a:spPr>
      <a:bodyPr wrap="none" anchor="ctr"/>
      <a:lstStyle>
        <a:defPPr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WPS 演示</Application>
  <PresentationFormat>全屏显示(16:9)</PresentationFormat>
  <Paragraphs>117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微软雅黑</vt:lpstr>
      <vt:lpstr>Times New Roman</vt:lpstr>
      <vt:lpstr>汉仪雪君体简</vt:lpstr>
      <vt:lpstr>楷体_GB2312</vt:lpstr>
      <vt:lpstr>华文新魏</vt:lpstr>
      <vt:lpstr>黑体</vt:lpstr>
      <vt:lpstr>Segoe Print</vt:lpstr>
      <vt:lpstr>新宋体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183</cp:revision>
  <dcterms:created xsi:type="dcterms:W3CDTF">2015-08-22T03:26:00Z</dcterms:created>
  <dcterms:modified xsi:type="dcterms:W3CDTF">2018-02-28T07:06:39Z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