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63" r:id="rId3"/>
    <p:sldId id="267" r:id="rId4"/>
    <p:sldId id="309" r:id="rId5"/>
    <p:sldId id="278" r:id="rId6"/>
    <p:sldId id="306" r:id="rId7"/>
    <p:sldId id="307" r:id="rId8"/>
    <p:sldId id="308" r:id="rId9"/>
    <p:sldId id="293" r:id="rId10"/>
    <p:sldId id="302" r:id="rId11"/>
    <p:sldId id="298" r:id="rId12"/>
    <p:sldId id="290" r:id="rId13"/>
    <p:sldId id="294" r:id="rId14"/>
    <p:sldId id="301" r:id="rId15"/>
    <p:sldId id="271" r:id="rId16"/>
    <p:sldId id="272" r:id="rId17"/>
    <p:sldId id="279" r:id="rId18"/>
    <p:sldId id="289" r:id="rId19"/>
    <p:sldId id="291" r:id="rId20"/>
    <p:sldId id="292" r:id="rId21"/>
    <p:sldId id="295" r:id="rId22"/>
    <p:sldId id="296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06" autoAdjust="0"/>
  </p:normalViewPr>
  <p:slideViewPr>
    <p:cSldViewPr>
      <p:cViewPr varScale="1">
        <p:scale>
          <a:sx n="55" d="100"/>
          <a:sy n="55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0405F-5A2E-450A-90F3-3A7C3991244A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6FC1C-FB0F-4FC7-BDD8-36F6C0CB21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问题：</a:t>
            </a:r>
            <a:r>
              <a:rPr lang="en-US" altLang="zh-CN" dirty="0" smtClean="0"/>
              <a:t>1</a:t>
            </a:r>
            <a:r>
              <a:rPr lang="zh-CN" altLang="en-US" dirty="0" smtClean="0"/>
              <a:t>、什么实验？</a:t>
            </a:r>
            <a:r>
              <a:rPr lang="en-US" altLang="zh-CN" dirty="0" smtClean="0"/>
              <a:t>2</a:t>
            </a:r>
            <a:r>
              <a:rPr lang="zh-CN" altLang="en-US" dirty="0" smtClean="0"/>
              <a:t>、该原理是什么？</a:t>
            </a:r>
            <a:r>
              <a:rPr lang="en-US" altLang="zh-CN" dirty="0" smtClean="0"/>
              <a:t>3</a:t>
            </a:r>
            <a:r>
              <a:rPr lang="zh-CN" altLang="en-US" dirty="0" smtClean="0"/>
              <a:t>、操作过程如何？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6FC1C-FB0F-4FC7-BDD8-36F6C0CB213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高一实验操作时，你成功了吗？失败的原因？（画图分析植物细胞结构）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6FC1C-FB0F-4FC7-BDD8-36F6C0CB213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slide" Target="slide18.xml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slide" Target="slide18.xml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2571744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对渗透作用实验材料和试剂的探究</a:t>
            </a:r>
            <a:endParaRPr lang="zh-CN" alt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30134" y="4429132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+mn-ea"/>
              </a:rPr>
              <a:t>2017.11.10</a:t>
            </a:r>
            <a:endParaRPr lang="zh-CN" altLang="en-US" sz="2800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3429000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+mn-ea"/>
              </a:rPr>
              <a:t>徐红梅</a:t>
            </a:r>
            <a:endParaRPr lang="zh-CN" altLang="en-US" sz="28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850112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642918"/>
            <a:ext cx="5857916" cy="516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14678" y="5929330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洋葱内表皮</a:t>
            </a:r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14488"/>
            <a:ext cx="4143404" cy="407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4707"/>
            <a:ext cx="4143404" cy="445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643570" y="5929330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8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分钟后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4348" y="5143512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dk1"/>
                </a:solidFill>
              </a:rPr>
              <a:t>NH</a:t>
            </a:r>
            <a:r>
              <a:rPr lang="en-US" sz="3600" b="1" baseline="-25000" dirty="0" smtClean="0">
                <a:solidFill>
                  <a:schemeClr val="dk1"/>
                </a:solidFill>
              </a:rPr>
              <a:t>4</a:t>
            </a:r>
            <a:r>
              <a:rPr lang="en-US" sz="3600" b="1" dirty="0" smtClean="0">
                <a:solidFill>
                  <a:schemeClr val="dk1"/>
                </a:solidFill>
              </a:rPr>
              <a:t>N O</a:t>
            </a:r>
            <a:r>
              <a:rPr lang="en-US" sz="3600" b="1" baseline="-25000" dirty="0" smtClean="0">
                <a:solidFill>
                  <a:schemeClr val="dk1"/>
                </a:solidFill>
              </a:rPr>
              <a:t>3</a:t>
            </a:r>
            <a:r>
              <a:rPr lang="zh-CN" altLang="en-US" sz="3600" b="1" dirty="0" smtClean="0">
                <a:solidFill>
                  <a:schemeClr val="dk1"/>
                </a:solidFill>
              </a:rPr>
              <a:t>溶液</a:t>
            </a:r>
            <a:endParaRPr lang="zh-CN" altLang="en-US" sz="36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378938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57364"/>
            <a:ext cx="3714776" cy="381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1571604" y="4500570"/>
            <a:ext cx="1714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ysClr val="windowText" lastClr="000000"/>
                </a:solidFill>
              </a:rPr>
              <a:t>甘油</a:t>
            </a:r>
            <a:endParaRPr lang="zh-CN" altLang="en-US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5857892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10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分钟后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428736"/>
            <a:ext cx="426899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285860"/>
            <a:ext cx="426899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42844" y="142852"/>
          <a:ext cx="8786874" cy="6572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2214578"/>
                <a:gridCol w="2643206"/>
                <a:gridCol w="2571768"/>
              </a:tblGrid>
              <a:tr h="428628"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实验材料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初始状态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质壁分离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质壁分离复原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64"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洋葱内表皮（加有胭脂红的蔗糖溶液）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4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蜈蚣草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8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半枝莲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642918"/>
            <a:ext cx="2428892" cy="189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642918"/>
            <a:ext cx="2071702" cy="189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642918"/>
            <a:ext cx="2286016" cy="183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2643182"/>
            <a:ext cx="2214578" cy="207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2571744"/>
            <a:ext cx="2071702" cy="216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4857760"/>
            <a:ext cx="1714512" cy="177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4857760"/>
            <a:ext cx="1714512" cy="177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2" y="4857760"/>
            <a:ext cx="228601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7620" y="2571744"/>
            <a:ext cx="235745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动作按钮: 前进或下一项 16">
            <a:hlinkClick r:id="rId11" action="ppaction://hlinksldjump" highlightClick="1"/>
          </p:cNvPr>
          <p:cNvSpPr/>
          <p:nvPr/>
        </p:nvSpPr>
        <p:spPr>
          <a:xfrm>
            <a:off x="6143636" y="4786322"/>
            <a:ext cx="357190" cy="28575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42844" y="142852"/>
          <a:ext cx="8786874" cy="557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2286016"/>
                <a:gridCol w="2714644"/>
                <a:gridCol w="2428892"/>
              </a:tblGrid>
              <a:tr h="571504"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实验材料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初始状态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质壁分离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质壁分离复原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1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酵母菌</a:t>
                      </a:r>
                    </a:p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28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907" y="785794"/>
            <a:ext cx="22002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785794"/>
            <a:ext cx="26543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1" y="785794"/>
            <a:ext cx="200536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0548" y="3357562"/>
            <a:ext cx="21841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3357562"/>
            <a:ext cx="2143140" cy="22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 11"/>
          <p:cNvSpPr/>
          <p:nvPr/>
        </p:nvSpPr>
        <p:spPr>
          <a:xfrm>
            <a:off x="153322" y="3643314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sysClr val="windowText" lastClr="000000"/>
                </a:solidFill>
              </a:rPr>
              <a:t>洋葱内表皮</a:t>
            </a:r>
            <a:endParaRPr lang="zh-CN" alt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3357562"/>
            <a:ext cx="2286016" cy="227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3357562"/>
            <a:ext cx="259081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536575"/>
            <a:ext cx="282257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357298"/>
            <a:ext cx="4948237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14414" y="3955325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/>
              <a:t>黒藻</a:t>
            </a:r>
            <a:endParaRPr lang="zh-CN" altLang="en-US" sz="4800" b="1" dirty="0"/>
          </a:p>
        </p:txBody>
      </p:sp>
      <p:sp>
        <p:nvSpPr>
          <p:cNvPr id="5" name="动作按钮: 后退或前一项 4">
            <a:hlinkClick r:id="rId4" action="ppaction://hlinksldjump" highlightClick="1"/>
          </p:cNvPr>
          <p:cNvSpPr/>
          <p:nvPr/>
        </p:nvSpPr>
        <p:spPr>
          <a:xfrm>
            <a:off x="8643966" y="6429396"/>
            <a:ext cx="428628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42844" y="285726"/>
          <a:ext cx="8858280" cy="650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2357454"/>
                <a:gridCol w="2571768"/>
                <a:gridCol w="2571736"/>
              </a:tblGrid>
              <a:tr h="571506"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蔗糖浓度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初始状态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质壁分离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质壁分离复原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8826"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ysClr val="windowText" lastClr="000000"/>
                          </a:solidFill>
                        </a:rPr>
                        <a:t>0.1g/ml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8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ysClr val="windowText" lastClr="000000"/>
                          </a:solidFill>
                        </a:rPr>
                        <a:t>0.3g/ml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1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ysClr val="windowText" lastClr="000000"/>
                          </a:solidFill>
                        </a:rPr>
                        <a:t>0.5g/ml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6408" y="928670"/>
            <a:ext cx="222010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000108"/>
            <a:ext cx="2143139" cy="164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786322"/>
            <a:ext cx="22225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4786322"/>
            <a:ext cx="2214578" cy="191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4786322"/>
            <a:ext cx="2286016" cy="19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2857496"/>
            <a:ext cx="220064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2857496"/>
            <a:ext cx="23574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2857496"/>
            <a:ext cx="236537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42844" y="142852"/>
          <a:ext cx="8786874" cy="6572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2214578"/>
                <a:gridCol w="2643206"/>
                <a:gridCol w="2571768"/>
              </a:tblGrid>
              <a:tr h="571504"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溶液种类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初始状态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质壁分离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质壁分离自动复原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8826"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ysClr val="windowText" lastClr="000000"/>
                          </a:solidFill>
                        </a:rPr>
                        <a:t>0.3g/ml</a:t>
                      </a:r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的蔗糖溶液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甘油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16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NH</a:t>
                      </a:r>
                      <a:r>
                        <a:rPr kumimoji="0" lang="en-US" sz="20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O</a:t>
                      </a:r>
                      <a:r>
                        <a:rPr kumimoji="0" lang="en-US" sz="20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zh-CN" alt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溶液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782893"/>
            <a:ext cx="2357454" cy="186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714356"/>
            <a:ext cx="210782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714620"/>
            <a:ext cx="2000264" cy="188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2643182"/>
            <a:ext cx="17859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4675210"/>
            <a:ext cx="17653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643446"/>
            <a:ext cx="17653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r="47249"/>
          <a:stretch>
            <a:fillRect/>
          </a:stretch>
        </p:blipFill>
        <p:spPr bwMode="auto">
          <a:xfrm>
            <a:off x="571472" y="785794"/>
            <a:ext cx="2357454" cy="36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r="46296"/>
          <a:stretch>
            <a:fillRect/>
          </a:stretch>
        </p:blipFill>
        <p:spPr bwMode="auto">
          <a:xfrm>
            <a:off x="6215074" y="785794"/>
            <a:ext cx="230323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r="56995"/>
          <a:stretch>
            <a:fillRect/>
          </a:stretch>
        </p:blipFill>
        <p:spPr bwMode="auto">
          <a:xfrm>
            <a:off x="3500430" y="785794"/>
            <a:ext cx="2214578" cy="358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428992" y="4581607"/>
            <a:ext cx="23574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0.3g/ml</a:t>
            </a:r>
            <a:r>
              <a:rPr lang="zh-CN" altLang="en-US" sz="3200" dirty="0" smtClean="0"/>
              <a:t>的蔗糖溶液中失水，发生质壁分离</a:t>
            </a:r>
            <a:endParaRPr lang="zh-CN" alt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429388" y="4643446"/>
            <a:ext cx="228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清水中吸水，发生质壁分离复原</a:t>
            </a:r>
            <a:endParaRPr lang="zh-CN" altLang="en-US" sz="3200" dirty="0"/>
          </a:p>
        </p:txBody>
      </p:sp>
      <p:sp>
        <p:nvSpPr>
          <p:cNvPr id="9" name="右箭头 8"/>
          <p:cNvSpPr/>
          <p:nvPr/>
        </p:nvSpPr>
        <p:spPr>
          <a:xfrm>
            <a:off x="3000364" y="2571744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5786446" y="2581268"/>
            <a:ext cx="347666" cy="204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071538" y="471488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初始对照</a:t>
            </a:r>
            <a:endParaRPr lang="zh-CN" altLang="en-US" b="1" dirty="0"/>
          </a:p>
        </p:txBody>
      </p:sp>
      <p:sp>
        <p:nvSpPr>
          <p:cNvPr id="13" name="动作按钮: 前进或下一项 12">
            <a:hlinkClick r:id="rId6" action="ppaction://hlinksldjump" highlightClick="1"/>
          </p:cNvPr>
          <p:cNvSpPr/>
          <p:nvPr/>
        </p:nvSpPr>
        <p:spPr>
          <a:xfrm>
            <a:off x="8643966" y="6500834"/>
            <a:ext cx="500034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428736"/>
            <a:ext cx="426899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285860"/>
            <a:ext cx="426899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42844" y="142852"/>
          <a:ext cx="8786874" cy="6572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2214578"/>
                <a:gridCol w="2643206"/>
                <a:gridCol w="2571768"/>
              </a:tblGrid>
              <a:tr h="428628"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实验材料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初始状态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质壁分离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质壁分离复原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64"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洋葱内表皮（加有胭脂红的蔗糖溶液）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4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蜈蚣草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8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半枝莲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642918"/>
            <a:ext cx="2428892" cy="189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642918"/>
            <a:ext cx="2071702" cy="189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642918"/>
            <a:ext cx="2286016" cy="183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2643182"/>
            <a:ext cx="2214578" cy="207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2571744"/>
            <a:ext cx="2071702" cy="216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4857760"/>
            <a:ext cx="1714512" cy="177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4857760"/>
            <a:ext cx="1714512" cy="177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2" y="4857760"/>
            <a:ext cx="228601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7620" y="2571744"/>
            <a:ext cx="235745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动作按钮: 前进或下一项 16">
            <a:hlinkClick r:id="rId11" action="ppaction://hlinksldjump" highlightClick="1"/>
          </p:cNvPr>
          <p:cNvSpPr/>
          <p:nvPr/>
        </p:nvSpPr>
        <p:spPr>
          <a:xfrm>
            <a:off x="6143636" y="4786322"/>
            <a:ext cx="357190" cy="28575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85688" y="214290"/>
          <a:ext cx="8858312" cy="6357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916"/>
                <a:gridCol w="3786214"/>
                <a:gridCol w="3786182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溶液种类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质壁分离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质壁分离自动复原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6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甘油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03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NH</a:t>
                      </a:r>
                      <a:r>
                        <a:rPr kumimoji="0" lang="en-US" sz="20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O</a:t>
                      </a:r>
                      <a:r>
                        <a:rPr kumimoji="0" lang="en-US" sz="20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zh-CN" alt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溶液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857232"/>
            <a:ext cx="2786082" cy="262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785794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571876"/>
            <a:ext cx="2714644" cy="295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571876"/>
            <a:ext cx="2643206" cy="298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358214" y="1081145"/>
            <a:ext cx="5715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10</a:t>
            </a:r>
            <a:r>
              <a:rPr lang="zh-CN" altLang="en-US" sz="3200" dirty="0" smtClean="0"/>
              <a:t>分钟后</a:t>
            </a:r>
            <a:endParaRPr lang="zh-CN" alt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358214" y="3929066"/>
            <a:ext cx="5810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8</a:t>
            </a:r>
            <a:r>
              <a:rPr lang="zh-CN" altLang="en-US" sz="3200" dirty="0" smtClean="0"/>
              <a:t>分钟后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42844" y="142852"/>
          <a:ext cx="8786874" cy="4572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2214578"/>
                <a:gridCol w="2643206"/>
                <a:gridCol w="2571768"/>
              </a:tblGrid>
              <a:tr h="571504"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溶液种类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初始状态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质壁分离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质壁分离自动复原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64"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ysClr val="windowText" lastClr="000000"/>
                          </a:solidFill>
                        </a:rPr>
                        <a:t>0.016g/ml</a:t>
                      </a:r>
                      <a:r>
                        <a:rPr lang="zh-CN" altLang="en-US" sz="2000" b="1" dirty="0" smtClean="0">
                          <a:solidFill>
                            <a:sysClr val="windowText" lastClr="000000"/>
                          </a:solidFill>
                        </a:rPr>
                        <a:t>葡萄糖溶液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ysClr val="windowText" lastClr="000000"/>
                          </a:solidFill>
                        </a:rPr>
                        <a:t>0.045g/mlKNO3</a:t>
                      </a:r>
                      <a:endParaRPr lang="zh-CN" altLang="en-US" sz="2000" b="1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786058"/>
            <a:ext cx="21145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786058"/>
            <a:ext cx="2286016" cy="189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786058"/>
            <a:ext cx="2286016" cy="185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714356"/>
            <a:ext cx="2428892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探究课题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139595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、不同浓度的蔗糖溶液对质壁分离和复原的影响？</a:t>
            </a:r>
            <a:endParaRPr lang="zh-CN" alt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2423220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2</a:t>
            </a:r>
            <a:r>
              <a:rPr lang="zh-CN" altLang="en-US" sz="3200" b="1" dirty="0" smtClean="0"/>
              <a:t>、选用何种材料，既可方便快速的观察到质壁分离，又可观察到原生质层？</a:t>
            </a:r>
            <a:endParaRPr lang="zh-CN" alt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3780542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3</a:t>
            </a:r>
            <a:r>
              <a:rPr lang="zh-CN" altLang="en-US" sz="3200" b="1" dirty="0" smtClean="0"/>
              <a:t>、不同种外界溶液对质壁分离速度的影响及能否进行自动复原？</a:t>
            </a:r>
            <a:endParaRPr lang="zh-CN" alt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5125722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4</a:t>
            </a:r>
            <a:r>
              <a:rPr lang="zh-CN" altLang="en-US" sz="3200" b="1" dirty="0" smtClean="0"/>
              <a:t>、如何用实验直观的观察到细胞壁是全透的，原生质层是半透的？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</a:rPr>
              <a:t>分组合作探究：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643050"/>
            <a:ext cx="83582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组长：</a:t>
            </a:r>
            <a:r>
              <a:rPr lang="zh-CN" altLang="en-US" sz="3600" b="1" dirty="0" smtClean="0"/>
              <a:t>调控整组实验，合理分工，并负责实验的展示交流</a:t>
            </a:r>
            <a:endParaRPr lang="en-US" altLang="zh-CN" sz="3600" b="1" dirty="0" smtClean="0"/>
          </a:p>
          <a:p>
            <a:endParaRPr lang="en-US" altLang="zh-CN" sz="3600" b="1" dirty="0" smtClean="0"/>
          </a:p>
          <a:p>
            <a:r>
              <a:rPr lang="zh-CN" altLang="en-US" sz="3600" b="1" dirty="0" smtClean="0">
                <a:solidFill>
                  <a:srgbClr val="FF0000"/>
                </a:solidFill>
              </a:rPr>
              <a:t>记录员：</a:t>
            </a:r>
            <a:r>
              <a:rPr lang="zh-CN" altLang="en-US" sz="3600" b="1" dirty="0" smtClean="0"/>
              <a:t>工作单的记录</a:t>
            </a:r>
            <a:endParaRPr lang="en-US" altLang="zh-CN" sz="3600" b="1" dirty="0" smtClean="0"/>
          </a:p>
          <a:p>
            <a:endParaRPr lang="en-US" altLang="zh-CN" sz="3600" b="1" dirty="0" smtClean="0"/>
          </a:p>
          <a:p>
            <a:r>
              <a:rPr lang="zh-CN" altLang="en-US" sz="3600" b="1" dirty="0" smtClean="0">
                <a:solidFill>
                  <a:srgbClr val="FF0000"/>
                </a:solidFill>
              </a:rPr>
              <a:t>组员：</a:t>
            </a:r>
            <a:r>
              <a:rPr lang="zh-CN" altLang="en-US" sz="3600" b="1" dirty="0" smtClean="0"/>
              <a:t>服从组长分配，进行讨论和实验操作</a:t>
            </a:r>
            <a:endParaRPr lang="en-US" altLang="zh-CN" sz="3600" b="1" dirty="0" smtClean="0"/>
          </a:p>
          <a:p>
            <a:r>
              <a:rPr lang="zh-CN" altLang="en-US" sz="3600" b="1" dirty="0" smtClean="0">
                <a:solidFill>
                  <a:srgbClr val="FF0000"/>
                </a:solidFill>
              </a:rPr>
              <a:t>辅导老师：</a:t>
            </a:r>
            <a:r>
              <a:rPr lang="zh-CN" altLang="en-US" sz="3600" b="1" dirty="0" smtClean="0"/>
              <a:t>指导学生</a:t>
            </a:r>
            <a:endParaRPr lang="zh-CN" altLang="en-US" sz="3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577108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/>
              <a:t>实验交流和结果分析</a:t>
            </a:r>
            <a:endParaRPr lang="zh-CN" alt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85728"/>
            <a:ext cx="2357454" cy="215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643182"/>
            <a:ext cx="425294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643182"/>
            <a:ext cx="3357586" cy="335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43042" y="785794"/>
            <a:ext cx="178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酵母菌初始</a:t>
            </a:r>
            <a:endParaRPr lang="zh-CN" alt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6072206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细胞失水</a:t>
            </a:r>
            <a:endParaRPr lang="zh-CN" alt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57884" y="6072206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细胞吸水</a:t>
            </a:r>
            <a:endParaRPr lang="zh-CN" altLang="en-US" sz="4000" b="1" dirty="0"/>
          </a:p>
        </p:txBody>
      </p:sp>
      <p:sp>
        <p:nvSpPr>
          <p:cNvPr id="8" name="动作按钮: 前进或下一项 7">
            <a:hlinkClick r:id="rId5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2442985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 smtClean="0">
                <a:solidFill>
                  <a:srgbClr val="FF0000"/>
                </a:solidFill>
              </a:rPr>
              <a:t>进一步探究</a:t>
            </a:r>
            <a:endParaRPr lang="zh-CN" alt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72" y="1500174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b="1" dirty="0" smtClean="0"/>
              <a:t>因微乎其微的细胞体积变化无法观察而不能感性认识细胞壁的伸缩，如何解决？</a:t>
            </a:r>
            <a:endParaRPr lang="zh-CN" alt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285728"/>
            <a:ext cx="435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</a:rPr>
              <a:t>进一步探究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29322" y="4058671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原生质层</a:t>
            </a:r>
            <a:endParaRPr lang="zh-CN" alt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29322" y="464344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细胞壁</a:t>
            </a:r>
            <a:endParaRPr lang="zh-CN" altLang="en-US" sz="3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5572164" cy="503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直接连接符 4"/>
          <p:cNvCxnSpPr/>
          <p:nvPr/>
        </p:nvCxnSpPr>
        <p:spPr>
          <a:xfrm>
            <a:off x="4000496" y="4357694"/>
            <a:ext cx="200026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643306" y="5000636"/>
            <a:ext cx="228601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15206" y="334542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蜈蚣草</a:t>
            </a:r>
            <a:endParaRPr lang="zh-CN" altLang="en-US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 l="32558" t="17864" b="8448"/>
          <a:stretch>
            <a:fillRect/>
          </a:stretch>
        </p:blipFill>
        <p:spPr bwMode="auto">
          <a:xfrm>
            <a:off x="6000760" y="214290"/>
            <a:ext cx="2928958" cy="300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2950</TotalTime>
  <Words>620</Words>
  <Application>Microsoft Office PowerPoint</Application>
  <PresentationFormat>全屏显示(4:3)</PresentationFormat>
  <Paragraphs>85</Paragraphs>
  <Slides>22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流畅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xu</dc:creator>
  <cp:lastModifiedBy>xbany</cp:lastModifiedBy>
  <cp:revision>125</cp:revision>
  <dcterms:created xsi:type="dcterms:W3CDTF">2017-11-04T00:58:27Z</dcterms:created>
  <dcterms:modified xsi:type="dcterms:W3CDTF">2017-12-01T12:46:45Z</dcterms:modified>
</cp:coreProperties>
</file>