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524" r:id="rId3"/>
    <p:sldId id="529" r:id="rId5"/>
    <p:sldId id="704" r:id="rId6"/>
    <p:sldId id="666" r:id="rId7"/>
    <p:sldId id="705" r:id="rId8"/>
    <p:sldId id="433" r:id="rId9"/>
    <p:sldId id="667" r:id="rId10"/>
    <p:sldId id="665" r:id="rId11"/>
    <p:sldId id="669" r:id="rId12"/>
    <p:sldId id="670" r:id="rId13"/>
    <p:sldId id="701" r:id="rId14"/>
    <p:sldId id="631" r:id="rId15"/>
    <p:sldId id="641" r:id="rId16"/>
    <p:sldId id="672" r:id="rId17"/>
    <p:sldId id="642" r:id="rId18"/>
    <p:sldId id="671" r:id="rId19"/>
  </p:sldIdLst>
  <p:sldSz cx="12196445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0"/>
    <a:srgbClr val="F8F8F8"/>
    <a:srgbClr val="D01C63"/>
    <a:srgbClr val="0067AC"/>
    <a:srgbClr val="21A3D0"/>
    <a:srgbClr val="DDDDDD"/>
    <a:srgbClr val="A9BECB"/>
    <a:srgbClr val="F595DC"/>
    <a:srgbClr val="F16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6" autoAdjust="0"/>
    <p:restoredTop sz="96366" autoAdjust="0"/>
  </p:normalViewPr>
  <p:slideViewPr>
    <p:cSldViewPr snapToObjects="1">
      <p:cViewPr>
        <p:scale>
          <a:sx n="66" d="100"/>
          <a:sy n="66" d="100"/>
        </p:scale>
        <p:origin x="642" y="1086"/>
      </p:cViewPr>
      <p:guideLst>
        <p:guide orient="horz" pos="212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160AF-C47C-4CD2-A34F-024D348DAD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203E-B9B9-4F41-960A-2A3A36AEB5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AB757A0-0D48-492D-BCE0-AE452A67D6FE}" type="datetimeFigureOut">
              <a:rPr lang="zh-CN" altLang="en-US"/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3494ED5-D662-4B4B-BC97-E55E2CEF262B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0"/>
          <a:stretch>
            <a:fillRect/>
          </a:stretch>
        </p:blipFill>
        <p:spPr bwMode="auto">
          <a:xfrm rot="10800000">
            <a:off x="-22299" y="0"/>
            <a:ext cx="1221905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79" y="4170773"/>
            <a:ext cx="1722184" cy="27039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4157533"/>
            <a:ext cx="12277039" cy="26872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96" y="5596328"/>
            <a:ext cx="5272357" cy="12616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90736" y="4441262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7788" y="2824522"/>
            <a:ext cx="109458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《中国共产党纪律处分条例》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重点解读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587efc4e4bf1b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1800" y="-1395536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0"/>
            <a:ext cx="2804487" cy="1863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3436" y="11121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4687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421674" y="153595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32305" y="2076450"/>
            <a:ext cx="8086725" cy="3297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latinLnBrk="0">
              <a:lnSpc>
                <a:spcPts val="5000"/>
              </a:lnSpc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党组织不履行全面从严治党主体责任及维护党的纪律等失职行为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2.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滥用职权和玩忽职守行为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3.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失泄密行为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marL="0" indent="0" algn="l" latinLnBrk="0">
              <a:lnSpc>
                <a:spcPts val="5000"/>
              </a:lnSpc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4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违反外事工作纪律等行为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4170" y="1205230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b="1">
                <a:latin typeface="+mn-ea"/>
                <a:ea typeface="+mn-ea"/>
                <a:cs typeface="+mn-ea"/>
                <a:sym typeface="+mn-ea"/>
              </a:rPr>
              <a:t>（五）“工作纪律”主要违纪行为</a:t>
            </a:r>
            <a:endParaRPr lang="zh-CN" altLang="en-US" sz="2800" b="1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8890" y="1344295"/>
            <a:ext cx="10977880" cy="635000"/>
          </a:xfrm>
        </p:spPr>
        <p:txBody>
          <a:bodyPr/>
          <a:p>
            <a:r>
              <a:rPr lang="zh-CN" altLang="en-US" sz="2800" b="1">
                <a:solidFill>
                  <a:schemeClr val="tx1"/>
                </a:solidFill>
              </a:rPr>
              <a:t>（六）“生活纪律”主要违纪行为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4030" y="2317750"/>
            <a:ext cx="8667750" cy="2802890"/>
          </a:xfrm>
        </p:spPr>
        <p:txBody>
          <a:bodyPr/>
          <a:p>
            <a:pPr marL="0" indent="0" latinLnBrk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1.生活奢靡、贪图享乐、追求低级趣味行为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  <a:p>
            <a:pPr marL="0" indent="0" latinLnBrk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2.与他人发生不正当性关系造成不良影响行为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  <a:p>
            <a:pPr marL="0" indent="0" latinLnBrk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违背社会公序良俗、严重违反社会公德及家庭美德等行为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1010436" y="16201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573875" y="24756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二</a:t>
            </a: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38790" y="2809323"/>
            <a:ext cx="91440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7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宋体" panose="02010600030101010101" pitchFamily="2" charset="-122"/>
              </a:rPr>
              <a:t>三</a:t>
            </a:r>
            <a:endParaRPr kumimoji="0" lang="zh-CN" altLang="zh-CN" sz="7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1332693" y="2472383"/>
            <a:ext cx="1926594" cy="1928516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941888"/>
            <a:ext cx="6048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05835" y="2375535"/>
            <a:ext cx="6888480" cy="2122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6600" b="1" dirty="0">
                <a:latin typeface="+mn-ea"/>
                <a:ea typeface="+mn-ea"/>
                <a:sym typeface="+mn-ea"/>
              </a:rPr>
              <a:t>纪律处分的种类、</a:t>
            </a:r>
            <a:endParaRPr lang="zh-CN" altLang="en-US" sz="6600" b="1" dirty="0">
              <a:latin typeface="+mn-ea"/>
              <a:ea typeface="+mn-ea"/>
              <a:sym typeface="+mn-ea"/>
            </a:endParaRPr>
          </a:p>
          <a:p>
            <a:pPr algn="ctr"/>
            <a:r>
              <a:rPr lang="zh-CN" altLang="en-US" sz="6600" b="1" dirty="0">
                <a:latin typeface="+mn-ea"/>
                <a:ea typeface="+mn-ea"/>
                <a:sym typeface="+mn-ea"/>
              </a:rPr>
              <a:t>措施与规则</a:t>
            </a:r>
            <a:endParaRPr lang="zh-CN" altLang="en-US" sz="6600" b="1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sym typeface="+mn-ea"/>
              </a:rPr>
              <a:t>纪律处分的种类、措施与规则</a:t>
            </a:r>
            <a:endParaRPr lang="zh-CN" alt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05965" y="2117090"/>
            <a:ext cx="8818880" cy="3297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ts val="5000"/>
              </a:lnSpc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警告；</a:t>
            </a:r>
            <a:endParaRPr 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marL="0" indent="0" latinLnBrk="0">
              <a:lnSpc>
                <a:spcPts val="5000"/>
              </a:lnSpc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2.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严重警告；</a:t>
            </a:r>
            <a:endParaRPr 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marL="0" indent="0" latinLnBrk="0">
              <a:lnSpc>
                <a:spcPts val="5000"/>
              </a:lnSpc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3.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撤销党内职务；</a:t>
            </a:r>
            <a:endParaRPr 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marL="0" indent="0" latinLnBrk="0">
              <a:lnSpc>
                <a:spcPts val="5000"/>
              </a:lnSpc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4.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留党察看；</a:t>
            </a:r>
            <a:endParaRPr 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marL="0" indent="0" latinLnBrk="0">
              <a:lnSpc>
                <a:spcPts val="5000"/>
              </a:lnSpc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5.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开除党籍。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015" y="1400175"/>
            <a:ext cx="49536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latin typeface="+mj-ea"/>
                <a:ea typeface="+mj-ea"/>
                <a:cs typeface="+mj-ea"/>
                <a:sym typeface="+mn-ea"/>
              </a:rPr>
              <a:t>对党员的纪律处分包含5种</a:t>
            </a:r>
            <a:r>
              <a:rPr lang="zh-CN" sz="1400" b="1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/>
      <p:bldP spid="5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sym typeface="+mn-ea"/>
              </a:rPr>
              <a:t>纪律处分的种类、措施与规则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86952" y="2263775"/>
            <a:ext cx="5080000" cy="798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400" b="1">
                <a:ea typeface="宋体" panose="02010600030101010101" pitchFamily="2" charset="-122"/>
              </a:rPr>
              <a:t> </a:t>
            </a:r>
            <a:endParaRPr lang="zh-CN" sz="1400" b="0">
              <a:ea typeface="宋体" panose="02010600030101010101" pitchFamily="2" charset="-122"/>
            </a:endParaRPr>
          </a:p>
          <a:p>
            <a:pPr marL="0" indent="0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改组；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2.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解散。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 </a:t>
            </a:r>
            <a:endParaRPr lang="en-US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9730" y="1472565"/>
            <a:ext cx="5716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latin typeface="+mn-ea"/>
                <a:ea typeface="+mn-ea"/>
                <a:cs typeface="+mn-ea"/>
                <a:sym typeface="+mn-ea"/>
              </a:rPr>
              <a:t>党组织严重违纪有2种处理措施</a:t>
            </a:r>
            <a:endParaRPr lang="zh-CN" altLang="en-US" sz="3200">
              <a:latin typeface="+mn-ea"/>
              <a:ea typeface="+mn-ea"/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sym typeface="+mn-ea"/>
              </a:rPr>
              <a:t>纪律处分的种类、措施与规则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3257" y="13772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67180" y="1736090"/>
            <a:ext cx="8464550" cy="4130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ts val="4500"/>
              </a:lnSpc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1.主动交代本人应当受到党纪处分的问题的； 2.检举同案人或者其他人应当受到党纪处分或者法律追究的问题，经查证属实的； 3.主动挽回损失、消除不良影响或者有效阻止危害结果发生的；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marL="0" indent="0" latinLnBrk="0">
              <a:lnSpc>
                <a:spcPts val="4500"/>
              </a:lnSpc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4.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主动上交违纪所得的；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marL="0" indent="0" latinLnBrk="0">
              <a:lnSpc>
                <a:spcPts val="4500"/>
              </a:lnSpc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5.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有其他立功表现的。</a:t>
            </a:r>
            <a:r>
              <a:rPr lang="zh-CN" sz="1400" b="0"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70000" y="1066165"/>
            <a:ext cx="7730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latin typeface="+mn-ea"/>
                <a:ea typeface="+mn-ea"/>
                <a:cs typeface="+mn-ea"/>
                <a:sym typeface="+mn-ea"/>
              </a:rPr>
              <a:t>5种情况可以从轻或者减轻处分</a:t>
            </a:r>
            <a:r>
              <a:rPr lang="zh-CN" sz="1400" b="1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sym typeface="+mn-ea"/>
              </a:rPr>
              <a:t>纪律处分的种类、措施与规则</a:t>
            </a:r>
            <a:endParaRPr lang="en-US" altLang="zh-CN" dirty="0"/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76070" y="1776095"/>
            <a:ext cx="86220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ts val="4500"/>
              </a:lnSpc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在纪律集中整饬过程中，不收敛、不收手的；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2.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强迫、唆使他人违纪的；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 3.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本条例另有规定的。 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4765" y="1057275"/>
            <a:ext cx="57664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latin typeface="+mn-ea"/>
                <a:ea typeface="+mn-ea"/>
                <a:cs typeface="+mn-ea"/>
                <a:sym typeface="+mn-ea"/>
              </a:rPr>
              <a:t>3种情况应当从重或者加重处分</a:t>
            </a:r>
            <a:r>
              <a:rPr lang="zh-CN" sz="1400" b="1">
                <a:sym typeface="+mn-ea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8695" y="3698240"/>
            <a:ext cx="979678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 latinLnBrk="0">
              <a:lnSpc>
                <a:spcPts val="4500"/>
              </a:lnSpc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注 ：A、故意违纪受处分后又因故意违纪应当受到党纪处分的，应当从重处分； 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marL="0" indent="0" algn="l" latinLnBrk="0">
              <a:lnSpc>
                <a:spcPts val="4500"/>
              </a:lnSpc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       B、党员违纪受到党纪处分后，又被发现其受处分前的违纪行为应当受到党纪处分的，应当从重处分。 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70"/>
            <a:ext cx="4258269" cy="2829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5" y="4215094"/>
            <a:ext cx="12247563" cy="2669655"/>
          </a:xfrm>
          <a:prstGeom prst="rect">
            <a:avLst/>
          </a:prstGeom>
        </p:spPr>
      </p:pic>
      <p:sp>
        <p:nvSpPr>
          <p:cNvPr id="32" name="Freeform 6"/>
          <p:cNvSpPr/>
          <p:nvPr/>
        </p:nvSpPr>
        <p:spPr bwMode="auto">
          <a:xfrm>
            <a:off x="2149809" y="858612"/>
            <a:ext cx="530225" cy="668337"/>
          </a:xfrm>
          <a:custGeom>
            <a:avLst/>
            <a:gdLst>
              <a:gd name="T0" fmla="*/ 230858066 w 1173"/>
              <a:gd name="T1" fmla="*/ 110128663 h 1472"/>
              <a:gd name="T2" fmla="*/ 223509953 w 1173"/>
              <a:gd name="T3" fmla="*/ 9675010 h 1472"/>
              <a:gd name="T4" fmla="*/ 217794552 w 1173"/>
              <a:gd name="T5" fmla="*/ 11115660 h 1472"/>
              <a:gd name="T6" fmla="*/ 204731038 w 1173"/>
              <a:gd name="T7" fmla="*/ 13997867 h 1472"/>
              <a:gd name="T8" fmla="*/ 187584836 w 1173"/>
              <a:gd name="T9" fmla="*/ 11115660 h 1472"/>
              <a:gd name="T10" fmla="*/ 128390842 w 1173"/>
              <a:gd name="T11" fmla="*/ 1029295 h 1472"/>
              <a:gd name="T12" fmla="*/ 0 w 1173"/>
              <a:gd name="T13" fmla="*/ 158091449 h 1472"/>
              <a:gd name="T14" fmla="*/ 131248090 w 1173"/>
              <a:gd name="T15" fmla="*/ 301978900 h 1472"/>
              <a:gd name="T16" fmla="*/ 239431167 w 1173"/>
              <a:gd name="T17" fmla="*/ 223550888 h 1472"/>
              <a:gd name="T18" fmla="*/ 222081102 w 1173"/>
              <a:gd name="T19" fmla="*/ 213258392 h 1472"/>
              <a:gd name="T20" fmla="*/ 141250041 w 1173"/>
              <a:gd name="T21" fmla="*/ 281805717 h 1472"/>
              <a:gd name="T22" fmla="*/ 59194446 w 1173"/>
              <a:gd name="T23" fmla="*/ 149239603 h 1472"/>
              <a:gd name="T24" fmla="*/ 131248090 w 1173"/>
              <a:gd name="T25" fmla="*/ 21408156 h 1472"/>
              <a:gd name="T26" fmla="*/ 213508002 w 1173"/>
              <a:gd name="T27" fmla="*/ 117333274 h 1472"/>
              <a:gd name="T28" fmla="*/ 230858066 w 1173"/>
              <a:gd name="T29" fmla="*/ 110128663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2764171" y="1334862"/>
            <a:ext cx="990600" cy="201612"/>
          </a:xfrm>
          <a:custGeom>
            <a:avLst/>
            <a:gdLst>
              <a:gd name="T0" fmla="*/ 9992198 w 2195"/>
              <a:gd name="T1" fmla="*/ 57089100 h 445"/>
              <a:gd name="T2" fmla="*/ 51389349 w 2195"/>
              <a:gd name="T3" fmla="*/ 56678625 h 445"/>
              <a:gd name="T4" fmla="*/ 30996980 w 2195"/>
              <a:gd name="T5" fmla="*/ 90972769 h 445"/>
              <a:gd name="T6" fmla="*/ 31812476 w 2195"/>
              <a:gd name="T7" fmla="*/ 21562624 h 445"/>
              <a:gd name="T8" fmla="*/ 30996980 w 2195"/>
              <a:gd name="T9" fmla="*/ 90972769 h 445"/>
              <a:gd name="T10" fmla="*/ 135610658 w 2195"/>
              <a:gd name="T11" fmla="*/ 89124726 h 445"/>
              <a:gd name="T12" fmla="*/ 126026434 w 2195"/>
              <a:gd name="T13" fmla="*/ 48053666 h 445"/>
              <a:gd name="T14" fmla="*/ 90951070 w 2195"/>
              <a:gd name="T15" fmla="*/ 48464141 h 445"/>
              <a:gd name="T16" fmla="*/ 81570382 w 2195"/>
              <a:gd name="T17" fmla="*/ 89535654 h 445"/>
              <a:gd name="T18" fmla="*/ 90951070 w 2195"/>
              <a:gd name="T19" fmla="*/ 22794502 h 445"/>
              <a:gd name="T20" fmla="*/ 112770897 w 2195"/>
              <a:gd name="T21" fmla="*/ 20946458 h 445"/>
              <a:gd name="T22" fmla="*/ 182921624 w 2195"/>
              <a:gd name="T23" fmla="*/ 83580142 h 445"/>
              <a:gd name="T24" fmla="*/ 174764405 w 2195"/>
              <a:gd name="T25" fmla="*/ 90562294 h 445"/>
              <a:gd name="T26" fmla="*/ 161101346 w 2195"/>
              <a:gd name="T27" fmla="*/ 31008986 h 445"/>
              <a:gd name="T28" fmla="*/ 151925095 w 2195"/>
              <a:gd name="T29" fmla="*/ 22794502 h 445"/>
              <a:gd name="T30" fmla="*/ 161101346 w 2195"/>
              <a:gd name="T31" fmla="*/ 4928418 h 445"/>
              <a:gd name="T32" fmla="*/ 170686021 w 2195"/>
              <a:gd name="T33" fmla="*/ 22794502 h 445"/>
              <a:gd name="T34" fmla="*/ 182921624 w 2195"/>
              <a:gd name="T35" fmla="*/ 31008986 h 445"/>
              <a:gd name="T36" fmla="*/ 170686021 w 2195"/>
              <a:gd name="T37" fmla="*/ 75981823 h 445"/>
              <a:gd name="T38" fmla="*/ 182921624 w 2195"/>
              <a:gd name="T39" fmla="*/ 83580142 h 445"/>
              <a:gd name="T40" fmla="*/ 247566058 w 2195"/>
              <a:gd name="T41" fmla="*/ 51133587 h 445"/>
              <a:gd name="T42" fmla="*/ 208004338 w 2195"/>
              <a:gd name="T43" fmla="*/ 51133587 h 445"/>
              <a:gd name="T44" fmla="*/ 257558708 w 2195"/>
              <a:gd name="T45" fmla="*/ 71258642 h 445"/>
              <a:gd name="T46" fmla="*/ 196992657 w 2195"/>
              <a:gd name="T47" fmla="*/ 57089100 h 445"/>
              <a:gd name="T48" fmla="*/ 257966230 w 2195"/>
              <a:gd name="T49" fmla="*/ 57089100 h 445"/>
              <a:gd name="T50" fmla="*/ 207596815 w 2195"/>
              <a:gd name="T51" fmla="*/ 59348071 h 445"/>
              <a:gd name="T52" fmla="*/ 247566058 w 2195"/>
              <a:gd name="T53" fmla="*/ 68589196 h 445"/>
              <a:gd name="T54" fmla="*/ 331583831 w 2195"/>
              <a:gd name="T55" fmla="*/ 89124726 h 445"/>
              <a:gd name="T56" fmla="*/ 322203143 w 2195"/>
              <a:gd name="T57" fmla="*/ 48053666 h 445"/>
              <a:gd name="T58" fmla="*/ 287127779 w 2195"/>
              <a:gd name="T59" fmla="*/ 48464141 h 445"/>
              <a:gd name="T60" fmla="*/ 277543104 w 2195"/>
              <a:gd name="T61" fmla="*/ 89535654 h 445"/>
              <a:gd name="T62" fmla="*/ 287127779 w 2195"/>
              <a:gd name="T63" fmla="*/ 22794502 h 445"/>
              <a:gd name="T64" fmla="*/ 308948057 w 2195"/>
              <a:gd name="T65" fmla="*/ 20946458 h 445"/>
              <a:gd name="T66" fmla="*/ 379098333 w 2195"/>
              <a:gd name="T67" fmla="*/ 83580142 h 445"/>
              <a:gd name="T68" fmla="*/ 370737578 w 2195"/>
              <a:gd name="T69" fmla="*/ 90562294 h 445"/>
              <a:gd name="T70" fmla="*/ 357278506 w 2195"/>
              <a:gd name="T71" fmla="*/ 31008986 h 445"/>
              <a:gd name="T72" fmla="*/ 348101804 w 2195"/>
              <a:gd name="T73" fmla="*/ 22794502 h 445"/>
              <a:gd name="T74" fmla="*/ 357278506 w 2195"/>
              <a:gd name="T75" fmla="*/ 4928418 h 445"/>
              <a:gd name="T76" fmla="*/ 366659195 w 2195"/>
              <a:gd name="T77" fmla="*/ 22794502 h 445"/>
              <a:gd name="T78" fmla="*/ 379098333 w 2195"/>
              <a:gd name="T79" fmla="*/ 31008986 h 445"/>
              <a:gd name="T80" fmla="*/ 366659195 w 2195"/>
              <a:gd name="T81" fmla="*/ 75981823 h 445"/>
              <a:gd name="T82" fmla="*/ 379098333 w 2195"/>
              <a:gd name="T83" fmla="*/ 83580142 h 445"/>
              <a:gd name="T84" fmla="*/ 444558715 w 2195"/>
              <a:gd name="T85" fmla="*/ 38812541 h 445"/>
              <a:gd name="T86" fmla="*/ 395004796 w 2195"/>
              <a:gd name="T87" fmla="*/ 39839182 h 445"/>
              <a:gd name="T88" fmla="*/ 437217444 w 2195"/>
              <a:gd name="T89" fmla="*/ 72285736 h 445"/>
              <a:gd name="T90" fmla="*/ 401734107 w 2195"/>
              <a:gd name="T91" fmla="*/ 68589196 h 445"/>
              <a:gd name="T92" fmla="*/ 420495484 w 2195"/>
              <a:gd name="T93" fmla="*/ 90972769 h 445"/>
              <a:gd name="T94" fmla="*/ 423146411 w 2195"/>
              <a:gd name="T95" fmla="*/ 51749753 h 445"/>
              <a:gd name="T96" fmla="*/ 419476001 w 2195"/>
              <a:gd name="T97" fmla="*/ 29776654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4" name="Freeform 8"/>
          <p:cNvSpPr>
            <a:spLocks noEditPoints="1"/>
          </p:cNvSpPr>
          <p:nvPr/>
        </p:nvSpPr>
        <p:spPr bwMode="auto">
          <a:xfrm>
            <a:off x="2802271" y="753837"/>
            <a:ext cx="952500" cy="447675"/>
          </a:xfrm>
          <a:custGeom>
            <a:avLst/>
            <a:gdLst>
              <a:gd name="T0" fmla="*/ 155817980 w 2109"/>
              <a:gd name="T1" fmla="*/ 0 h 986"/>
              <a:gd name="T2" fmla="*/ 137870423 w 2109"/>
              <a:gd name="T3" fmla="*/ 203066924 h 986"/>
              <a:gd name="T4" fmla="*/ 17131903 w 2109"/>
              <a:gd name="T5" fmla="*/ 185766964 h 986"/>
              <a:gd name="T6" fmla="*/ 0 w 2109"/>
              <a:gd name="T7" fmla="*/ 203066924 h 986"/>
              <a:gd name="T8" fmla="*/ 17131903 w 2109"/>
              <a:gd name="T9" fmla="*/ 16475893 h 986"/>
              <a:gd name="T10" fmla="*/ 137870423 w 2109"/>
              <a:gd name="T11" fmla="*/ 57459949 h 986"/>
              <a:gd name="T12" fmla="*/ 17131903 w 2109"/>
              <a:gd name="T13" fmla="*/ 16475893 h 986"/>
              <a:gd name="T14" fmla="*/ 17131903 w 2109"/>
              <a:gd name="T15" fmla="*/ 171144427 h 986"/>
              <a:gd name="T16" fmla="*/ 137870423 w 2109"/>
              <a:gd name="T17" fmla="*/ 129336758 h 986"/>
              <a:gd name="T18" fmla="*/ 17131903 w 2109"/>
              <a:gd name="T19" fmla="*/ 72906553 h 986"/>
              <a:gd name="T20" fmla="*/ 137870423 w 2109"/>
              <a:gd name="T21" fmla="*/ 114714222 h 986"/>
              <a:gd name="T22" fmla="*/ 17131903 w 2109"/>
              <a:gd name="T23" fmla="*/ 72906553 h 986"/>
              <a:gd name="T24" fmla="*/ 412183197 w 2109"/>
              <a:gd name="T25" fmla="*/ 113890609 h 986"/>
              <a:gd name="T26" fmla="*/ 365274491 w 2109"/>
              <a:gd name="T27" fmla="*/ 142929551 h 986"/>
              <a:gd name="T28" fmla="*/ 418505647 w 2109"/>
              <a:gd name="T29" fmla="*/ 188444387 h 986"/>
              <a:gd name="T30" fmla="*/ 330195032 w 2109"/>
              <a:gd name="T31" fmla="*/ 168467458 h 986"/>
              <a:gd name="T32" fmla="*/ 273292980 w 2109"/>
              <a:gd name="T33" fmla="*/ 200389500 h 986"/>
              <a:gd name="T34" fmla="*/ 297562987 w 2109"/>
              <a:gd name="T35" fmla="*/ 183089540 h 986"/>
              <a:gd name="T36" fmla="*/ 313879235 w 2109"/>
              <a:gd name="T37" fmla="*/ 92059869 h 986"/>
              <a:gd name="T38" fmla="*/ 215575274 w 2109"/>
              <a:gd name="T39" fmla="*/ 77437332 h 986"/>
              <a:gd name="T40" fmla="*/ 377103738 w 2109"/>
              <a:gd name="T41" fmla="*/ 53753236 h 986"/>
              <a:gd name="T42" fmla="*/ 242700523 w 2109"/>
              <a:gd name="T43" fmla="*/ 39130700 h 986"/>
              <a:gd name="T44" fmla="*/ 377103738 w 2109"/>
              <a:gd name="T45" fmla="*/ 15446150 h 986"/>
              <a:gd name="T46" fmla="*/ 239029627 w 2109"/>
              <a:gd name="T47" fmla="*/ 1029743 h 986"/>
              <a:gd name="T48" fmla="*/ 394031501 w 2109"/>
              <a:gd name="T49" fmla="*/ 77437332 h 986"/>
              <a:gd name="T50" fmla="*/ 428498994 w 2109"/>
              <a:gd name="T51" fmla="*/ 92059869 h 986"/>
              <a:gd name="T52" fmla="*/ 330195032 w 2109"/>
              <a:gd name="T53" fmla="*/ 99268072 h 986"/>
              <a:gd name="T54" fmla="*/ 400353951 w 2109"/>
              <a:gd name="T55" fmla="*/ 99268072 h 986"/>
              <a:gd name="T56" fmla="*/ 304905231 w 2109"/>
              <a:gd name="T57" fmla="*/ 133043925 h 986"/>
              <a:gd name="T58" fmla="*/ 219246170 w 2109"/>
              <a:gd name="T59" fmla="*/ 183089540 h 986"/>
              <a:gd name="T60" fmla="*/ 242700523 w 2109"/>
              <a:gd name="T61" fmla="*/ 97414262 h 986"/>
              <a:gd name="T62" fmla="*/ 285122226 w 2109"/>
              <a:gd name="T63" fmla="*/ 125629591 h 986"/>
              <a:gd name="T64" fmla="*/ 248003179 w 2109"/>
              <a:gd name="T65" fmla="*/ 121098812 h 986"/>
              <a:gd name="T66" fmla="*/ 242700523 w 2109"/>
              <a:gd name="T67" fmla="*/ 97414262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1" name="Freeform 23"/>
          <p:cNvSpPr/>
          <p:nvPr/>
        </p:nvSpPr>
        <p:spPr bwMode="auto">
          <a:xfrm>
            <a:off x="4237110" y="172770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DB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2" name="Freeform 24"/>
          <p:cNvSpPr/>
          <p:nvPr/>
        </p:nvSpPr>
        <p:spPr bwMode="auto">
          <a:xfrm>
            <a:off x="5016500" y="1727835"/>
            <a:ext cx="5510530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"/>
          <p:cNvSpPr/>
          <p:nvPr/>
        </p:nvSpPr>
        <p:spPr bwMode="auto">
          <a:xfrm>
            <a:off x="4237110" y="2715127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DB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4" name="Freeform 26"/>
          <p:cNvSpPr/>
          <p:nvPr/>
        </p:nvSpPr>
        <p:spPr bwMode="auto">
          <a:xfrm>
            <a:off x="5016500" y="2697480"/>
            <a:ext cx="5509895" cy="73215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7"/>
          <p:cNvSpPr/>
          <p:nvPr/>
        </p:nvSpPr>
        <p:spPr bwMode="auto">
          <a:xfrm>
            <a:off x="4236475" y="3922579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DB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6" name="Freeform 28"/>
          <p:cNvSpPr/>
          <p:nvPr/>
        </p:nvSpPr>
        <p:spPr bwMode="auto">
          <a:xfrm>
            <a:off x="5016500" y="3684905"/>
            <a:ext cx="5509895" cy="1257300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TextBox 47"/>
          <p:cNvSpPr txBox="1"/>
          <p:nvPr/>
        </p:nvSpPr>
        <p:spPr>
          <a:xfrm>
            <a:off x="5182381" y="1760055"/>
            <a:ext cx="4464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修改后的条例简介</a:t>
            </a:r>
            <a:endParaRPr lang="zh-CN" altLang="en-US" sz="3600" dirty="0"/>
          </a:p>
        </p:txBody>
      </p:sp>
      <p:sp>
        <p:nvSpPr>
          <p:cNvPr id="52" name="TextBox 48"/>
          <p:cNvSpPr txBox="1"/>
          <p:nvPr/>
        </p:nvSpPr>
        <p:spPr>
          <a:xfrm>
            <a:off x="5182235" y="2750185"/>
            <a:ext cx="5344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六大纪律的主要违纪行为</a:t>
            </a:r>
            <a:endParaRPr lang="zh-CN" altLang="en-US" sz="3600" dirty="0"/>
          </a:p>
        </p:txBody>
      </p:sp>
      <p:sp>
        <p:nvSpPr>
          <p:cNvPr id="53" name="TextBox 55"/>
          <p:cNvSpPr txBox="1"/>
          <p:nvPr/>
        </p:nvSpPr>
        <p:spPr>
          <a:xfrm>
            <a:off x="5182235" y="3743960"/>
            <a:ext cx="5344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纪律处分的种类、措施与规则</a:t>
            </a:r>
            <a:endParaRPr lang="zh-CN" altLang="en-US" sz="3600" dirty="0"/>
          </a:p>
        </p:txBody>
      </p:sp>
      <p:sp>
        <p:nvSpPr>
          <p:cNvPr id="56" name="TextBox 58"/>
          <p:cNvSpPr txBox="1"/>
          <p:nvPr/>
        </p:nvSpPr>
        <p:spPr>
          <a:xfrm>
            <a:off x="4357551" y="175918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57" name="TextBox 59"/>
          <p:cNvSpPr txBox="1"/>
          <p:nvPr/>
        </p:nvSpPr>
        <p:spPr>
          <a:xfrm>
            <a:off x="4356916" y="273240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58" name="TextBox 60"/>
          <p:cNvSpPr txBox="1"/>
          <p:nvPr/>
        </p:nvSpPr>
        <p:spPr>
          <a:xfrm>
            <a:off x="4357551" y="399025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  <p:bldP spid="57" grpId="0"/>
      <p:bldP spid="58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76890" y="2794718"/>
            <a:ext cx="838200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宋体" panose="02010600030101010101" pitchFamily="2" charset="-122"/>
              </a:rPr>
              <a:t>一</a:t>
            </a:r>
            <a:endParaRPr kumimoji="0" lang="zh-CN" altLang="zh-CN" sz="6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1332693" y="2472383"/>
            <a:ext cx="1926594" cy="1928516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62350" y="2400935"/>
            <a:ext cx="592201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600" dirty="0">
                <a:solidFill>
                  <a:schemeClr val="bg1"/>
                </a:solidFill>
                <a:sym typeface="+mn-ea"/>
              </a:rPr>
              <a:t>修改后的条例简  介</a:t>
            </a:r>
            <a:endParaRPr lang="zh-CN" altLang="en-US" sz="66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941888"/>
            <a:ext cx="6048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66926" y="110575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sym typeface="+mn-ea"/>
              </a:rPr>
              <a:t>修改后的条例简介</a:t>
            </a:r>
            <a:endParaRPr lang="zh-CN" alt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3257" y="13772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一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85970" y="1362710"/>
            <a:ext cx="6522720" cy="3989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cs typeface="+mj-ea"/>
                <a:sym typeface="+mn-ea"/>
              </a:rPr>
              <a:t>新《条例》共3编、11章、133条、17000余字，分为“总则”、分则”和“附则”等3部分。</a:t>
            </a:r>
            <a:endParaRPr lang="zh-CN" altLang="en-US" sz="3200" dirty="0">
              <a:solidFill>
                <a:schemeClr val="bg1"/>
              </a:solidFill>
              <a:cs typeface="+mj-ea"/>
              <a:sym typeface="+mn-ea"/>
            </a:endParaRPr>
          </a:p>
          <a:p>
            <a:pPr algn="just" eaLnBrk="1" latinLnBrk="0" hangingPunct="1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cs typeface="+mj-ea"/>
                <a:sym typeface="+mn-ea"/>
              </a:rPr>
              <a:t>把党章对纪律的要求整合成政治纪律、组织纪律、廉洁纪律、群众纪律、工作纪律、生活纪律等“六大纪律”，划出了党组织和党员不可触碰的底线。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" name="图片 1" descr="中国共产党纪律处分条例 图片"/>
          <p:cNvPicPr>
            <a:picLocks noChangeAspect="1"/>
          </p:cNvPicPr>
          <p:nvPr/>
        </p:nvPicPr>
        <p:blipFill>
          <a:blip r:embed="rId1"/>
          <a:srcRect l="11593" r="13587"/>
          <a:stretch>
            <a:fillRect/>
          </a:stretch>
        </p:blipFill>
        <p:spPr>
          <a:xfrm>
            <a:off x="1055370" y="1365250"/>
            <a:ext cx="3140075" cy="405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76890" y="2794718"/>
            <a:ext cx="838200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宋体" panose="02010600030101010101" pitchFamily="2" charset="-122"/>
              </a:rPr>
              <a:t>二</a:t>
            </a:r>
            <a:endParaRPr kumimoji="0" lang="zh-CN" altLang="zh-CN" sz="6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1332693" y="2472383"/>
            <a:ext cx="1926594" cy="1928516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13455" y="2293620"/>
            <a:ext cx="622744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600" dirty="0">
                <a:solidFill>
                  <a:schemeClr val="bg1"/>
                </a:solidFill>
                <a:sym typeface="+mn-ea"/>
              </a:rPr>
              <a:t>六大纪律的</a:t>
            </a:r>
            <a:endParaRPr lang="zh-CN" altLang="en-US" sz="6600" dirty="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 sz="6600" dirty="0">
                <a:solidFill>
                  <a:schemeClr val="bg1"/>
                </a:solidFill>
                <a:sym typeface="+mn-ea"/>
              </a:rPr>
              <a:t>主要违纪行为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  <p:pic>
        <p:nvPicPr>
          <p:cNvPr id="1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941888"/>
            <a:ext cx="6048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3257" y="13772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1" name="Freeform 31"/>
          <p:cNvSpPr>
            <a:spLocks noEditPoints="1"/>
          </p:cNvSpPr>
          <p:nvPr/>
        </p:nvSpPr>
        <p:spPr bwMode="auto">
          <a:xfrm>
            <a:off x="1488427" y="5352256"/>
            <a:ext cx="866980" cy="720772"/>
          </a:xfrm>
          <a:custGeom>
            <a:avLst/>
            <a:gdLst>
              <a:gd name="T0" fmla="*/ 602 w 858"/>
              <a:gd name="T1" fmla="*/ 449 h 724"/>
              <a:gd name="T2" fmla="*/ 476 w 858"/>
              <a:gd name="T3" fmla="*/ 449 h 724"/>
              <a:gd name="T4" fmla="*/ 476 w 858"/>
              <a:gd name="T5" fmla="*/ 576 h 724"/>
              <a:gd name="T6" fmla="*/ 383 w 858"/>
              <a:gd name="T7" fmla="*/ 576 h 724"/>
              <a:gd name="T8" fmla="*/ 383 w 858"/>
              <a:gd name="T9" fmla="*/ 449 h 724"/>
              <a:gd name="T10" fmla="*/ 257 w 858"/>
              <a:gd name="T11" fmla="*/ 449 h 724"/>
              <a:gd name="T12" fmla="*/ 257 w 858"/>
              <a:gd name="T13" fmla="*/ 356 h 724"/>
              <a:gd name="T14" fmla="*/ 383 w 858"/>
              <a:gd name="T15" fmla="*/ 356 h 724"/>
              <a:gd name="T16" fmla="*/ 383 w 858"/>
              <a:gd name="T17" fmla="*/ 230 h 724"/>
              <a:gd name="T18" fmla="*/ 476 w 858"/>
              <a:gd name="T19" fmla="*/ 230 h 724"/>
              <a:gd name="T20" fmla="*/ 476 w 858"/>
              <a:gd name="T21" fmla="*/ 356 h 724"/>
              <a:gd name="T22" fmla="*/ 602 w 858"/>
              <a:gd name="T23" fmla="*/ 356 h 724"/>
              <a:gd name="T24" fmla="*/ 602 w 858"/>
              <a:gd name="T25" fmla="*/ 449 h 724"/>
              <a:gd name="T26" fmla="*/ 788 w 858"/>
              <a:gd name="T27" fmla="*/ 232 h 724"/>
              <a:gd name="T28" fmla="*/ 429 w 858"/>
              <a:gd name="T29" fmla="*/ 172 h 724"/>
              <a:gd name="T30" fmla="*/ 71 w 858"/>
              <a:gd name="T31" fmla="*/ 233 h 724"/>
              <a:gd name="T32" fmla="*/ 430 w 858"/>
              <a:gd name="T33" fmla="*/ 724 h 724"/>
              <a:gd name="T34" fmla="*/ 788 w 858"/>
              <a:gd name="T35" fmla="*/ 232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8" h="724">
                <a:moveTo>
                  <a:pt x="602" y="449"/>
                </a:moveTo>
                <a:lnTo>
                  <a:pt x="476" y="449"/>
                </a:lnTo>
                <a:lnTo>
                  <a:pt x="476" y="576"/>
                </a:lnTo>
                <a:lnTo>
                  <a:pt x="383" y="576"/>
                </a:lnTo>
                <a:lnTo>
                  <a:pt x="383" y="449"/>
                </a:lnTo>
                <a:lnTo>
                  <a:pt x="257" y="449"/>
                </a:lnTo>
                <a:lnTo>
                  <a:pt x="257" y="356"/>
                </a:lnTo>
                <a:lnTo>
                  <a:pt x="383" y="356"/>
                </a:lnTo>
                <a:lnTo>
                  <a:pt x="383" y="230"/>
                </a:lnTo>
                <a:lnTo>
                  <a:pt x="476" y="230"/>
                </a:lnTo>
                <a:lnTo>
                  <a:pt x="476" y="356"/>
                </a:lnTo>
                <a:lnTo>
                  <a:pt x="602" y="356"/>
                </a:lnTo>
                <a:lnTo>
                  <a:pt x="602" y="449"/>
                </a:lnTo>
                <a:close/>
                <a:moveTo>
                  <a:pt x="788" y="232"/>
                </a:moveTo>
                <a:cubicBezTo>
                  <a:pt x="726" y="0"/>
                  <a:pt x="470" y="147"/>
                  <a:pt x="429" y="172"/>
                </a:cubicBezTo>
                <a:cubicBezTo>
                  <a:pt x="385" y="145"/>
                  <a:pt x="132" y="1"/>
                  <a:pt x="71" y="233"/>
                </a:cubicBezTo>
                <a:cubicBezTo>
                  <a:pt x="0" y="500"/>
                  <a:pt x="428" y="721"/>
                  <a:pt x="430" y="724"/>
                </a:cubicBezTo>
                <a:cubicBezTo>
                  <a:pt x="430" y="724"/>
                  <a:pt x="858" y="497"/>
                  <a:pt x="788" y="2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89050" y="1122680"/>
            <a:ext cx="5927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j-ea"/>
                <a:ea typeface="+mj-ea"/>
              </a:rPr>
              <a:t>（一）“政治纪律”主要违纪行为：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7540" y="1644650"/>
            <a:ext cx="83813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1.发表危害党的言论等行为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2.破坏党的团结统一等行为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3.损害中央权威、妨碍党和国家方针政策实施行为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4.对抗组织审查行为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5.组织和参加迷信活动行为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6.叛逃及在涉外活动中损害党和国家尊严利益行为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7.违反政治规矩等行为。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/>
      <p:bldP spid="11" grpId="0" animBg="1"/>
      <p:bldP spid="12" grpId="0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3257" y="13772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493568" y="1554163"/>
            <a:ext cx="815975" cy="787400"/>
          </a:xfrm>
          <a:custGeom>
            <a:avLst/>
            <a:gdLst>
              <a:gd name="T0" fmla="*/ 391 w 782"/>
              <a:gd name="T1" fmla="*/ 281 h 782"/>
              <a:gd name="T2" fmla="*/ 281 w 782"/>
              <a:gd name="T3" fmla="*/ 391 h 782"/>
              <a:gd name="T4" fmla="*/ 391 w 782"/>
              <a:gd name="T5" fmla="*/ 501 h 782"/>
              <a:gd name="T6" fmla="*/ 501 w 782"/>
              <a:gd name="T7" fmla="*/ 391 h 782"/>
              <a:gd name="T8" fmla="*/ 391 w 782"/>
              <a:gd name="T9" fmla="*/ 281 h 782"/>
              <a:gd name="T10" fmla="*/ 682 w 782"/>
              <a:gd name="T11" fmla="*/ 100 h 782"/>
              <a:gd name="T12" fmla="*/ 679 w 782"/>
              <a:gd name="T13" fmla="*/ 0 h 782"/>
              <a:gd name="T14" fmla="*/ 575 w 782"/>
              <a:gd name="T15" fmla="*/ 104 h 782"/>
              <a:gd name="T16" fmla="*/ 575 w 782"/>
              <a:gd name="T17" fmla="*/ 173 h 782"/>
              <a:gd name="T18" fmla="*/ 367 w 782"/>
              <a:gd name="T19" fmla="*/ 380 h 782"/>
              <a:gd name="T20" fmla="*/ 402 w 782"/>
              <a:gd name="T21" fmla="*/ 415 h 782"/>
              <a:gd name="T22" fmla="*/ 609 w 782"/>
              <a:gd name="T23" fmla="*/ 208 h 782"/>
              <a:gd name="T24" fmla="*/ 679 w 782"/>
              <a:gd name="T25" fmla="*/ 208 h 782"/>
              <a:gd name="T26" fmla="*/ 782 w 782"/>
              <a:gd name="T27" fmla="*/ 104 h 782"/>
              <a:gd name="T28" fmla="*/ 682 w 782"/>
              <a:gd name="T29" fmla="*/ 100 h 782"/>
              <a:gd name="T30" fmla="*/ 679 w 782"/>
              <a:gd name="T31" fmla="*/ 256 h 782"/>
              <a:gd name="T32" fmla="*/ 709 w 782"/>
              <a:gd name="T33" fmla="*/ 391 h 782"/>
              <a:gd name="T34" fmla="*/ 391 w 782"/>
              <a:gd name="T35" fmla="*/ 709 h 782"/>
              <a:gd name="T36" fmla="*/ 74 w 782"/>
              <a:gd name="T37" fmla="*/ 391 h 782"/>
              <a:gd name="T38" fmla="*/ 391 w 782"/>
              <a:gd name="T39" fmla="*/ 73 h 782"/>
              <a:gd name="T40" fmla="*/ 526 w 782"/>
              <a:gd name="T41" fmla="*/ 103 h 782"/>
              <a:gd name="T42" fmla="*/ 540 w 782"/>
              <a:gd name="T43" fmla="*/ 69 h 782"/>
              <a:gd name="T44" fmla="*/ 567 w 782"/>
              <a:gd name="T45" fmla="*/ 42 h 782"/>
              <a:gd name="T46" fmla="*/ 391 w 782"/>
              <a:gd name="T47" fmla="*/ 0 h 782"/>
              <a:gd name="T48" fmla="*/ 0 w 782"/>
              <a:gd name="T49" fmla="*/ 391 h 782"/>
              <a:gd name="T50" fmla="*/ 391 w 782"/>
              <a:gd name="T51" fmla="*/ 782 h 782"/>
              <a:gd name="T52" fmla="*/ 782 w 782"/>
              <a:gd name="T53" fmla="*/ 391 h 782"/>
              <a:gd name="T54" fmla="*/ 740 w 782"/>
              <a:gd name="T55" fmla="*/ 215 h 782"/>
              <a:gd name="T56" fmla="*/ 713 w 782"/>
              <a:gd name="T57" fmla="*/ 242 h 782"/>
              <a:gd name="T58" fmla="*/ 679 w 782"/>
              <a:gd name="T59" fmla="*/ 256 h 782"/>
              <a:gd name="T60" fmla="*/ 568 w 782"/>
              <a:gd name="T61" fmla="*/ 391 h 782"/>
              <a:gd name="T62" fmla="*/ 391 w 782"/>
              <a:gd name="T63" fmla="*/ 568 h 782"/>
              <a:gd name="T64" fmla="*/ 214 w 782"/>
              <a:gd name="T65" fmla="*/ 391 h 782"/>
              <a:gd name="T66" fmla="*/ 391 w 782"/>
              <a:gd name="T67" fmla="*/ 214 h 782"/>
              <a:gd name="T68" fmla="*/ 453 w 782"/>
              <a:gd name="T69" fmla="*/ 225 h 782"/>
              <a:gd name="T70" fmla="*/ 504 w 782"/>
              <a:gd name="T71" fmla="*/ 175 h 782"/>
              <a:gd name="T72" fmla="*/ 391 w 782"/>
              <a:gd name="T73" fmla="*/ 147 h 782"/>
              <a:gd name="T74" fmla="*/ 147 w 782"/>
              <a:gd name="T75" fmla="*/ 391 h 782"/>
              <a:gd name="T76" fmla="*/ 391 w 782"/>
              <a:gd name="T77" fmla="*/ 636 h 782"/>
              <a:gd name="T78" fmla="*/ 636 w 782"/>
              <a:gd name="T79" fmla="*/ 391 h 782"/>
              <a:gd name="T80" fmla="*/ 608 w 782"/>
              <a:gd name="T81" fmla="*/ 278 h 782"/>
              <a:gd name="T82" fmla="*/ 557 w 782"/>
              <a:gd name="T83" fmla="*/ 329 h 782"/>
              <a:gd name="T84" fmla="*/ 568 w 782"/>
              <a:gd name="T85" fmla="*/ 391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2" h="782">
                <a:moveTo>
                  <a:pt x="391" y="281"/>
                </a:moveTo>
                <a:cubicBezTo>
                  <a:pt x="331" y="281"/>
                  <a:pt x="281" y="330"/>
                  <a:pt x="281" y="391"/>
                </a:cubicBezTo>
                <a:cubicBezTo>
                  <a:pt x="281" y="452"/>
                  <a:pt x="331" y="501"/>
                  <a:pt x="391" y="501"/>
                </a:cubicBezTo>
                <a:cubicBezTo>
                  <a:pt x="452" y="501"/>
                  <a:pt x="501" y="452"/>
                  <a:pt x="501" y="391"/>
                </a:cubicBezTo>
                <a:cubicBezTo>
                  <a:pt x="501" y="330"/>
                  <a:pt x="452" y="281"/>
                  <a:pt x="391" y="281"/>
                </a:cubicBezTo>
                <a:close/>
                <a:moveTo>
                  <a:pt x="682" y="100"/>
                </a:moveTo>
                <a:lnTo>
                  <a:pt x="679" y="0"/>
                </a:lnTo>
                <a:lnTo>
                  <a:pt x="575" y="104"/>
                </a:lnTo>
                <a:lnTo>
                  <a:pt x="575" y="173"/>
                </a:lnTo>
                <a:lnTo>
                  <a:pt x="367" y="380"/>
                </a:lnTo>
                <a:lnTo>
                  <a:pt x="402" y="415"/>
                </a:lnTo>
                <a:lnTo>
                  <a:pt x="609" y="208"/>
                </a:lnTo>
                <a:lnTo>
                  <a:pt x="679" y="208"/>
                </a:lnTo>
                <a:lnTo>
                  <a:pt x="782" y="104"/>
                </a:lnTo>
                <a:lnTo>
                  <a:pt x="682" y="100"/>
                </a:lnTo>
                <a:close/>
                <a:moveTo>
                  <a:pt x="679" y="256"/>
                </a:moveTo>
                <a:cubicBezTo>
                  <a:pt x="698" y="297"/>
                  <a:pt x="709" y="343"/>
                  <a:pt x="709" y="391"/>
                </a:cubicBezTo>
                <a:cubicBezTo>
                  <a:pt x="709" y="566"/>
                  <a:pt x="566" y="709"/>
                  <a:pt x="391" y="709"/>
                </a:cubicBezTo>
                <a:cubicBezTo>
                  <a:pt x="216" y="709"/>
                  <a:pt x="74" y="566"/>
                  <a:pt x="74" y="391"/>
                </a:cubicBezTo>
                <a:cubicBezTo>
                  <a:pt x="74" y="216"/>
                  <a:pt x="216" y="73"/>
                  <a:pt x="391" y="73"/>
                </a:cubicBezTo>
                <a:cubicBezTo>
                  <a:pt x="439" y="73"/>
                  <a:pt x="485" y="84"/>
                  <a:pt x="526" y="103"/>
                </a:cubicBezTo>
                <a:cubicBezTo>
                  <a:pt x="526" y="91"/>
                  <a:pt x="531" y="78"/>
                  <a:pt x="540" y="69"/>
                </a:cubicBezTo>
                <a:lnTo>
                  <a:pt x="567" y="42"/>
                </a:lnTo>
                <a:cubicBezTo>
                  <a:pt x="514" y="15"/>
                  <a:pt x="455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607"/>
                  <a:pt x="175" y="782"/>
                  <a:pt x="391" y="782"/>
                </a:cubicBezTo>
                <a:cubicBezTo>
                  <a:pt x="607" y="782"/>
                  <a:pt x="782" y="607"/>
                  <a:pt x="782" y="391"/>
                </a:cubicBezTo>
                <a:cubicBezTo>
                  <a:pt x="782" y="328"/>
                  <a:pt x="767" y="268"/>
                  <a:pt x="740" y="215"/>
                </a:cubicBezTo>
                <a:lnTo>
                  <a:pt x="713" y="242"/>
                </a:lnTo>
                <a:cubicBezTo>
                  <a:pt x="704" y="251"/>
                  <a:pt x="692" y="256"/>
                  <a:pt x="679" y="256"/>
                </a:cubicBezTo>
                <a:close/>
                <a:moveTo>
                  <a:pt x="568" y="391"/>
                </a:moveTo>
                <a:cubicBezTo>
                  <a:pt x="568" y="489"/>
                  <a:pt x="489" y="568"/>
                  <a:pt x="391" y="568"/>
                </a:cubicBezTo>
                <a:cubicBezTo>
                  <a:pt x="294" y="568"/>
                  <a:pt x="214" y="489"/>
                  <a:pt x="214" y="391"/>
                </a:cubicBezTo>
                <a:cubicBezTo>
                  <a:pt x="214" y="293"/>
                  <a:pt x="294" y="214"/>
                  <a:pt x="391" y="214"/>
                </a:cubicBezTo>
                <a:cubicBezTo>
                  <a:pt x="413" y="214"/>
                  <a:pt x="434" y="218"/>
                  <a:pt x="453" y="225"/>
                </a:cubicBezTo>
                <a:lnTo>
                  <a:pt x="504" y="175"/>
                </a:lnTo>
                <a:cubicBezTo>
                  <a:pt x="470" y="157"/>
                  <a:pt x="432" y="147"/>
                  <a:pt x="391" y="147"/>
                </a:cubicBezTo>
                <a:cubicBezTo>
                  <a:pt x="256" y="147"/>
                  <a:pt x="147" y="256"/>
                  <a:pt x="147" y="391"/>
                </a:cubicBezTo>
                <a:cubicBezTo>
                  <a:pt x="147" y="526"/>
                  <a:pt x="256" y="636"/>
                  <a:pt x="391" y="636"/>
                </a:cubicBezTo>
                <a:cubicBezTo>
                  <a:pt x="526" y="636"/>
                  <a:pt x="636" y="526"/>
                  <a:pt x="636" y="391"/>
                </a:cubicBezTo>
                <a:cubicBezTo>
                  <a:pt x="636" y="350"/>
                  <a:pt x="626" y="312"/>
                  <a:pt x="608" y="278"/>
                </a:cubicBezTo>
                <a:lnTo>
                  <a:pt x="557" y="329"/>
                </a:lnTo>
                <a:cubicBezTo>
                  <a:pt x="564" y="348"/>
                  <a:pt x="568" y="369"/>
                  <a:pt x="568" y="39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45235" y="1721485"/>
            <a:ext cx="970661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 latinLnBrk="0">
              <a:lnSpc>
                <a:spcPts val="4500"/>
              </a:lnSpc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 违反民主集中制原则等行为2. 不如实报告个人去向、不如实报告个人有关事项的行为3. 违反有关规定组织、参加自发成立的老乡会、校友会、战友会的行为4. 侵犯党员表决权、选举权和被选举权行为5. 违反组织工作原则等行为6. 违规办理因私出国（境）证件和在国（境）外擅自脱离组织等行为。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8905" y="1032510"/>
            <a:ext cx="6212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latinLnBrk="0" hangingPunct="1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+mj-ea"/>
                <a:ea typeface="+mj-ea"/>
                <a:sym typeface="+mn-ea"/>
              </a:rPr>
              <a:t>（二）“组织纪律”主要违纪行为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60822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421211" y="1149914"/>
            <a:ext cx="68448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（三）“廉洁纪律”主要违纪行为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5955" y="1671955"/>
            <a:ext cx="9596120" cy="4130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1.以权谋私行为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2.违规接受礼品礼金和服务等行为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3.违规从事营利活动行为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4.违反工作生活待遇规定等行为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5.违反占有、使用公款公物等行为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6.违反厉行节约反对浪费规定行为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  <a:p>
            <a:pPr latinLnBrk="0">
              <a:lnSpc>
                <a:spcPts val="4500"/>
              </a:lnSpc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7.权色交易、钱色交易与通奸等行为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880261" y="109940"/>
            <a:ext cx="4930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六大纪律的主要违纪行为</a:t>
            </a:r>
            <a:endParaRPr lang="zh-CN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圆角矩形 4"/>
          <p:cNvSpPr/>
          <p:nvPr/>
        </p:nvSpPr>
        <p:spPr bwMode="auto">
          <a:xfrm>
            <a:off x="430365" y="153582"/>
            <a:ext cx="435936" cy="435936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395639" y="13772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二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3830" y="409449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latin typeface="+mj-ea"/>
                <a:ea typeface="+mj-ea"/>
              </a:rPr>
              <a:t>党员义务在先</a:t>
            </a:r>
            <a:endParaRPr lang="zh-CN" altLang="en-US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352357" y="1984693"/>
            <a:ext cx="5080000" cy="2014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ts val="5000"/>
              </a:lnSpc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1.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侵害群众利益行为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2.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漠视群众利益行为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3. 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侵占群众知情权等行为。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3050" y="1185545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b="1">
                <a:latin typeface="+mn-ea"/>
                <a:ea typeface="+mn-ea"/>
                <a:cs typeface="+mn-ea"/>
                <a:sym typeface="+mn-ea"/>
              </a:rPr>
              <a:t>（四）“群众纪律”主要违纪行为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</p:bldLst>
  </p:timing>
</p:sld>
</file>

<file path=ppt/theme/theme1.xml><?xml version="1.0" encoding="utf-8"?>
<a:theme xmlns:a="http://schemas.openxmlformats.org/drawingml/2006/main" name="1_默认设计模板">
  <a:themeElements>
    <a:clrScheme name="123">
      <a:dk1>
        <a:srgbClr val="C00000"/>
      </a:dk1>
      <a:lt1>
        <a:srgbClr val="5A5A5A"/>
      </a:lt1>
      <a:dk2>
        <a:srgbClr val="7F7F7F"/>
      </a:dk2>
      <a:lt2>
        <a:srgbClr val="FFFFFF"/>
      </a:lt2>
      <a:accent1>
        <a:srgbClr val="404040"/>
      </a:accent1>
      <a:accent2>
        <a:srgbClr val="C00000"/>
      </a:accent2>
      <a:accent3>
        <a:srgbClr val="FFFFFF"/>
      </a:accent3>
      <a:accent4>
        <a:srgbClr val="D9D9D9"/>
      </a:accent4>
      <a:accent5>
        <a:srgbClr val="C00000"/>
      </a:accent5>
      <a:accent6>
        <a:srgbClr val="4D4948"/>
      </a:accent6>
      <a:hlink>
        <a:srgbClr val="7F7F7F"/>
      </a:hlink>
      <a:folHlink>
        <a:srgbClr val="D9D9D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23">
    <a:dk1>
      <a:srgbClr val="C00000"/>
    </a:dk1>
    <a:lt1>
      <a:srgbClr val="5A5A5A"/>
    </a:lt1>
    <a:dk2>
      <a:srgbClr val="7F7F7F"/>
    </a:dk2>
    <a:lt2>
      <a:srgbClr val="FFFFFF"/>
    </a:lt2>
    <a:accent1>
      <a:srgbClr val="404040"/>
    </a:accent1>
    <a:accent2>
      <a:srgbClr val="C00000"/>
    </a:accent2>
    <a:accent3>
      <a:srgbClr val="FFFFFF"/>
    </a:accent3>
    <a:accent4>
      <a:srgbClr val="D9D9D9"/>
    </a:accent4>
    <a:accent5>
      <a:srgbClr val="C00000"/>
    </a:accent5>
    <a:accent6>
      <a:srgbClr val="4D4948"/>
    </a:accent6>
    <a:hlink>
      <a:srgbClr val="7F7F7F"/>
    </a:hlink>
    <a:folHlink>
      <a:srgbClr val="D9D9D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WPS 演示</Application>
  <PresentationFormat>自定义</PresentationFormat>
  <Paragraphs>159</Paragraphs>
  <Slides>16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仿宋_GB2312</vt:lpstr>
      <vt:lpstr>Calibri</vt:lpstr>
      <vt:lpstr>Arial Unicode MS</vt:lpstr>
      <vt:lpstr>仿宋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（六）“生活纪律”主要违纪行为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党政</dc:title>
  <dc:creator>基层公务员的日常</dc:creator>
  <cp:lastModifiedBy>Administrator</cp:lastModifiedBy>
  <cp:revision>17</cp:revision>
  <dcterms:created xsi:type="dcterms:W3CDTF">2017-01-15T16:18:00Z</dcterms:created>
  <dcterms:modified xsi:type="dcterms:W3CDTF">2018-09-14T02:01:06Z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