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4"/>
  </p:notesMasterIdLst>
  <p:sldIdLst>
    <p:sldId id="884" r:id="rId2"/>
    <p:sldId id="977" r:id="rId3"/>
    <p:sldId id="1022" r:id="rId4"/>
    <p:sldId id="1023" r:id="rId5"/>
    <p:sldId id="980" r:id="rId6"/>
    <p:sldId id="981" r:id="rId7"/>
    <p:sldId id="982" r:id="rId8"/>
    <p:sldId id="984" r:id="rId9"/>
    <p:sldId id="985" r:id="rId10"/>
    <p:sldId id="986" r:id="rId11"/>
    <p:sldId id="989" r:id="rId12"/>
    <p:sldId id="990" r:id="rId13"/>
    <p:sldId id="991" r:id="rId14"/>
    <p:sldId id="992" r:id="rId15"/>
    <p:sldId id="993" r:id="rId16"/>
    <p:sldId id="994" r:id="rId17"/>
    <p:sldId id="995" r:id="rId18"/>
    <p:sldId id="996" r:id="rId19"/>
    <p:sldId id="997" r:id="rId20"/>
    <p:sldId id="998" r:id="rId21"/>
    <p:sldId id="999" r:id="rId22"/>
    <p:sldId id="1000" r:id="rId23"/>
    <p:sldId id="1001" r:id="rId24"/>
    <p:sldId id="1003" r:id="rId25"/>
    <p:sldId id="1004" r:id="rId26"/>
    <p:sldId id="1005" r:id="rId27"/>
    <p:sldId id="1006" r:id="rId28"/>
    <p:sldId id="1007" r:id="rId29"/>
    <p:sldId id="1008" r:id="rId30"/>
    <p:sldId id="1009" r:id="rId31"/>
    <p:sldId id="1010" r:id="rId32"/>
    <p:sldId id="1011" r:id="rId33"/>
    <p:sldId id="1012" r:id="rId34"/>
    <p:sldId id="1013" r:id="rId35"/>
    <p:sldId id="1014" r:id="rId36"/>
    <p:sldId id="1015" r:id="rId37"/>
    <p:sldId id="1016" r:id="rId38"/>
    <p:sldId id="1017" r:id="rId39"/>
    <p:sldId id="1018" r:id="rId40"/>
    <p:sldId id="1019" r:id="rId41"/>
    <p:sldId id="1020" r:id="rId42"/>
    <p:sldId id="976" r:id="rId43"/>
  </p:sldIdLst>
  <p:sldSz cx="9144000" cy="5143500" type="screen16x9"/>
  <p:notesSz cx="6858000" cy="9144000"/>
  <p:embeddedFontLst>
    <p:embeddedFont>
      <p:font typeface="黑体" panose="02010609060101010101" pitchFamily="49" charset="-122"/>
      <p:regular r:id="rId45"/>
    </p:embeddedFont>
    <p:embeddedFont>
      <p:font typeface="Calibri" panose="020F0502020204030204" pitchFamily="34" charset="0"/>
      <p:regular r:id="rId46"/>
      <p:bold r:id="rId47"/>
      <p:italic r:id="rId48"/>
      <p:boldItalic r:id="rId49"/>
    </p:embeddedFont>
    <p:embeddedFont>
      <p:font typeface="微软雅黑" panose="020B0503020204020204" pitchFamily="34" charset="-122"/>
      <p:regular r:id="rId50"/>
      <p:bold r:id="rId51"/>
    </p:embeddedFont>
  </p:embeddedFontLst>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0"/>
    <a:srgbClr val="0070C0"/>
    <a:srgbClr val="000000"/>
    <a:srgbClr val="095992"/>
    <a:srgbClr val="1B597F"/>
    <a:srgbClr val="009900"/>
    <a:srgbClr val="254178"/>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38" autoAdjust="0"/>
    <p:restoredTop sz="95603" autoAdjust="0"/>
  </p:normalViewPr>
  <p:slideViewPr>
    <p:cSldViewPr>
      <p:cViewPr varScale="1">
        <p:scale>
          <a:sx n="144" d="100"/>
          <a:sy n="144" d="100"/>
        </p:scale>
        <p:origin x="246" y="114"/>
      </p:cViewPr>
      <p:guideLst>
        <p:guide orient="horz" pos="1620"/>
        <p:guide pos="2880"/>
      </p:guideLst>
    </p:cSldViewPr>
  </p:slideViewPr>
  <p:notesTextViewPr>
    <p:cViewPr>
      <p:scale>
        <a:sx n="100" d="100"/>
        <a:sy n="100" d="100"/>
      </p:scale>
      <p:origin x="0" y="0"/>
    </p:cViewPr>
  </p:notesTextViewPr>
  <p:sorterViewPr>
    <p:cViewPr>
      <p:scale>
        <a:sx n="80" d="100"/>
        <a:sy n="80" d="100"/>
      </p:scale>
      <p:origin x="0" y="114"/>
    </p:cViewPr>
  </p:sorterViewPr>
  <p:notesViewPr>
    <p:cSldViewPr>
      <p:cViewPr varScale="1">
        <p:scale>
          <a:sx n="124" d="100"/>
          <a:sy n="124" d="100"/>
        </p:scale>
        <p:origin x="4950" y="28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73F11E-F918-438E-989D-93E13C81346C}"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zh-CN" altLang="en-US"/>
        </a:p>
      </dgm:t>
    </dgm:pt>
    <dgm:pt modelId="{BC291949-9D95-4294-ACE3-57BDDAFC7624}">
      <dgm:prSet phldrT="[文本]" custT="1"/>
      <dgm:spPr/>
      <dgm:t>
        <a:bodyPr/>
        <a:lstStyle/>
        <a:p>
          <a:r>
            <a:rPr lang="zh-CN" altLang="en-US" sz="2000" b="1" spc="600" dirty="0">
              <a:latin typeface="微软雅黑" panose="020B0503020204020204" pitchFamily="34" charset="-122"/>
              <a:ea typeface="微软雅黑" panose="020B0503020204020204" pitchFamily="34" charset="-122"/>
            </a:rPr>
            <a:t>   以知识为中心</a:t>
          </a:r>
          <a:endParaRPr lang="zh-CN" altLang="en-US" sz="2000" spc="600" dirty="0">
            <a:latin typeface="微软雅黑" panose="020B0503020204020204" pitchFamily="34" charset="-122"/>
            <a:ea typeface="微软雅黑" panose="020B0503020204020204" pitchFamily="34" charset="-122"/>
          </a:endParaRPr>
        </a:p>
      </dgm:t>
    </dgm:pt>
    <dgm:pt modelId="{B375AD45-BE4F-4CED-A9E9-2D3591B6F6D9}" type="parTrans" cxnId="{306DD9FE-1147-45D4-8D5B-4004D7488A39}">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B02FE9A5-E983-4040-AB00-BA04BE8885D4}" type="sibTrans" cxnId="{306DD9FE-1147-45D4-8D5B-4004D7488A39}">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2FE9708C-D9E9-45D5-AC2A-EFE9DF538757}">
      <dgm:prSet phldrT="[文本]" custT="1"/>
      <dgm:spPr/>
      <dgm:t>
        <a:bodyPr/>
        <a:lstStyle/>
        <a:p>
          <a:r>
            <a:rPr lang="zh-CN" altLang="en-US" sz="2000" b="1" spc="600" dirty="0">
              <a:latin typeface="微软雅黑" panose="020B0503020204020204" pitchFamily="34" charset="-122"/>
              <a:ea typeface="微软雅黑" panose="020B0503020204020204" pitchFamily="34" charset="-122"/>
            </a:rPr>
            <a:t>   以学生为中心</a:t>
          </a:r>
          <a:endParaRPr lang="zh-CN" altLang="en-US" sz="2000" spc="600" dirty="0">
            <a:latin typeface="微软雅黑" panose="020B0503020204020204" pitchFamily="34" charset="-122"/>
            <a:ea typeface="微软雅黑" panose="020B0503020204020204" pitchFamily="34" charset="-122"/>
          </a:endParaRPr>
        </a:p>
      </dgm:t>
    </dgm:pt>
    <dgm:pt modelId="{3A78BBE5-2D1C-4CD2-897F-5E8240E23AB7}" type="parTrans" cxnId="{9859EF5B-1610-4767-930F-B09E36FCF964}">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7189F14C-40A5-443F-B06E-FC5FCABB399B}" type="sibTrans" cxnId="{9859EF5B-1610-4767-930F-B09E36FCF964}">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B50B1D2A-EDE3-44F6-907E-1781E28BCFE5}">
      <dgm:prSet phldrT="[文本]" custT="1"/>
      <dgm:spPr/>
      <dgm:t>
        <a:bodyPr/>
        <a:lstStyle/>
        <a:p>
          <a:r>
            <a:rPr lang="zh-CN" altLang="en-US" sz="2000" b="1" spc="600" dirty="0">
              <a:latin typeface="微软雅黑" panose="020B0503020204020204" pitchFamily="34" charset="-122"/>
              <a:ea typeface="微软雅黑" panose="020B0503020204020204" pitchFamily="34" charset="-122"/>
            </a:rPr>
            <a:t>   以社区为中心</a:t>
          </a:r>
        </a:p>
      </dgm:t>
    </dgm:pt>
    <dgm:pt modelId="{4D876A65-89A2-40BB-B571-9047FB5D41C1}" type="parTrans" cxnId="{0E0BB8EA-9725-4935-8CA6-667679788373}">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94C81453-4FE2-4C37-91DC-5A96EEF87689}" type="sibTrans" cxnId="{0E0BB8EA-9725-4935-8CA6-667679788373}">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0E29D944-E41A-4CCC-83CB-8323A0427349}">
      <dgm:prSet phldrT="[文本]" custT="1"/>
      <dgm:spPr/>
      <dgm:t>
        <a:bodyPr/>
        <a:lstStyle/>
        <a:p>
          <a:pPr algn="l"/>
          <a:r>
            <a:rPr lang="zh-CN" altLang="en-US" sz="2000" b="1" spc="600" dirty="0">
              <a:latin typeface="微软雅黑" panose="020B0503020204020204" pitchFamily="34" charset="-122"/>
              <a:ea typeface="微软雅黑" panose="020B0503020204020204" pitchFamily="34" charset="-122"/>
            </a:rPr>
            <a:t>   以评估为中心</a:t>
          </a:r>
        </a:p>
      </dgm:t>
    </dgm:pt>
    <dgm:pt modelId="{9B7FDEB2-2EEE-404C-8AF7-C91747764E68}" type="parTrans" cxnId="{CA11E739-B587-4C02-8D06-74D23B9E48F5}">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5B8CDBBB-1D20-4121-B3F5-EFB6D8C11CF3}" type="sibTrans" cxnId="{CA11E739-B587-4C02-8D06-74D23B9E48F5}">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0F9165CB-A56A-4113-9690-50802DC8A6F3}" type="pres">
      <dgm:prSet presAssocID="{6473F11E-F918-438E-989D-93E13C81346C}" presName="Name0" presStyleCnt="0">
        <dgm:presLayoutVars>
          <dgm:chMax val="7"/>
          <dgm:chPref val="7"/>
          <dgm:dir/>
        </dgm:presLayoutVars>
      </dgm:prSet>
      <dgm:spPr/>
    </dgm:pt>
    <dgm:pt modelId="{722C0108-E6D1-494D-896C-0292AD88F0BF}" type="pres">
      <dgm:prSet presAssocID="{6473F11E-F918-438E-989D-93E13C81346C}" presName="Name1" presStyleCnt="0"/>
      <dgm:spPr/>
    </dgm:pt>
    <dgm:pt modelId="{A615CF57-3171-47B3-8697-A481791FFE4A}" type="pres">
      <dgm:prSet presAssocID="{6473F11E-F918-438E-989D-93E13C81346C}" presName="cycle" presStyleCnt="0"/>
      <dgm:spPr/>
    </dgm:pt>
    <dgm:pt modelId="{A62467AA-2EBF-499B-849A-984A3A88E6E9}" type="pres">
      <dgm:prSet presAssocID="{6473F11E-F918-438E-989D-93E13C81346C}" presName="srcNode" presStyleLbl="node1" presStyleIdx="0" presStyleCnt="4"/>
      <dgm:spPr/>
    </dgm:pt>
    <dgm:pt modelId="{4D3CA5E8-4217-4541-8438-6F167E9978BF}" type="pres">
      <dgm:prSet presAssocID="{6473F11E-F918-438E-989D-93E13C81346C}" presName="conn" presStyleLbl="parChTrans1D2" presStyleIdx="0" presStyleCnt="1"/>
      <dgm:spPr/>
    </dgm:pt>
    <dgm:pt modelId="{BF06DE2B-63F1-47AC-B0F3-3D0B7B210F3A}" type="pres">
      <dgm:prSet presAssocID="{6473F11E-F918-438E-989D-93E13C81346C}" presName="extraNode" presStyleLbl="node1" presStyleIdx="0" presStyleCnt="4"/>
      <dgm:spPr/>
    </dgm:pt>
    <dgm:pt modelId="{780D5AD9-0044-4A28-92CB-29EAFC801B93}" type="pres">
      <dgm:prSet presAssocID="{6473F11E-F918-438E-989D-93E13C81346C}" presName="dstNode" presStyleLbl="node1" presStyleIdx="0" presStyleCnt="4"/>
      <dgm:spPr/>
    </dgm:pt>
    <dgm:pt modelId="{986455EA-3D83-4A54-BC64-9133CE309C9A}" type="pres">
      <dgm:prSet presAssocID="{BC291949-9D95-4294-ACE3-57BDDAFC7624}" presName="text_1" presStyleLbl="node1" presStyleIdx="0" presStyleCnt="4" custScaleX="101569" custScaleY="91267">
        <dgm:presLayoutVars>
          <dgm:bulletEnabled val="1"/>
        </dgm:presLayoutVars>
      </dgm:prSet>
      <dgm:spPr/>
    </dgm:pt>
    <dgm:pt modelId="{5C950D3B-533B-41F4-9247-CD24DD4DF4E4}" type="pres">
      <dgm:prSet presAssocID="{BC291949-9D95-4294-ACE3-57BDDAFC7624}" presName="accent_1" presStyleCnt="0"/>
      <dgm:spPr/>
    </dgm:pt>
    <dgm:pt modelId="{CD2BF066-8615-4C20-836D-316C95C54DD9}" type="pres">
      <dgm:prSet presAssocID="{BC291949-9D95-4294-ACE3-57BDDAFC7624}" presName="accentRepeatNode" presStyleLbl="solidFgAcc1" presStyleIdx="0" presStyleCnt="4" custScaleX="78400" custScaleY="78399"/>
      <dgm:spPr/>
    </dgm:pt>
    <dgm:pt modelId="{C7CB21C4-55EF-494E-A9D9-0027C1D9B650}" type="pres">
      <dgm:prSet presAssocID="{2FE9708C-D9E9-45D5-AC2A-EFE9DF538757}" presName="text_2" presStyleLbl="node1" presStyleIdx="1" presStyleCnt="4" custScaleX="101569" custScaleY="91267">
        <dgm:presLayoutVars>
          <dgm:bulletEnabled val="1"/>
        </dgm:presLayoutVars>
      </dgm:prSet>
      <dgm:spPr/>
    </dgm:pt>
    <dgm:pt modelId="{AA67811D-11E2-4D9F-8A04-1C9E164BB273}" type="pres">
      <dgm:prSet presAssocID="{2FE9708C-D9E9-45D5-AC2A-EFE9DF538757}" presName="accent_2" presStyleCnt="0"/>
      <dgm:spPr/>
    </dgm:pt>
    <dgm:pt modelId="{1E99C0B5-F9AB-4BD4-BBE4-8185C530C93B}" type="pres">
      <dgm:prSet presAssocID="{2FE9708C-D9E9-45D5-AC2A-EFE9DF538757}" presName="accentRepeatNode" presStyleLbl="solidFgAcc1" presStyleIdx="1" presStyleCnt="4" custScaleX="78400" custScaleY="78399"/>
      <dgm:spPr/>
    </dgm:pt>
    <dgm:pt modelId="{1D44A707-FD45-4317-ACE4-7132E4545D44}" type="pres">
      <dgm:prSet presAssocID="{B50B1D2A-EDE3-44F6-907E-1781E28BCFE5}" presName="text_3" presStyleLbl="node1" presStyleIdx="2" presStyleCnt="4" custScaleX="101569" custScaleY="91267">
        <dgm:presLayoutVars>
          <dgm:bulletEnabled val="1"/>
        </dgm:presLayoutVars>
      </dgm:prSet>
      <dgm:spPr/>
    </dgm:pt>
    <dgm:pt modelId="{11BC9B3D-E04F-4AE2-8CA8-1D1F869B162F}" type="pres">
      <dgm:prSet presAssocID="{B50B1D2A-EDE3-44F6-907E-1781E28BCFE5}" presName="accent_3" presStyleCnt="0"/>
      <dgm:spPr/>
    </dgm:pt>
    <dgm:pt modelId="{2C70A52D-7F5C-4111-BE24-ED1D276C7218}" type="pres">
      <dgm:prSet presAssocID="{B50B1D2A-EDE3-44F6-907E-1781E28BCFE5}" presName="accentRepeatNode" presStyleLbl="solidFgAcc1" presStyleIdx="2" presStyleCnt="4" custScaleX="78400" custScaleY="78399"/>
      <dgm:spPr/>
    </dgm:pt>
    <dgm:pt modelId="{DECA8B57-03DD-491A-9698-BCA86D02BBD9}" type="pres">
      <dgm:prSet presAssocID="{0E29D944-E41A-4CCC-83CB-8323A0427349}" presName="text_4" presStyleLbl="node1" presStyleIdx="3" presStyleCnt="4" custScaleX="101569" custScaleY="91267">
        <dgm:presLayoutVars>
          <dgm:bulletEnabled val="1"/>
        </dgm:presLayoutVars>
      </dgm:prSet>
      <dgm:spPr/>
    </dgm:pt>
    <dgm:pt modelId="{8F677F1E-2723-4C03-8302-09519141CE7D}" type="pres">
      <dgm:prSet presAssocID="{0E29D944-E41A-4CCC-83CB-8323A0427349}" presName="accent_4" presStyleCnt="0"/>
      <dgm:spPr/>
    </dgm:pt>
    <dgm:pt modelId="{068472FB-776C-427F-A75C-439884A87869}" type="pres">
      <dgm:prSet presAssocID="{0E29D944-E41A-4CCC-83CB-8323A0427349}" presName="accentRepeatNode" presStyleLbl="solidFgAcc1" presStyleIdx="3" presStyleCnt="4" custScaleX="78400" custScaleY="78399"/>
      <dgm:spPr/>
    </dgm:pt>
  </dgm:ptLst>
  <dgm:cxnLst>
    <dgm:cxn modelId="{0AE48226-A224-4737-9D8E-C39C44A1D2FE}" type="presOf" srcId="{0E29D944-E41A-4CCC-83CB-8323A0427349}" destId="{DECA8B57-03DD-491A-9698-BCA86D02BBD9}" srcOrd="0" destOrd="0" presId="urn:microsoft.com/office/officeart/2008/layout/VerticalCurvedList"/>
    <dgm:cxn modelId="{CA11E739-B587-4C02-8D06-74D23B9E48F5}" srcId="{6473F11E-F918-438E-989D-93E13C81346C}" destId="{0E29D944-E41A-4CCC-83CB-8323A0427349}" srcOrd="3" destOrd="0" parTransId="{9B7FDEB2-2EEE-404C-8AF7-C91747764E68}" sibTransId="{5B8CDBBB-1D20-4121-B3F5-EFB6D8C11CF3}"/>
    <dgm:cxn modelId="{9859EF5B-1610-4767-930F-B09E36FCF964}" srcId="{6473F11E-F918-438E-989D-93E13C81346C}" destId="{2FE9708C-D9E9-45D5-AC2A-EFE9DF538757}" srcOrd="1" destOrd="0" parTransId="{3A78BBE5-2D1C-4CD2-897F-5E8240E23AB7}" sibTransId="{7189F14C-40A5-443F-B06E-FC5FCABB399B}"/>
    <dgm:cxn modelId="{DD7D4176-6A5A-48F4-8905-E7331F3C85D0}" type="presOf" srcId="{6473F11E-F918-438E-989D-93E13C81346C}" destId="{0F9165CB-A56A-4113-9690-50802DC8A6F3}" srcOrd="0" destOrd="0" presId="urn:microsoft.com/office/officeart/2008/layout/VerticalCurvedList"/>
    <dgm:cxn modelId="{04D9669E-04F9-432A-AE1F-ECA4D1027D16}" type="presOf" srcId="{BC291949-9D95-4294-ACE3-57BDDAFC7624}" destId="{986455EA-3D83-4A54-BC64-9133CE309C9A}" srcOrd="0" destOrd="0" presId="urn:microsoft.com/office/officeart/2008/layout/VerticalCurvedList"/>
    <dgm:cxn modelId="{41A553B2-9858-4B42-A2A3-4B9AE859BD1C}" type="presOf" srcId="{2FE9708C-D9E9-45D5-AC2A-EFE9DF538757}" destId="{C7CB21C4-55EF-494E-A9D9-0027C1D9B650}" srcOrd="0" destOrd="0" presId="urn:microsoft.com/office/officeart/2008/layout/VerticalCurvedList"/>
    <dgm:cxn modelId="{F72F4BB9-ADE6-448A-8BD8-2C98F6C55C6B}" type="presOf" srcId="{B02FE9A5-E983-4040-AB00-BA04BE8885D4}" destId="{4D3CA5E8-4217-4541-8438-6F167E9978BF}" srcOrd="0" destOrd="0" presId="urn:microsoft.com/office/officeart/2008/layout/VerticalCurvedList"/>
    <dgm:cxn modelId="{0B2152C9-3273-443E-94B3-1C6E8005E724}" type="presOf" srcId="{B50B1D2A-EDE3-44F6-907E-1781E28BCFE5}" destId="{1D44A707-FD45-4317-ACE4-7132E4545D44}" srcOrd="0" destOrd="0" presId="urn:microsoft.com/office/officeart/2008/layout/VerticalCurvedList"/>
    <dgm:cxn modelId="{0E0BB8EA-9725-4935-8CA6-667679788373}" srcId="{6473F11E-F918-438E-989D-93E13C81346C}" destId="{B50B1D2A-EDE3-44F6-907E-1781E28BCFE5}" srcOrd="2" destOrd="0" parTransId="{4D876A65-89A2-40BB-B571-9047FB5D41C1}" sibTransId="{94C81453-4FE2-4C37-91DC-5A96EEF87689}"/>
    <dgm:cxn modelId="{306DD9FE-1147-45D4-8D5B-4004D7488A39}" srcId="{6473F11E-F918-438E-989D-93E13C81346C}" destId="{BC291949-9D95-4294-ACE3-57BDDAFC7624}" srcOrd="0" destOrd="0" parTransId="{B375AD45-BE4F-4CED-A9E9-2D3591B6F6D9}" sibTransId="{B02FE9A5-E983-4040-AB00-BA04BE8885D4}"/>
    <dgm:cxn modelId="{9CA81D80-39B0-4645-B80C-E97C486DA9BF}" type="presParOf" srcId="{0F9165CB-A56A-4113-9690-50802DC8A6F3}" destId="{722C0108-E6D1-494D-896C-0292AD88F0BF}" srcOrd="0" destOrd="0" presId="urn:microsoft.com/office/officeart/2008/layout/VerticalCurvedList"/>
    <dgm:cxn modelId="{6C432E42-3021-4A05-B55F-F32CB9C5F94D}" type="presParOf" srcId="{722C0108-E6D1-494D-896C-0292AD88F0BF}" destId="{A615CF57-3171-47B3-8697-A481791FFE4A}" srcOrd="0" destOrd="0" presId="urn:microsoft.com/office/officeart/2008/layout/VerticalCurvedList"/>
    <dgm:cxn modelId="{83F9F75D-9361-43F4-B57A-BC1E69E40892}" type="presParOf" srcId="{A615CF57-3171-47B3-8697-A481791FFE4A}" destId="{A62467AA-2EBF-499B-849A-984A3A88E6E9}" srcOrd="0" destOrd="0" presId="urn:microsoft.com/office/officeart/2008/layout/VerticalCurvedList"/>
    <dgm:cxn modelId="{4C6B3AA9-D27E-42AB-A049-7572E4E68426}" type="presParOf" srcId="{A615CF57-3171-47B3-8697-A481791FFE4A}" destId="{4D3CA5E8-4217-4541-8438-6F167E9978BF}" srcOrd="1" destOrd="0" presId="urn:microsoft.com/office/officeart/2008/layout/VerticalCurvedList"/>
    <dgm:cxn modelId="{E931E9E3-A80B-4CAA-B776-5B2F91D0EE6C}" type="presParOf" srcId="{A615CF57-3171-47B3-8697-A481791FFE4A}" destId="{BF06DE2B-63F1-47AC-B0F3-3D0B7B210F3A}" srcOrd="2" destOrd="0" presId="urn:microsoft.com/office/officeart/2008/layout/VerticalCurvedList"/>
    <dgm:cxn modelId="{BD2D2C00-2BC6-44C0-8879-A16F32472BD5}" type="presParOf" srcId="{A615CF57-3171-47B3-8697-A481791FFE4A}" destId="{780D5AD9-0044-4A28-92CB-29EAFC801B93}" srcOrd="3" destOrd="0" presId="urn:microsoft.com/office/officeart/2008/layout/VerticalCurvedList"/>
    <dgm:cxn modelId="{45309991-320B-4E75-B387-1BD99C7C5024}" type="presParOf" srcId="{722C0108-E6D1-494D-896C-0292AD88F0BF}" destId="{986455EA-3D83-4A54-BC64-9133CE309C9A}" srcOrd="1" destOrd="0" presId="urn:microsoft.com/office/officeart/2008/layout/VerticalCurvedList"/>
    <dgm:cxn modelId="{89DE61AC-80C1-4F6C-B539-B7CE3601966B}" type="presParOf" srcId="{722C0108-E6D1-494D-896C-0292AD88F0BF}" destId="{5C950D3B-533B-41F4-9247-CD24DD4DF4E4}" srcOrd="2" destOrd="0" presId="urn:microsoft.com/office/officeart/2008/layout/VerticalCurvedList"/>
    <dgm:cxn modelId="{2A9FE9E2-0ED6-4FE8-B380-8D40D7D22CE4}" type="presParOf" srcId="{5C950D3B-533B-41F4-9247-CD24DD4DF4E4}" destId="{CD2BF066-8615-4C20-836D-316C95C54DD9}" srcOrd="0" destOrd="0" presId="urn:microsoft.com/office/officeart/2008/layout/VerticalCurvedList"/>
    <dgm:cxn modelId="{D991FCF8-0A5C-4FF5-9017-0AFB5F38C5FE}" type="presParOf" srcId="{722C0108-E6D1-494D-896C-0292AD88F0BF}" destId="{C7CB21C4-55EF-494E-A9D9-0027C1D9B650}" srcOrd="3" destOrd="0" presId="urn:microsoft.com/office/officeart/2008/layout/VerticalCurvedList"/>
    <dgm:cxn modelId="{15862391-F232-4F0D-B8F0-856E483B522F}" type="presParOf" srcId="{722C0108-E6D1-494D-896C-0292AD88F0BF}" destId="{AA67811D-11E2-4D9F-8A04-1C9E164BB273}" srcOrd="4" destOrd="0" presId="urn:microsoft.com/office/officeart/2008/layout/VerticalCurvedList"/>
    <dgm:cxn modelId="{EDFB4DEC-B3C5-4A4F-BBDC-B33C164C2FDC}" type="presParOf" srcId="{AA67811D-11E2-4D9F-8A04-1C9E164BB273}" destId="{1E99C0B5-F9AB-4BD4-BBE4-8185C530C93B}" srcOrd="0" destOrd="0" presId="urn:microsoft.com/office/officeart/2008/layout/VerticalCurvedList"/>
    <dgm:cxn modelId="{8F26DD2A-8A44-4D32-B054-999A9CC9DD0B}" type="presParOf" srcId="{722C0108-E6D1-494D-896C-0292AD88F0BF}" destId="{1D44A707-FD45-4317-ACE4-7132E4545D44}" srcOrd="5" destOrd="0" presId="urn:microsoft.com/office/officeart/2008/layout/VerticalCurvedList"/>
    <dgm:cxn modelId="{2FD50227-E60E-49FB-82EA-7236E5321241}" type="presParOf" srcId="{722C0108-E6D1-494D-896C-0292AD88F0BF}" destId="{11BC9B3D-E04F-4AE2-8CA8-1D1F869B162F}" srcOrd="6" destOrd="0" presId="urn:microsoft.com/office/officeart/2008/layout/VerticalCurvedList"/>
    <dgm:cxn modelId="{AEA36241-66FB-4F21-94B8-3EC8038473CC}" type="presParOf" srcId="{11BC9B3D-E04F-4AE2-8CA8-1D1F869B162F}" destId="{2C70A52D-7F5C-4111-BE24-ED1D276C7218}" srcOrd="0" destOrd="0" presId="urn:microsoft.com/office/officeart/2008/layout/VerticalCurvedList"/>
    <dgm:cxn modelId="{716E7352-36D6-48CE-A58D-6A7930D3979E}" type="presParOf" srcId="{722C0108-E6D1-494D-896C-0292AD88F0BF}" destId="{DECA8B57-03DD-491A-9698-BCA86D02BBD9}" srcOrd="7" destOrd="0" presId="urn:microsoft.com/office/officeart/2008/layout/VerticalCurvedList"/>
    <dgm:cxn modelId="{0210AF8D-16ED-48C0-BDAD-61825260A9D8}" type="presParOf" srcId="{722C0108-E6D1-494D-896C-0292AD88F0BF}" destId="{8F677F1E-2723-4C03-8302-09519141CE7D}" srcOrd="8" destOrd="0" presId="urn:microsoft.com/office/officeart/2008/layout/VerticalCurvedList"/>
    <dgm:cxn modelId="{272F48C0-2D4E-4D24-A479-28488E65D486}" type="presParOf" srcId="{8F677F1E-2723-4C03-8302-09519141CE7D}" destId="{068472FB-776C-427F-A75C-439884A8786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B0DD01-14AF-4C52-B7F3-60AE032D2B83}"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zh-CN" altLang="en-US"/>
        </a:p>
      </dgm:t>
    </dgm:pt>
    <dgm:pt modelId="{41E73F9C-B611-4881-BEBA-A451AB87C0F1}">
      <dgm:prSet phldrT="[文本]" custT="1"/>
      <dgm:spPr/>
      <dgm:t>
        <a:bodyPr/>
        <a:lstStyle/>
        <a:p>
          <a:pPr algn="ctr"/>
          <a:r>
            <a:rPr lang="zh-CN" altLang="en-US" sz="1800" b="1" dirty="0">
              <a:latin typeface="微软雅黑" panose="020B0503020204020204" pitchFamily="34" charset="-122"/>
              <a:ea typeface="微软雅黑" panose="020B0503020204020204" pitchFamily="34" charset="-122"/>
            </a:rPr>
            <a:t>不仅有“告诉”，还有“亲历”</a:t>
          </a:r>
        </a:p>
      </dgm:t>
    </dgm:pt>
    <dgm:pt modelId="{E07654D0-5EDE-46F4-A937-61C07AFE1E33}" type="parTrans" cxnId="{8082CCF8-C61D-4E96-AAED-F3B32BFEC399}">
      <dgm:prSet/>
      <dgm:spPr/>
      <dgm:t>
        <a:bodyPr/>
        <a:lstStyle/>
        <a:p>
          <a:endParaRPr lang="zh-CN" altLang="en-US"/>
        </a:p>
      </dgm:t>
    </dgm:pt>
    <dgm:pt modelId="{3CB94C67-819E-45B6-97A0-15E3CCC4DC2E}" type="sibTrans" cxnId="{8082CCF8-C61D-4E96-AAED-F3B32BFEC399}">
      <dgm:prSet/>
      <dgm:spPr/>
      <dgm:t>
        <a:bodyPr/>
        <a:lstStyle/>
        <a:p>
          <a:endParaRPr lang="zh-CN" altLang="en-US"/>
        </a:p>
      </dgm:t>
    </dgm:pt>
    <dgm:pt modelId="{26883659-EFE3-4AB1-B7A7-29985C38B43B}">
      <dgm:prSet phldrT="[文本]" custT="1"/>
      <dgm:spPr/>
      <dgm:t>
        <a:bodyPr/>
        <a:lstStyle/>
        <a:p>
          <a:pPr algn="ctr"/>
          <a:r>
            <a:rPr lang="zh-CN" altLang="en-US" sz="1800" b="1" dirty="0">
              <a:latin typeface="微软雅黑" panose="020B0503020204020204" pitchFamily="34" charset="-122"/>
              <a:ea typeface="微软雅黑" panose="020B0503020204020204" pitchFamily="34" charset="-122"/>
            </a:rPr>
            <a:t>不仅有“自主”，还有“协同”</a:t>
          </a:r>
        </a:p>
      </dgm:t>
    </dgm:pt>
    <dgm:pt modelId="{1E283A9D-FE43-427C-B4F9-20F2A36DF54A}" type="parTrans" cxnId="{70516591-C150-4691-9313-98B22CDD1A6D}">
      <dgm:prSet/>
      <dgm:spPr/>
      <dgm:t>
        <a:bodyPr/>
        <a:lstStyle/>
        <a:p>
          <a:endParaRPr lang="zh-CN" altLang="en-US"/>
        </a:p>
      </dgm:t>
    </dgm:pt>
    <dgm:pt modelId="{3432FDB5-A430-4DD4-9580-778D4A17CDDE}" type="sibTrans" cxnId="{70516591-C150-4691-9313-98B22CDD1A6D}">
      <dgm:prSet/>
      <dgm:spPr/>
      <dgm:t>
        <a:bodyPr/>
        <a:lstStyle/>
        <a:p>
          <a:endParaRPr lang="zh-CN" altLang="en-US"/>
        </a:p>
      </dgm:t>
    </dgm:pt>
    <dgm:pt modelId="{4D8A67D2-EFE2-4D78-8B6E-40DFF5551F57}">
      <dgm:prSet phldrT="[文本]" custT="1"/>
      <dgm:spPr/>
      <dgm:t>
        <a:bodyPr/>
        <a:lstStyle/>
        <a:p>
          <a:pPr algn="ctr"/>
          <a:r>
            <a:rPr lang="zh-CN" altLang="en-US" sz="1800" b="1" dirty="0">
              <a:latin typeface="微软雅黑" panose="020B0503020204020204" pitchFamily="34" charset="-122"/>
              <a:ea typeface="微软雅黑" panose="020B0503020204020204" pitchFamily="34" charset="-122"/>
            </a:rPr>
            <a:t>不仅有“宽度”，还有“深度”</a:t>
          </a:r>
        </a:p>
      </dgm:t>
    </dgm:pt>
    <dgm:pt modelId="{07A434FF-34D8-4861-B0FB-555FB23200D3}" type="parTrans" cxnId="{C0801759-F4B3-479E-9B9C-4BC825223A49}">
      <dgm:prSet/>
      <dgm:spPr/>
      <dgm:t>
        <a:bodyPr/>
        <a:lstStyle/>
        <a:p>
          <a:endParaRPr lang="zh-CN" altLang="en-US"/>
        </a:p>
      </dgm:t>
    </dgm:pt>
    <dgm:pt modelId="{8351E272-5A79-4F1D-AD3D-693003359E66}" type="sibTrans" cxnId="{C0801759-F4B3-479E-9B9C-4BC825223A49}">
      <dgm:prSet/>
      <dgm:spPr/>
      <dgm:t>
        <a:bodyPr/>
        <a:lstStyle/>
        <a:p>
          <a:endParaRPr lang="zh-CN" altLang="en-US"/>
        </a:p>
      </dgm:t>
    </dgm:pt>
    <dgm:pt modelId="{0B46296E-941C-495B-9F9A-37B13D1B8ADB}">
      <dgm:prSet phldrT="[文本]" custT="1"/>
      <dgm:spPr/>
      <dgm:t>
        <a:bodyPr/>
        <a:lstStyle/>
        <a:p>
          <a:pPr algn="ctr"/>
          <a:r>
            <a:rPr lang="zh-CN" altLang="en-US" sz="1800" b="1" dirty="0">
              <a:latin typeface="微软雅黑" panose="020B0503020204020204" pitchFamily="34" charset="-122"/>
              <a:ea typeface="微软雅黑" panose="020B0503020204020204" pitchFamily="34" charset="-122"/>
            </a:rPr>
            <a:t>不仅有“显性”，还有“隐性”</a:t>
          </a:r>
        </a:p>
      </dgm:t>
    </dgm:pt>
    <dgm:pt modelId="{4FE2B089-B717-4252-918F-7A523B2C4B3A}" type="parTrans" cxnId="{DE18C96A-7D19-42A5-A532-65A35B5BBFD9}">
      <dgm:prSet/>
      <dgm:spPr/>
      <dgm:t>
        <a:bodyPr/>
        <a:lstStyle/>
        <a:p>
          <a:endParaRPr lang="zh-CN" altLang="en-US"/>
        </a:p>
      </dgm:t>
    </dgm:pt>
    <dgm:pt modelId="{D70B060E-2ABB-42D9-9B53-E0FA721DA7AE}" type="sibTrans" cxnId="{DE18C96A-7D19-42A5-A532-65A35B5BBFD9}">
      <dgm:prSet/>
      <dgm:spPr/>
      <dgm:t>
        <a:bodyPr/>
        <a:lstStyle/>
        <a:p>
          <a:endParaRPr lang="zh-CN" altLang="en-US"/>
        </a:p>
      </dgm:t>
    </dgm:pt>
    <dgm:pt modelId="{76172394-2334-40D5-9E32-B8D2469B6E64}" type="pres">
      <dgm:prSet presAssocID="{9FB0DD01-14AF-4C52-B7F3-60AE032D2B83}" presName="linear" presStyleCnt="0">
        <dgm:presLayoutVars>
          <dgm:dir/>
          <dgm:animLvl val="lvl"/>
          <dgm:resizeHandles val="exact"/>
        </dgm:presLayoutVars>
      </dgm:prSet>
      <dgm:spPr/>
    </dgm:pt>
    <dgm:pt modelId="{B6280513-DAF8-42F5-B310-81CB0B7C8DA0}" type="pres">
      <dgm:prSet presAssocID="{41E73F9C-B611-4881-BEBA-A451AB87C0F1}" presName="parentLin" presStyleCnt="0"/>
      <dgm:spPr/>
    </dgm:pt>
    <dgm:pt modelId="{1C86AC24-D511-4309-B260-7B1852A93D0E}" type="pres">
      <dgm:prSet presAssocID="{41E73F9C-B611-4881-BEBA-A451AB87C0F1}" presName="parentLeftMargin" presStyleLbl="node1" presStyleIdx="0" presStyleCnt="4"/>
      <dgm:spPr/>
    </dgm:pt>
    <dgm:pt modelId="{6D2A5438-2D65-464A-B9F6-A6D4D27EA15B}" type="pres">
      <dgm:prSet presAssocID="{41E73F9C-B611-4881-BEBA-A451AB87C0F1}" presName="parentText" presStyleLbl="node1" presStyleIdx="0" presStyleCnt="4" custScaleX="108461" custScaleY="108461">
        <dgm:presLayoutVars>
          <dgm:chMax val="0"/>
          <dgm:bulletEnabled val="1"/>
        </dgm:presLayoutVars>
      </dgm:prSet>
      <dgm:spPr/>
    </dgm:pt>
    <dgm:pt modelId="{7126D458-D2F1-4308-833F-7351D44B2C33}" type="pres">
      <dgm:prSet presAssocID="{41E73F9C-B611-4881-BEBA-A451AB87C0F1}" presName="negativeSpace" presStyleCnt="0"/>
      <dgm:spPr/>
    </dgm:pt>
    <dgm:pt modelId="{8C85A14D-D91D-4EBB-9A8E-872F6FB8C5AE}" type="pres">
      <dgm:prSet presAssocID="{41E73F9C-B611-4881-BEBA-A451AB87C0F1}" presName="childText" presStyleLbl="conFgAcc1" presStyleIdx="0" presStyleCnt="4" custScaleX="86635">
        <dgm:presLayoutVars>
          <dgm:bulletEnabled val="1"/>
        </dgm:presLayoutVars>
      </dgm:prSet>
      <dgm:spPr/>
    </dgm:pt>
    <dgm:pt modelId="{015A0583-6F2F-4753-B1AB-DD574EDBBE43}" type="pres">
      <dgm:prSet presAssocID="{3CB94C67-819E-45B6-97A0-15E3CCC4DC2E}" presName="spaceBetweenRectangles" presStyleCnt="0"/>
      <dgm:spPr/>
    </dgm:pt>
    <dgm:pt modelId="{7593157C-7D11-46FD-8802-E6B30C152615}" type="pres">
      <dgm:prSet presAssocID="{26883659-EFE3-4AB1-B7A7-29985C38B43B}" presName="parentLin" presStyleCnt="0"/>
      <dgm:spPr/>
    </dgm:pt>
    <dgm:pt modelId="{C10C1ACB-95F6-42C3-A196-33E456C75C31}" type="pres">
      <dgm:prSet presAssocID="{26883659-EFE3-4AB1-B7A7-29985C38B43B}" presName="parentLeftMargin" presStyleLbl="node1" presStyleIdx="0" presStyleCnt="4"/>
      <dgm:spPr/>
    </dgm:pt>
    <dgm:pt modelId="{32FEEBD7-90C1-4D30-BAD6-DD45FFDCFD43}" type="pres">
      <dgm:prSet presAssocID="{26883659-EFE3-4AB1-B7A7-29985C38B43B}" presName="parentText" presStyleLbl="node1" presStyleIdx="1" presStyleCnt="4" custScaleX="108461" custScaleY="108461">
        <dgm:presLayoutVars>
          <dgm:chMax val="0"/>
          <dgm:bulletEnabled val="1"/>
        </dgm:presLayoutVars>
      </dgm:prSet>
      <dgm:spPr/>
    </dgm:pt>
    <dgm:pt modelId="{360F1CB4-3D10-41F4-88ED-107BF256CFB6}" type="pres">
      <dgm:prSet presAssocID="{26883659-EFE3-4AB1-B7A7-29985C38B43B}" presName="negativeSpace" presStyleCnt="0"/>
      <dgm:spPr/>
    </dgm:pt>
    <dgm:pt modelId="{CCD9F0B6-BFF1-4C76-9562-D3AA278CC8AC}" type="pres">
      <dgm:prSet presAssocID="{26883659-EFE3-4AB1-B7A7-29985C38B43B}" presName="childText" presStyleLbl="conFgAcc1" presStyleIdx="1" presStyleCnt="4" custScaleX="86635">
        <dgm:presLayoutVars>
          <dgm:bulletEnabled val="1"/>
        </dgm:presLayoutVars>
      </dgm:prSet>
      <dgm:spPr/>
    </dgm:pt>
    <dgm:pt modelId="{9BC29184-430F-4CFC-A5C4-6710EC56CF5E}" type="pres">
      <dgm:prSet presAssocID="{3432FDB5-A430-4DD4-9580-778D4A17CDDE}" presName="spaceBetweenRectangles" presStyleCnt="0"/>
      <dgm:spPr/>
    </dgm:pt>
    <dgm:pt modelId="{6C0AE31F-55C2-470B-807E-EA89CCED1DAE}" type="pres">
      <dgm:prSet presAssocID="{4D8A67D2-EFE2-4D78-8B6E-40DFF5551F57}" presName="parentLin" presStyleCnt="0"/>
      <dgm:spPr/>
    </dgm:pt>
    <dgm:pt modelId="{9044276B-C685-4191-92CD-3EC4BD53B163}" type="pres">
      <dgm:prSet presAssocID="{4D8A67D2-EFE2-4D78-8B6E-40DFF5551F57}" presName="parentLeftMargin" presStyleLbl="node1" presStyleIdx="1" presStyleCnt="4"/>
      <dgm:spPr/>
    </dgm:pt>
    <dgm:pt modelId="{30A13FCC-2952-4139-919F-00578A1D1D33}" type="pres">
      <dgm:prSet presAssocID="{4D8A67D2-EFE2-4D78-8B6E-40DFF5551F57}" presName="parentText" presStyleLbl="node1" presStyleIdx="2" presStyleCnt="4" custScaleX="108461" custScaleY="108461">
        <dgm:presLayoutVars>
          <dgm:chMax val="0"/>
          <dgm:bulletEnabled val="1"/>
        </dgm:presLayoutVars>
      </dgm:prSet>
      <dgm:spPr/>
    </dgm:pt>
    <dgm:pt modelId="{1E34654D-315F-478C-86A9-A3B2952DA8ED}" type="pres">
      <dgm:prSet presAssocID="{4D8A67D2-EFE2-4D78-8B6E-40DFF5551F57}" presName="negativeSpace" presStyleCnt="0"/>
      <dgm:spPr/>
    </dgm:pt>
    <dgm:pt modelId="{721E5254-EA45-4F8E-8A54-F461025BFD98}" type="pres">
      <dgm:prSet presAssocID="{4D8A67D2-EFE2-4D78-8B6E-40DFF5551F57}" presName="childText" presStyleLbl="conFgAcc1" presStyleIdx="2" presStyleCnt="4" custScaleX="86635">
        <dgm:presLayoutVars>
          <dgm:bulletEnabled val="1"/>
        </dgm:presLayoutVars>
      </dgm:prSet>
      <dgm:spPr/>
    </dgm:pt>
    <dgm:pt modelId="{8A4BDCFE-78CC-49AD-836D-9299E1592EFD}" type="pres">
      <dgm:prSet presAssocID="{8351E272-5A79-4F1D-AD3D-693003359E66}" presName="spaceBetweenRectangles" presStyleCnt="0"/>
      <dgm:spPr/>
    </dgm:pt>
    <dgm:pt modelId="{B5B68F90-3341-4A1F-9CD9-324F654E371C}" type="pres">
      <dgm:prSet presAssocID="{0B46296E-941C-495B-9F9A-37B13D1B8ADB}" presName="parentLin" presStyleCnt="0"/>
      <dgm:spPr/>
    </dgm:pt>
    <dgm:pt modelId="{51C3F9F8-992E-4BC5-ADDE-8888242962ED}" type="pres">
      <dgm:prSet presAssocID="{0B46296E-941C-495B-9F9A-37B13D1B8ADB}" presName="parentLeftMargin" presStyleLbl="node1" presStyleIdx="2" presStyleCnt="4"/>
      <dgm:spPr/>
    </dgm:pt>
    <dgm:pt modelId="{8FB6232F-FA06-4BA8-ABF3-4B7F70F920FF}" type="pres">
      <dgm:prSet presAssocID="{0B46296E-941C-495B-9F9A-37B13D1B8ADB}" presName="parentText" presStyleLbl="node1" presStyleIdx="3" presStyleCnt="4" custScaleX="108461" custScaleY="108461">
        <dgm:presLayoutVars>
          <dgm:chMax val="0"/>
          <dgm:bulletEnabled val="1"/>
        </dgm:presLayoutVars>
      </dgm:prSet>
      <dgm:spPr/>
    </dgm:pt>
    <dgm:pt modelId="{846BF418-49EC-4E34-B375-FAE8839A47AF}" type="pres">
      <dgm:prSet presAssocID="{0B46296E-941C-495B-9F9A-37B13D1B8ADB}" presName="negativeSpace" presStyleCnt="0"/>
      <dgm:spPr/>
    </dgm:pt>
    <dgm:pt modelId="{F32087EA-1F64-4879-8177-26B0D81BB3EF}" type="pres">
      <dgm:prSet presAssocID="{0B46296E-941C-495B-9F9A-37B13D1B8ADB}" presName="childText" presStyleLbl="conFgAcc1" presStyleIdx="3" presStyleCnt="4" custScaleX="86635">
        <dgm:presLayoutVars>
          <dgm:bulletEnabled val="1"/>
        </dgm:presLayoutVars>
      </dgm:prSet>
      <dgm:spPr/>
    </dgm:pt>
  </dgm:ptLst>
  <dgm:cxnLst>
    <dgm:cxn modelId="{0D80D602-BD3C-43B9-8E4F-A7DE6AA8C9F1}" type="presOf" srcId="{26883659-EFE3-4AB1-B7A7-29985C38B43B}" destId="{32FEEBD7-90C1-4D30-BAD6-DD45FFDCFD43}" srcOrd="1" destOrd="0" presId="urn:microsoft.com/office/officeart/2005/8/layout/list1"/>
    <dgm:cxn modelId="{1326EE2F-1061-4DE2-9269-B3A8994A13D0}" type="presOf" srcId="{0B46296E-941C-495B-9F9A-37B13D1B8ADB}" destId="{8FB6232F-FA06-4BA8-ABF3-4B7F70F920FF}" srcOrd="1" destOrd="0" presId="urn:microsoft.com/office/officeart/2005/8/layout/list1"/>
    <dgm:cxn modelId="{3305AB3F-AB6D-40B1-98C8-2F2E24B1BB54}" type="presOf" srcId="{9FB0DD01-14AF-4C52-B7F3-60AE032D2B83}" destId="{76172394-2334-40D5-9E32-B8D2469B6E64}" srcOrd="0" destOrd="0" presId="urn:microsoft.com/office/officeart/2005/8/layout/list1"/>
    <dgm:cxn modelId="{DE18C96A-7D19-42A5-A532-65A35B5BBFD9}" srcId="{9FB0DD01-14AF-4C52-B7F3-60AE032D2B83}" destId="{0B46296E-941C-495B-9F9A-37B13D1B8ADB}" srcOrd="3" destOrd="0" parTransId="{4FE2B089-B717-4252-918F-7A523B2C4B3A}" sibTransId="{D70B060E-2ABB-42D9-9B53-E0FA721DA7AE}"/>
    <dgm:cxn modelId="{C0801759-F4B3-479E-9B9C-4BC825223A49}" srcId="{9FB0DD01-14AF-4C52-B7F3-60AE032D2B83}" destId="{4D8A67D2-EFE2-4D78-8B6E-40DFF5551F57}" srcOrd="2" destOrd="0" parTransId="{07A434FF-34D8-4861-B0FB-555FB23200D3}" sibTransId="{8351E272-5A79-4F1D-AD3D-693003359E66}"/>
    <dgm:cxn modelId="{36106979-A5E4-4197-B284-EB4E12492F62}" type="presOf" srcId="{0B46296E-941C-495B-9F9A-37B13D1B8ADB}" destId="{51C3F9F8-992E-4BC5-ADDE-8888242962ED}" srcOrd="0" destOrd="0" presId="urn:microsoft.com/office/officeart/2005/8/layout/list1"/>
    <dgm:cxn modelId="{4F69E38A-43F4-4F2A-8680-D7B19D83677F}" type="presOf" srcId="{4D8A67D2-EFE2-4D78-8B6E-40DFF5551F57}" destId="{9044276B-C685-4191-92CD-3EC4BD53B163}" srcOrd="0" destOrd="0" presId="urn:microsoft.com/office/officeart/2005/8/layout/list1"/>
    <dgm:cxn modelId="{7E2E3090-F2A2-47CE-A0B2-C883E39CC372}" type="presOf" srcId="{41E73F9C-B611-4881-BEBA-A451AB87C0F1}" destId="{6D2A5438-2D65-464A-B9F6-A6D4D27EA15B}" srcOrd="1" destOrd="0" presId="urn:microsoft.com/office/officeart/2005/8/layout/list1"/>
    <dgm:cxn modelId="{70516591-C150-4691-9313-98B22CDD1A6D}" srcId="{9FB0DD01-14AF-4C52-B7F3-60AE032D2B83}" destId="{26883659-EFE3-4AB1-B7A7-29985C38B43B}" srcOrd="1" destOrd="0" parTransId="{1E283A9D-FE43-427C-B4F9-20F2A36DF54A}" sibTransId="{3432FDB5-A430-4DD4-9580-778D4A17CDDE}"/>
    <dgm:cxn modelId="{E8B7C3DE-DEF7-4299-8A37-5E5D2CBBC2D6}" type="presOf" srcId="{26883659-EFE3-4AB1-B7A7-29985C38B43B}" destId="{C10C1ACB-95F6-42C3-A196-33E456C75C31}" srcOrd="0" destOrd="0" presId="urn:microsoft.com/office/officeart/2005/8/layout/list1"/>
    <dgm:cxn modelId="{321790E9-36F7-4E12-BA66-F34DEFD63081}" type="presOf" srcId="{41E73F9C-B611-4881-BEBA-A451AB87C0F1}" destId="{1C86AC24-D511-4309-B260-7B1852A93D0E}" srcOrd="0" destOrd="0" presId="urn:microsoft.com/office/officeart/2005/8/layout/list1"/>
    <dgm:cxn modelId="{0DD31FEB-2589-43C2-94D7-CD00A4EF6E50}" type="presOf" srcId="{4D8A67D2-EFE2-4D78-8B6E-40DFF5551F57}" destId="{30A13FCC-2952-4139-919F-00578A1D1D33}" srcOrd="1" destOrd="0" presId="urn:microsoft.com/office/officeart/2005/8/layout/list1"/>
    <dgm:cxn modelId="{8082CCF8-C61D-4E96-AAED-F3B32BFEC399}" srcId="{9FB0DD01-14AF-4C52-B7F3-60AE032D2B83}" destId="{41E73F9C-B611-4881-BEBA-A451AB87C0F1}" srcOrd="0" destOrd="0" parTransId="{E07654D0-5EDE-46F4-A937-61C07AFE1E33}" sibTransId="{3CB94C67-819E-45B6-97A0-15E3CCC4DC2E}"/>
    <dgm:cxn modelId="{26B7B648-9693-48E4-B002-30FFE4FEC439}" type="presParOf" srcId="{76172394-2334-40D5-9E32-B8D2469B6E64}" destId="{B6280513-DAF8-42F5-B310-81CB0B7C8DA0}" srcOrd="0" destOrd="0" presId="urn:microsoft.com/office/officeart/2005/8/layout/list1"/>
    <dgm:cxn modelId="{2100B04A-D3F6-42FE-98BC-011149668B1E}" type="presParOf" srcId="{B6280513-DAF8-42F5-B310-81CB0B7C8DA0}" destId="{1C86AC24-D511-4309-B260-7B1852A93D0E}" srcOrd="0" destOrd="0" presId="urn:microsoft.com/office/officeart/2005/8/layout/list1"/>
    <dgm:cxn modelId="{79488D13-1D17-43CB-9540-FBD61A0D7267}" type="presParOf" srcId="{B6280513-DAF8-42F5-B310-81CB0B7C8DA0}" destId="{6D2A5438-2D65-464A-B9F6-A6D4D27EA15B}" srcOrd="1" destOrd="0" presId="urn:microsoft.com/office/officeart/2005/8/layout/list1"/>
    <dgm:cxn modelId="{480F3186-767E-4B66-9F66-D38B4391CB26}" type="presParOf" srcId="{76172394-2334-40D5-9E32-B8D2469B6E64}" destId="{7126D458-D2F1-4308-833F-7351D44B2C33}" srcOrd="1" destOrd="0" presId="urn:microsoft.com/office/officeart/2005/8/layout/list1"/>
    <dgm:cxn modelId="{1480483E-F52E-4462-9560-100BEFDDF3DC}" type="presParOf" srcId="{76172394-2334-40D5-9E32-B8D2469B6E64}" destId="{8C85A14D-D91D-4EBB-9A8E-872F6FB8C5AE}" srcOrd="2" destOrd="0" presId="urn:microsoft.com/office/officeart/2005/8/layout/list1"/>
    <dgm:cxn modelId="{71ED34FB-D60B-4D6F-A4D3-8FE56CC5A0DE}" type="presParOf" srcId="{76172394-2334-40D5-9E32-B8D2469B6E64}" destId="{015A0583-6F2F-4753-B1AB-DD574EDBBE43}" srcOrd="3" destOrd="0" presId="urn:microsoft.com/office/officeart/2005/8/layout/list1"/>
    <dgm:cxn modelId="{3C82F0B2-4FD7-44F2-A49C-6D11951A24D2}" type="presParOf" srcId="{76172394-2334-40D5-9E32-B8D2469B6E64}" destId="{7593157C-7D11-46FD-8802-E6B30C152615}" srcOrd="4" destOrd="0" presId="urn:microsoft.com/office/officeart/2005/8/layout/list1"/>
    <dgm:cxn modelId="{524C3F03-575D-43CE-8271-E8B2BB498412}" type="presParOf" srcId="{7593157C-7D11-46FD-8802-E6B30C152615}" destId="{C10C1ACB-95F6-42C3-A196-33E456C75C31}" srcOrd="0" destOrd="0" presId="urn:microsoft.com/office/officeart/2005/8/layout/list1"/>
    <dgm:cxn modelId="{ECDC7693-1369-4BC7-B521-779D99230B34}" type="presParOf" srcId="{7593157C-7D11-46FD-8802-E6B30C152615}" destId="{32FEEBD7-90C1-4D30-BAD6-DD45FFDCFD43}" srcOrd="1" destOrd="0" presId="urn:microsoft.com/office/officeart/2005/8/layout/list1"/>
    <dgm:cxn modelId="{23CE571C-FC70-4BC2-992C-29E1508D2B63}" type="presParOf" srcId="{76172394-2334-40D5-9E32-B8D2469B6E64}" destId="{360F1CB4-3D10-41F4-88ED-107BF256CFB6}" srcOrd="5" destOrd="0" presId="urn:microsoft.com/office/officeart/2005/8/layout/list1"/>
    <dgm:cxn modelId="{E93DB45F-84B2-4D35-B5DD-9E367F378958}" type="presParOf" srcId="{76172394-2334-40D5-9E32-B8D2469B6E64}" destId="{CCD9F0B6-BFF1-4C76-9562-D3AA278CC8AC}" srcOrd="6" destOrd="0" presId="urn:microsoft.com/office/officeart/2005/8/layout/list1"/>
    <dgm:cxn modelId="{656892E9-6033-4D93-A4DC-8D0F3B9353C2}" type="presParOf" srcId="{76172394-2334-40D5-9E32-B8D2469B6E64}" destId="{9BC29184-430F-4CFC-A5C4-6710EC56CF5E}" srcOrd="7" destOrd="0" presId="urn:microsoft.com/office/officeart/2005/8/layout/list1"/>
    <dgm:cxn modelId="{9B5C4B4B-DBF9-4BDC-BC47-1BC247CDD15B}" type="presParOf" srcId="{76172394-2334-40D5-9E32-B8D2469B6E64}" destId="{6C0AE31F-55C2-470B-807E-EA89CCED1DAE}" srcOrd="8" destOrd="0" presId="urn:microsoft.com/office/officeart/2005/8/layout/list1"/>
    <dgm:cxn modelId="{DE637A36-1905-4AB1-887D-3D6C7ECB320D}" type="presParOf" srcId="{6C0AE31F-55C2-470B-807E-EA89CCED1DAE}" destId="{9044276B-C685-4191-92CD-3EC4BD53B163}" srcOrd="0" destOrd="0" presId="urn:microsoft.com/office/officeart/2005/8/layout/list1"/>
    <dgm:cxn modelId="{84DA9892-D912-497C-94FC-7F5F9DD7B8B1}" type="presParOf" srcId="{6C0AE31F-55C2-470B-807E-EA89CCED1DAE}" destId="{30A13FCC-2952-4139-919F-00578A1D1D33}" srcOrd="1" destOrd="0" presId="urn:microsoft.com/office/officeart/2005/8/layout/list1"/>
    <dgm:cxn modelId="{2EB3B838-736F-4B78-A3C9-833211C22007}" type="presParOf" srcId="{76172394-2334-40D5-9E32-B8D2469B6E64}" destId="{1E34654D-315F-478C-86A9-A3B2952DA8ED}" srcOrd="9" destOrd="0" presId="urn:microsoft.com/office/officeart/2005/8/layout/list1"/>
    <dgm:cxn modelId="{B33E54A5-98E2-4523-86BC-52956C52D66C}" type="presParOf" srcId="{76172394-2334-40D5-9E32-B8D2469B6E64}" destId="{721E5254-EA45-4F8E-8A54-F461025BFD98}" srcOrd="10" destOrd="0" presId="urn:microsoft.com/office/officeart/2005/8/layout/list1"/>
    <dgm:cxn modelId="{877EBC85-7886-43CE-80F5-388355438070}" type="presParOf" srcId="{76172394-2334-40D5-9E32-B8D2469B6E64}" destId="{8A4BDCFE-78CC-49AD-836D-9299E1592EFD}" srcOrd="11" destOrd="0" presId="urn:microsoft.com/office/officeart/2005/8/layout/list1"/>
    <dgm:cxn modelId="{DBACB0CE-172C-4FD6-AFE5-CF3A0B06C52E}" type="presParOf" srcId="{76172394-2334-40D5-9E32-B8D2469B6E64}" destId="{B5B68F90-3341-4A1F-9CD9-324F654E371C}" srcOrd="12" destOrd="0" presId="urn:microsoft.com/office/officeart/2005/8/layout/list1"/>
    <dgm:cxn modelId="{3ADD3FEA-F3AD-448E-B02B-8AE900E29572}" type="presParOf" srcId="{B5B68F90-3341-4A1F-9CD9-324F654E371C}" destId="{51C3F9F8-992E-4BC5-ADDE-8888242962ED}" srcOrd="0" destOrd="0" presId="urn:microsoft.com/office/officeart/2005/8/layout/list1"/>
    <dgm:cxn modelId="{6231036D-9278-4AF3-A395-CAC2B63729A1}" type="presParOf" srcId="{B5B68F90-3341-4A1F-9CD9-324F654E371C}" destId="{8FB6232F-FA06-4BA8-ABF3-4B7F70F920FF}" srcOrd="1" destOrd="0" presId="urn:microsoft.com/office/officeart/2005/8/layout/list1"/>
    <dgm:cxn modelId="{167BC7AB-A901-47C3-B6D8-82D93C709E22}" type="presParOf" srcId="{76172394-2334-40D5-9E32-B8D2469B6E64}" destId="{846BF418-49EC-4E34-B375-FAE8839A47AF}" srcOrd="13" destOrd="0" presId="urn:microsoft.com/office/officeart/2005/8/layout/list1"/>
    <dgm:cxn modelId="{43298E9D-FB7F-4232-8914-BDD3F1EEEF4E}" type="presParOf" srcId="{76172394-2334-40D5-9E32-B8D2469B6E64}" destId="{F32087EA-1F64-4879-8177-26B0D81BB3EF}"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86F66E-6709-4EC0-8945-FB61FA692264}" type="doc">
      <dgm:prSet loTypeId="urn:microsoft.com/office/officeart/2005/8/layout/cycle1" loCatId="cycle" qsTypeId="urn:microsoft.com/office/officeart/2005/8/quickstyle/simple1" qsCatId="simple" csTypeId="urn:microsoft.com/office/officeart/2005/8/colors/accent2_2" csCatId="accent2" phldr="1"/>
      <dgm:spPr/>
      <dgm:t>
        <a:bodyPr/>
        <a:lstStyle/>
        <a:p>
          <a:endParaRPr lang="zh-CN" altLang="en-US"/>
        </a:p>
      </dgm:t>
    </dgm:pt>
    <dgm:pt modelId="{FF8FD5EF-5CDB-42E9-B5BC-E6C62064E3AB}">
      <dgm:prSet phldrT="[文本]" custT="1"/>
      <dgm:spPr/>
      <dgm:t>
        <a:bodyPr/>
        <a:lstStyle/>
        <a:p>
          <a:r>
            <a:rPr lang="zh-CN" altLang="en-US" sz="1600" b="1" dirty="0">
              <a:solidFill>
                <a:srgbClr val="000000"/>
              </a:solidFill>
              <a:latin typeface="微软雅黑" panose="020B0503020204020204" pitchFamily="34" charset="-122"/>
              <a:ea typeface="微软雅黑" panose="020B0503020204020204" pitchFamily="34" charset="-122"/>
            </a:rPr>
            <a:t>眼光</a:t>
          </a:r>
        </a:p>
      </dgm:t>
    </dgm:pt>
    <dgm:pt modelId="{4E1AEAC5-4221-446E-B16B-05FA4D2C10FA}" type="parTrans" cxnId="{E81D1595-E828-4EE2-8BD4-25279C634B3D}">
      <dgm:prSet/>
      <dgm:spPr/>
      <dgm:t>
        <a:bodyPr/>
        <a:lstStyle/>
        <a:p>
          <a:endParaRPr lang="zh-CN" altLang="en-US" b="1">
            <a:solidFill>
              <a:srgbClr val="000000"/>
            </a:solidFill>
            <a:latin typeface="微软雅黑" panose="020B0503020204020204" pitchFamily="34" charset="-122"/>
            <a:ea typeface="微软雅黑" panose="020B0503020204020204" pitchFamily="34" charset="-122"/>
          </a:endParaRPr>
        </a:p>
      </dgm:t>
    </dgm:pt>
    <dgm:pt modelId="{B0914E62-70F9-452D-9214-13CF93B51D5C}" type="sibTrans" cxnId="{E81D1595-E828-4EE2-8BD4-25279C634B3D}">
      <dgm:prSet/>
      <dgm:spPr/>
      <dgm:t>
        <a:bodyPr/>
        <a:lstStyle/>
        <a:p>
          <a:endParaRPr lang="zh-CN" altLang="en-US" b="1">
            <a:solidFill>
              <a:srgbClr val="000000"/>
            </a:solidFill>
            <a:latin typeface="微软雅黑" panose="020B0503020204020204" pitchFamily="34" charset="-122"/>
            <a:ea typeface="微软雅黑" panose="020B0503020204020204" pitchFamily="34" charset="-122"/>
          </a:endParaRPr>
        </a:p>
      </dgm:t>
    </dgm:pt>
    <dgm:pt modelId="{5DC9ADF6-999E-4526-B444-268D7912FFCD}">
      <dgm:prSet phldrT="[文本]" custT="1"/>
      <dgm:spPr/>
      <dgm:t>
        <a:bodyPr/>
        <a:lstStyle/>
        <a:p>
          <a:r>
            <a:rPr lang="zh-CN" altLang="en-US" sz="1600" b="1" dirty="0">
              <a:solidFill>
                <a:srgbClr val="000000"/>
              </a:solidFill>
              <a:latin typeface="微软雅黑" panose="020B0503020204020204" pitchFamily="34" charset="-122"/>
              <a:ea typeface="微软雅黑" panose="020B0503020204020204" pitchFamily="34" charset="-122"/>
            </a:rPr>
            <a:t>理解</a:t>
          </a:r>
        </a:p>
      </dgm:t>
    </dgm:pt>
    <dgm:pt modelId="{BE1AE58F-880D-4457-856F-0031C10D09E7}" type="parTrans" cxnId="{AE3E3FBE-1DE5-4670-B78B-245DB1CA6970}">
      <dgm:prSet/>
      <dgm:spPr/>
      <dgm:t>
        <a:bodyPr/>
        <a:lstStyle/>
        <a:p>
          <a:endParaRPr lang="zh-CN" altLang="en-US" b="1">
            <a:solidFill>
              <a:srgbClr val="000000"/>
            </a:solidFill>
            <a:latin typeface="微软雅黑" panose="020B0503020204020204" pitchFamily="34" charset="-122"/>
            <a:ea typeface="微软雅黑" panose="020B0503020204020204" pitchFamily="34" charset="-122"/>
          </a:endParaRPr>
        </a:p>
      </dgm:t>
    </dgm:pt>
    <dgm:pt modelId="{5280B82D-A003-43D8-BB89-12B0B2E6A053}" type="sibTrans" cxnId="{AE3E3FBE-1DE5-4670-B78B-245DB1CA6970}">
      <dgm:prSet/>
      <dgm:spPr/>
      <dgm:t>
        <a:bodyPr/>
        <a:lstStyle/>
        <a:p>
          <a:endParaRPr lang="zh-CN" altLang="en-US" b="1">
            <a:solidFill>
              <a:srgbClr val="000000"/>
            </a:solidFill>
            <a:latin typeface="微软雅黑" panose="020B0503020204020204" pitchFamily="34" charset="-122"/>
            <a:ea typeface="微软雅黑" panose="020B0503020204020204" pitchFamily="34" charset="-122"/>
          </a:endParaRPr>
        </a:p>
      </dgm:t>
    </dgm:pt>
    <dgm:pt modelId="{B4D772A3-D509-4A40-9D66-AED73B711105}">
      <dgm:prSet phldrT="[文本]" custT="1"/>
      <dgm:spPr/>
      <dgm:t>
        <a:bodyPr/>
        <a:lstStyle/>
        <a:p>
          <a:r>
            <a:rPr lang="zh-CN" altLang="en-US" sz="1600" b="1" dirty="0">
              <a:solidFill>
                <a:srgbClr val="000000"/>
              </a:solidFill>
              <a:latin typeface="微软雅黑" panose="020B0503020204020204" pitchFamily="34" charset="-122"/>
              <a:ea typeface="微软雅黑" panose="020B0503020204020204" pitchFamily="34" charset="-122"/>
            </a:rPr>
            <a:t>教学安排</a:t>
          </a:r>
        </a:p>
      </dgm:t>
    </dgm:pt>
    <dgm:pt modelId="{BC9C40BA-7701-40CA-B478-0500618594CD}" type="parTrans" cxnId="{AFA3BFD8-F99D-4851-AF79-3F4C59A480BF}">
      <dgm:prSet/>
      <dgm:spPr/>
      <dgm:t>
        <a:bodyPr/>
        <a:lstStyle/>
        <a:p>
          <a:endParaRPr lang="zh-CN" altLang="en-US" b="1">
            <a:solidFill>
              <a:srgbClr val="000000"/>
            </a:solidFill>
            <a:latin typeface="微软雅黑" panose="020B0503020204020204" pitchFamily="34" charset="-122"/>
            <a:ea typeface="微软雅黑" panose="020B0503020204020204" pitchFamily="34" charset="-122"/>
          </a:endParaRPr>
        </a:p>
      </dgm:t>
    </dgm:pt>
    <dgm:pt modelId="{30BF6612-9FA1-4ADF-B771-AD3F454AE2DA}" type="sibTrans" cxnId="{AFA3BFD8-F99D-4851-AF79-3F4C59A480BF}">
      <dgm:prSet/>
      <dgm:spPr/>
      <dgm:t>
        <a:bodyPr/>
        <a:lstStyle/>
        <a:p>
          <a:endParaRPr lang="zh-CN" altLang="en-US" b="1">
            <a:solidFill>
              <a:srgbClr val="000000"/>
            </a:solidFill>
            <a:latin typeface="微软雅黑" panose="020B0503020204020204" pitchFamily="34" charset="-122"/>
            <a:ea typeface="微软雅黑" panose="020B0503020204020204" pitchFamily="34" charset="-122"/>
          </a:endParaRPr>
        </a:p>
      </dgm:t>
    </dgm:pt>
    <dgm:pt modelId="{7E86E626-261F-4F12-B61A-DD9D87396B0C}">
      <dgm:prSet phldrT="[文本]" custT="1"/>
      <dgm:spPr/>
      <dgm:t>
        <a:bodyPr/>
        <a:lstStyle/>
        <a:p>
          <a:r>
            <a:rPr lang="zh-CN" altLang="en-US" sz="1400" b="1" dirty="0">
              <a:solidFill>
                <a:srgbClr val="000000"/>
              </a:solidFill>
              <a:latin typeface="微软雅黑" panose="020B0503020204020204" pitchFamily="34" charset="-122"/>
              <a:ea typeface="微软雅黑" panose="020B0503020204020204" pitchFamily="34" charset="-122"/>
            </a:rPr>
            <a:t>实践活动</a:t>
          </a:r>
        </a:p>
      </dgm:t>
    </dgm:pt>
    <dgm:pt modelId="{025C0C8C-5BF2-465E-AD7B-E328FF264453}" type="parTrans" cxnId="{1EDB18A5-0EEC-413E-88E2-16AE94DAB8BA}">
      <dgm:prSet/>
      <dgm:spPr/>
      <dgm:t>
        <a:bodyPr/>
        <a:lstStyle/>
        <a:p>
          <a:endParaRPr lang="zh-CN" altLang="en-US" b="1">
            <a:solidFill>
              <a:srgbClr val="000000"/>
            </a:solidFill>
            <a:latin typeface="微软雅黑" panose="020B0503020204020204" pitchFamily="34" charset="-122"/>
            <a:ea typeface="微软雅黑" panose="020B0503020204020204" pitchFamily="34" charset="-122"/>
          </a:endParaRPr>
        </a:p>
      </dgm:t>
    </dgm:pt>
    <dgm:pt modelId="{431851CE-751E-4507-8456-2DDE159C5984}" type="sibTrans" cxnId="{1EDB18A5-0EEC-413E-88E2-16AE94DAB8BA}">
      <dgm:prSet/>
      <dgm:spPr/>
      <dgm:t>
        <a:bodyPr/>
        <a:lstStyle/>
        <a:p>
          <a:endParaRPr lang="zh-CN" altLang="en-US" b="1">
            <a:solidFill>
              <a:srgbClr val="000000"/>
            </a:solidFill>
            <a:latin typeface="微软雅黑" panose="020B0503020204020204" pitchFamily="34" charset="-122"/>
            <a:ea typeface="微软雅黑" panose="020B0503020204020204" pitchFamily="34" charset="-122"/>
          </a:endParaRPr>
        </a:p>
      </dgm:t>
    </dgm:pt>
    <dgm:pt modelId="{7DAE3C84-C9A7-4F4D-B663-C418F5594854}">
      <dgm:prSet phldrT="[文本]" custT="1"/>
      <dgm:spPr/>
      <dgm:t>
        <a:bodyPr/>
        <a:lstStyle/>
        <a:p>
          <a:r>
            <a:rPr lang="zh-CN" altLang="en-US" sz="1400" b="1" dirty="0">
              <a:solidFill>
                <a:srgbClr val="000000"/>
              </a:solidFill>
              <a:latin typeface="微软雅黑" panose="020B0503020204020204" pitchFamily="34" charset="-122"/>
              <a:ea typeface="微软雅黑" panose="020B0503020204020204" pitchFamily="34" charset="-122"/>
            </a:rPr>
            <a:t>工具</a:t>
          </a:r>
        </a:p>
      </dgm:t>
    </dgm:pt>
    <dgm:pt modelId="{E6DBD68A-4DF7-46DE-B714-8EE1F51FDA74}" type="parTrans" cxnId="{516D2CEE-8B80-4B96-A03C-95DDA3475546}">
      <dgm:prSet/>
      <dgm:spPr/>
      <dgm:t>
        <a:bodyPr/>
        <a:lstStyle/>
        <a:p>
          <a:endParaRPr lang="zh-CN" altLang="en-US" b="1">
            <a:solidFill>
              <a:srgbClr val="000000"/>
            </a:solidFill>
            <a:latin typeface="微软雅黑" panose="020B0503020204020204" pitchFamily="34" charset="-122"/>
            <a:ea typeface="微软雅黑" panose="020B0503020204020204" pitchFamily="34" charset="-122"/>
          </a:endParaRPr>
        </a:p>
      </dgm:t>
    </dgm:pt>
    <dgm:pt modelId="{844D0F4A-3F71-4372-A3A5-2A9D484A297F}" type="sibTrans" cxnId="{516D2CEE-8B80-4B96-A03C-95DDA3475546}">
      <dgm:prSet/>
      <dgm:spPr/>
      <dgm:t>
        <a:bodyPr/>
        <a:lstStyle/>
        <a:p>
          <a:endParaRPr lang="zh-CN" altLang="en-US" b="1">
            <a:solidFill>
              <a:srgbClr val="000000"/>
            </a:solidFill>
            <a:latin typeface="微软雅黑" panose="020B0503020204020204" pitchFamily="34" charset="-122"/>
            <a:ea typeface="微软雅黑" panose="020B0503020204020204" pitchFamily="34" charset="-122"/>
          </a:endParaRPr>
        </a:p>
      </dgm:t>
    </dgm:pt>
    <dgm:pt modelId="{B86F1032-3140-4053-BBF8-B5C041BD50D8}" type="pres">
      <dgm:prSet presAssocID="{0D86F66E-6709-4EC0-8945-FB61FA692264}" presName="cycle" presStyleCnt="0">
        <dgm:presLayoutVars>
          <dgm:dir/>
          <dgm:resizeHandles val="exact"/>
        </dgm:presLayoutVars>
      </dgm:prSet>
      <dgm:spPr/>
    </dgm:pt>
    <dgm:pt modelId="{4B8EB2A7-9C46-4AC8-9F6F-ABAC3919911A}" type="pres">
      <dgm:prSet presAssocID="{FF8FD5EF-5CDB-42E9-B5BC-E6C62064E3AB}" presName="dummy" presStyleCnt="0"/>
      <dgm:spPr/>
    </dgm:pt>
    <dgm:pt modelId="{F8886BB8-773A-451A-B4B4-948AE404D17E}" type="pres">
      <dgm:prSet presAssocID="{FF8FD5EF-5CDB-42E9-B5BC-E6C62064E3AB}" presName="node" presStyleLbl="revTx" presStyleIdx="0" presStyleCnt="5" custScaleX="75834">
        <dgm:presLayoutVars>
          <dgm:bulletEnabled val="1"/>
        </dgm:presLayoutVars>
      </dgm:prSet>
      <dgm:spPr/>
    </dgm:pt>
    <dgm:pt modelId="{7B86C2DB-7874-4F77-A7FA-77FFA1A5A397}" type="pres">
      <dgm:prSet presAssocID="{B0914E62-70F9-452D-9214-13CF93B51D5C}" presName="sibTrans" presStyleLbl="node1" presStyleIdx="0" presStyleCnt="5"/>
      <dgm:spPr/>
    </dgm:pt>
    <dgm:pt modelId="{49E8B332-BBAA-45CE-BC6A-8BE3348EF043}" type="pres">
      <dgm:prSet presAssocID="{5DC9ADF6-999E-4526-B444-268D7912FFCD}" presName="dummy" presStyleCnt="0"/>
      <dgm:spPr/>
    </dgm:pt>
    <dgm:pt modelId="{C4FF65BE-4F72-4BB6-B5C3-6E1933D0606F}" type="pres">
      <dgm:prSet presAssocID="{5DC9ADF6-999E-4526-B444-268D7912FFCD}" presName="node" presStyleLbl="revTx" presStyleIdx="1" presStyleCnt="5" custScaleX="75834">
        <dgm:presLayoutVars>
          <dgm:bulletEnabled val="1"/>
        </dgm:presLayoutVars>
      </dgm:prSet>
      <dgm:spPr/>
    </dgm:pt>
    <dgm:pt modelId="{BAAAFDDA-46B0-4B83-8CC3-A5E3A4495585}" type="pres">
      <dgm:prSet presAssocID="{5280B82D-A003-43D8-BB89-12B0B2E6A053}" presName="sibTrans" presStyleLbl="node1" presStyleIdx="1" presStyleCnt="5"/>
      <dgm:spPr/>
    </dgm:pt>
    <dgm:pt modelId="{42C01966-7FF8-4806-B110-118E76A607C3}" type="pres">
      <dgm:prSet presAssocID="{B4D772A3-D509-4A40-9D66-AED73B711105}" presName="dummy" presStyleCnt="0"/>
      <dgm:spPr/>
    </dgm:pt>
    <dgm:pt modelId="{2C46957C-A7CB-446E-AAF8-15DF62EC2842}" type="pres">
      <dgm:prSet presAssocID="{B4D772A3-D509-4A40-9D66-AED73B711105}" presName="node" presStyleLbl="revTx" presStyleIdx="2" presStyleCnt="5" custScaleX="75834">
        <dgm:presLayoutVars>
          <dgm:bulletEnabled val="1"/>
        </dgm:presLayoutVars>
      </dgm:prSet>
      <dgm:spPr/>
    </dgm:pt>
    <dgm:pt modelId="{A70DCF50-3078-476A-8AE0-01C25C05D09A}" type="pres">
      <dgm:prSet presAssocID="{30BF6612-9FA1-4ADF-B771-AD3F454AE2DA}" presName="sibTrans" presStyleLbl="node1" presStyleIdx="2" presStyleCnt="5"/>
      <dgm:spPr/>
    </dgm:pt>
    <dgm:pt modelId="{E0218257-6ADF-43C6-A7E8-A011D7741668}" type="pres">
      <dgm:prSet presAssocID="{7E86E626-261F-4F12-B61A-DD9D87396B0C}" presName="dummy" presStyleCnt="0"/>
      <dgm:spPr/>
    </dgm:pt>
    <dgm:pt modelId="{A606BD31-0316-47A3-AF14-E6BD044B020B}" type="pres">
      <dgm:prSet presAssocID="{7E86E626-261F-4F12-B61A-DD9D87396B0C}" presName="node" presStyleLbl="revTx" presStyleIdx="3" presStyleCnt="5" custScaleX="75834">
        <dgm:presLayoutVars>
          <dgm:bulletEnabled val="1"/>
        </dgm:presLayoutVars>
      </dgm:prSet>
      <dgm:spPr/>
    </dgm:pt>
    <dgm:pt modelId="{7E29F6BE-EC3B-4C97-AAF4-C90FCE7ACA7D}" type="pres">
      <dgm:prSet presAssocID="{431851CE-751E-4507-8456-2DDE159C5984}" presName="sibTrans" presStyleLbl="node1" presStyleIdx="3" presStyleCnt="5"/>
      <dgm:spPr/>
    </dgm:pt>
    <dgm:pt modelId="{544641C8-FF26-4D72-8019-D566BD2CB213}" type="pres">
      <dgm:prSet presAssocID="{7DAE3C84-C9A7-4F4D-B663-C418F5594854}" presName="dummy" presStyleCnt="0"/>
      <dgm:spPr/>
    </dgm:pt>
    <dgm:pt modelId="{EA918B68-D7F2-4349-B072-FF0050E6A71F}" type="pres">
      <dgm:prSet presAssocID="{7DAE3C84-C9A7-4F4D-B663-C418F5594854}" presName="node" presStyleLbl="revTx" presStyleIdx="4" presStyleCnt="5" custScaleX="75834">
        <dgm:presLayoutVars>
          <dgm:bulletEnabled val="1"/>
        </dgm:presLayoutVars>
      </dgm:prSet>
      <dgm:spPr/>
    </dgm:pt>
    <dgm:pt modelId="{85829977-4359-47C8-ADDB-93E9B42C2A43}" type="pres">
      <dgm:prSet presAssocID="{844D0F4A-3F71-4372-A3A5-2A9D484A297F}" presName="sibTrans" presStyleLbl="node1" presStyleIdx="4" presStyleCnt="5"/>
      <dgm:spPr/>
    </dgm:pt>
  </dgm:ptLst>
  <dgm:cxnLst>
    <dgm:cxn modelId="{04D42331-2D3E-4627-8384-94F896DD284C}" type="presOf" srcId="{B4D772A3-D509-4A40-9D66-AED73B711105}" destId="{2C46957C-A7CB-446E-AAF8-15DF62EC2842}" srcOrd="0" destOrd="0" presId="urn:microsoft.com/office/officeart/2005/8/layout/cycle1"/>
    <dgm:cxn modelId="{1BEA4942-794D-4F50-AF45-7F3D84911C68}" type="presOf" srcId="{7DAE3C84-C9A7-4F4D-B663-C418F5594854}" destId="{EA918B68-D7F2-4349-B072-FF0050E6A71F}" srcOrd="0" destOrd="0" presId="urn:microsoft.com/office/officeart/2005/8/layout/cycle1"/>
    <dgm:cxn modelId="{68263E6E-2269-4ACD-A4F7-EA391B2ED5B4}" type="presOf" srcId="{844D0F4A-3F71-4372-A3A5-2A9D484A297F}" destId="{85829977-4359-47C8-ADDB-93E9B42C2A43}" srcOrd="0" destOrd="0" presId="urn:microsoft.com/office/officeart/2005/8/layout/cycle1"/>
    <dgm:cxn modelId="{A8142954-E4E2-4AA8-9494-178D94479114}" type="presOf" srcId="{7E86E626-261F-4F12-B61A-DD9D87396B0C}" destId="{A606BD31-0316-47A3-AF14-E6BD044B020B}" srcOrd="0" destOrd="0" presId="urn:microsoft.com/office/officeart/2005/8/layout/cycle1"/>
    <dgm:cxn modelId="{285FB07D-B197-4AE3-B6B3-D4A5646B76BC}" type="presOf" srcId="{B0914E62-70F9-452D-9214-13CF93B51D5C}" destId="{7B86C2DB-7874-4F77-A7FA-77FFA1A5A397}" srcOrd="0" destOrd="0" presId="urn:microsoft.com/office/officeart/2005/8/layout/cycle1"/>
    <dgm:cxn modelId="{E81D1595-E828-4EE2-8BD4-25279C634B3D}" srcId="{0D86F66E-6709-4EC0-8945-FB61FA692264}" destId="{FF8FD5EF-5CDB-42E9-B5BC-E6C62064E3AB}" srcOrd="0" destOrd="0" parTransId="{4E1AEAC5-4221-446E-B16B-05FA4D2C10FA}" sibTransId="{B0914E62-70F9-452D-9214-13CF93B51D5C}"/>
    <dgm:cxn modelId="{55C71D9C-DE78-4856-B195-51D5EF6E6B26}" type="presOf" srcId="{5280B82D-A003-43D8-BB89-12B0B2E6A053}" destId="{BAAAFDDA-46B0-4B83-8CC3-A5E3A4495585}" srcOrd="0" destOrd="0" presId="urn:microsoft.com/office/officeart/2005/8/layout/cycle1"/>
    <dgm:cxn modelId="{02F29A9E-43D6-46A8-BFA4-AACE9D0DDF15}" type="presOf" srcId="{5DC9ADF6-999E-4526-B444-268D7912FFCD}" destId="{C4FF65BE-4F72-4BB6-B5C3-6E1933D0606F}" srcOrd="0" destOrd="0" presId="urn:microsoft.com/office/officeart/2005/8/layout/cycle1"/>
    <dgm:cxn modelId="{1EDB18A5-0EEC-413E-88E2-16AE94DAB8BA}" srcId="{0D86F66E-6709-4EC0-8945-FB61FA692264}" destId="{7E86E626-261F-4F12-B61A-DD9D87396B0C}" srcOrd="3" destOrd="0" parTransId="{025C0C8C-5BF2-465E-AD7B-E328FF264453}" sibTransId="{431851CE-751E-4507-8456-2DDE159C5984}"/>
    <dgm:cxn modelId="{AE3E3FBE-1DE5-4670-B78B-245DB1CA6970}" srcId="{0D86F66E-6709-4EC0-8945-FB61FA692264}" destId="{5DC9ADF6-999E-4526-B444-268D7912FFCD}" srcOrd="1" destOrd="0" parTransId="{BE1AE58F-880D-4457-856F-0031C10D09E7}" sibTransId="{5280B82D-A003-43D8-BB89-12B0B2E6A053}"/>
    <dgm:cxn modelId="{579AAEC3-9C1F-4B7E-B552-6899DB338364}" type="presOf" srcId="{431851CE-751E-4507-8456-2DDE159C5984}" destId="{7E29F6BE-EC3B-4C97-AAF4-C90FCE7ACA7D}" srcOrd="0" destOrd="0" presId="urn:microsoft.com/office/officeart/2005/8/layout/cycle1"/>
    <dgm:cxn modelId="{AFA3BFD8-F99D-4851-AF79-3F4C59A480BF}" srcId="{0D86F66E-6709-4EC0-8945-FB61FA692264}" destId="{B4D772A3-D509-4A40-9D66-AED73B711105}" srcOrd="2" destOrd="0" parTransId="{BC9C40BA-7701-40CA-B478-0500618594CD}" sibTransId="{30BF6612-9FA1-4ADF-B771-AD3F454AE2DA}"/>
    <dgm:cxn modelId="{516D2CEE-8B80-4B96-A03C-95DDA3475546}" srcId="{0D86F66E-6709-4EC0-8945-FB61FA692264}" destId="{7DAE3C84-C9A7-4F4D-B663-C418F5594854}" srcOrd="4" destOrd="0" parTransId="{E6DBD68A-4DF7-46DE-B714-8EE1F51FDA74}" sibTransId="{844D0F4A-3F71-4372-A3A5-2A9D484A297F}"/>
    <dgm:cxn modelId="{5C20D3EE-D85F-44CB-85AC-510D1B104196}" type="presOf" srcId="{FF8FD5EF-5CDB-42E9-B5BC-E6C62064E3AB}" destId="{F8886BB8-773A-451A-B4B4-948AE404D17E}" srcOrd="0" destOrd="0" presId="urn:microsoft.com/office/officeart/2005/8/layout/cycle1"/>
    <dgm:cxn modelId="{6D24B9F7-8E7E-4DFB-936D-DC49575A38B3}" type="presOf" srcId="{30BF6612-9FA1-4ADF-B771-AD3F454AE2DA}" destId="{A70DCF50-3078-476A-8AE0-01C25C05D09A}" srcOrd="0" destOrd="0" presId="urn:microsoft.com/office/officeart/2005/8/layout/cycle1"/>
    <dgm:cxn modelId="{93EA76FE-B1B4-404C-BA40-9770D47B76AF}" type="presOf" srcId="{0D86F66E-6709-4EC0-8945-FB61FA692264}" destId="{B86F1032-3140-4053-BBF8-B5C041BD50D8}" srcOrd="0" destOrd="0" presId="urn:microsoft.com/office/officeart/2005/8/layout/cycle1"/>
    <dgm:cxn modelId="{C18B4C5D-6BDF-4CF2-A2A5-DE08E96C4984}" type="presParOf" srcId="{B86F1032-3140-4053-BBF8-B5C041BD50D8}" destId="{4B8EB2A7-9C46-4AC8-9F6F-ABAC3919911A}" srcOrd="0" destOrd="0" presId="urn:microsoft.com/office/officeart/2005/8/layout/cycle1"/>
    <dgm:cxn modelId="{862E2E7D-0EE2-4B1E-B511-911C6494A30F}" type="presParOf" srcId="{B86F1032-3140-4053-BBF8-B5C041BD50D8}" destId="{F8886BB8-773A-451A-B4B4-948AE404D17E}" srcOrd="1" destOrd="0" presId="urn:microsoft.com/office/officeart/2005/8/layout/cycle1"/>
    <dgm:cxn modelId="{4D7378BC-F4AE-4E41-90F7-AD022CFC85D9}" type="presParOf" srcId="{B86F1032-3140-4053-BBF8-B5C041BD50D8}" destId="{7B86C2DB-7874-4F77-A7FA-77FFA1A5A397}" srcOrd="2" destOrd="0" presId="urn:microsoft.com/office/officeart/2005/8/layout/cycle1"/>
    <dgm:cxn modelId="{470D2E9B-9A14-40B1-A3ED-23089D946987}" type="presParOf" srcId="{B86F1032-3140-4053-BBF8-B5C041BD50D8}" destId="{49E8B332-BBAA-45CE-BC6A-8BE3348EF043}" srcOrd="3" destOrd="0" presId="urn:microsoft.com/office/officeart/2005/8/layout/cycle1"/>
    <dgm:cxn modelId="{D21D6022-2CA5-4D8D-B2E0-F3F02FD3E0E3}" type="presParOf" srcId="{B86F1032-3140-4053-BBF8-B5C041BD50D8}" destId="{C4FF65BE-4F72-4BB6-B5C3-6E1933D0606F}" srcOrd="4" destOrd="0" presId="urn:microsoft.com/office/officeart/2005/8/layout/cycle1"/>
    <dgm:cxn modelId="{DCE9D5B8-4D5E-4FE4-A41F-105F642F3504}" type="presParOf" srcId="{B86F1032-3140-4053-BBF8-B5C041BD50D8}" destId="{BAAAFDDA-46B0-4B83-8CC3-A5E3A4495585}" srcOrd="5" destOrd="0" presId="urn:microsoft.com/office/officeart/2005/8/layout/cycle1"/>
    <dgm:cxn modelId="{31B38BEB-8452-41D8-9F1A-A873D4680E67}" type="presParOf" srcId="{B86F1032-3140-4053-BBF8-B5C041BD50D8}" destId="{42C01966-7FF8-4806-B110-118E76A607C3}" srcOrd="6" destOrd="0" presId="urn:microsoft.com/office/officeart/2005/8/layout/cycle1"/>
    <dgm:cxn modelId="{D4F3F454-0483-4CA8-8D50-DEF2BDA7B5D9}" type="presParOf" srcId="{B86F1032-3140-4053-BBF8-B5C041BD50D8}" destId="{2C46957C-A7CB-446E-AAF8-15DF62EC2842}" srcOrd="7" destOrd="0" presId="urn:microsoft.com/office/officeart/2005/8/layout/cycle1"/>
    <dgm:cxn modelId="{75BE26B7-A2F3-4360-851C-497E61BAC447}" type="presParOf" srcId="{B86F1032-3140-4053-BBF8-B5C041BD50D8}" destId="{A70DCF50-3078-476A-8AE0-01C25C05D09A}" srcOrd="8" destOrd="0" presId="urn:microsoft.com/office/officeart/2005/8/layout/cycle1"/>
    <dgm:cxn modelId="{D7AE5454-7191-4D18-8A0C-6661295F2F9A}" type="presParOf" srcId="{B86F1032-3140-4053-BBF8-B5C041BD50D8}" destId="{E0218257-6ADF-43C6-A7E8-A011D7741668}" srcOrd="9" destOrd="0" presId="urn:microsoft.com/office/officeart/2005/8/layout/cycle1"/>
    <dgm:cxn modelId="{C47E44BA-20D0-4A62-B646-5ADC74A6F96E}" type="presParOf" srcId="{B86F1032-3140-4053-BBF8-B5C041BD50D8}" destId="{A606BD31-0316-47A3-AF14-E6BD044B020B}" srcOrd="10" destOrd="0" presId="urn:microsoft.com/office/officeart/2005/8/layout/cycle1"/>
    <dgm:cxn modelId="{23000385-CACB-4628-92B3-C05D19342C1A}" type="presParOf" srcId="{B86F1032-3140-4053-BBF8-B5C041BD50D8}" destId="{7E29F6BE-EC3B-4C97-AAF4-C90FCE7ACA7D}" srcOrd="11" destOrd="0" presId="urn:microsoft.com/office/officeart/2005/8/layout/cycle1"/>
    <dgm:cxn modelId="{E6616247-88CF-482B-A875-96DA435EB9B3}" type="presParOf" srcId="{B86F1032-3140-4053-BBF8-B5C041BD50D8}" destId="{544641C8-FF26-4D72-8019-D566BD2CB213}" srcOrd="12" destOrd="0" presId="urn:microsoft.com/office/officeart/2005/8/layout/cycle1"/>
    <dgm:cxn modelId="{9BDC46CA-9EF8-43ED-B442-0104991EE550}" type="presParOf" srcId="{B86F1032-3140-4053-BBF8-B5C041BD50D8}" destId="{EA918B68-D7F2-4349-B072-FF0050E6A71F}" srcOrd="13" destOrd="0" presId="urn:microsoft.com/office/officeart/2005/8/layout/cycle1"/>
    <dgm:cxn modelId="{FEC0AEA0-9BAE-4E68-8847-F44977052459}" type="presParOf" srcId="{B86F1032-3140-4053-BBF8-B5C041BD50D8}" destId="{85829977-4359-47C8-ADDB-93E9B42C2A43}" srcOrd="14"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CA5E8-4217-4541-8438-6F167E9978BF}">
      <dsp:nvSpPr>
        <dsp:cNvPr id="0" name=""/>
        <dsp:cNvSpPr/>
      </dsp:nvSpPr>
      <dsp:spPr>
        <a:xfrm>
          <a:off x="-3162378" y="-484217"/>
          <a:ext cx="3752260" cy="3752260"/>
        </a:xfrm>
        <a:prstGeom prst="blockArc">
          <a:avLst>
            <a:gd name="adj1" fmla="val 18900000"/>
            <a:gd name="adj2" fmla="val 2700000"/>
            <a:gd name="adj3" fmla="val 576"/>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6455EA-3D83-4A54-BC64-9133CE309C9A}">
      <dsp:nvSpPr>
        <dsp:cNvPr id="0" name=""/>
        <dsp:cNvSpPr/>
      </dsp:nvSpPr>
      <dsp:spPr>
        <a:xfrm>
          <a:off x="268791" y="232720"/>
          <a:ext cx="4249154" cy="39086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934" tIns="50800" rIns="50800" bIns="50800" numCol="1" spcCol="1270" anchor="ctr" anchorCtr="0">
          <a:noAutofit/>
        </a:bodyPr>
        <a:lstStyle/>
        <a:p>
          <a:pPr marL="0" lvl="0" indent="0" algn="l" defTabSz="889000">
            <a:lnSpc>
              <a:spcPct val="90000"/>
            </a:lnSpc>
            <a:spcBef>
              <a:spcPct val="0"/>
            </a:spcBef>
            <a:spcAft>
              <a:spcPct val="35000"/>
            </a:spcAft>
            <a:buNone/>
          </a:pPr>
          <a:r>
            <a:rPr lang="zh-CN" altLang="en-US" sz="2000" b="1" kern="1200" spc="600" dirty="0">
              <a:latin typeface="微软雅黑" panose="020B0503020204020204" pitchFamily="34" charset="-122"/>
              <a:ea typeface="微软雅黑" panose="020B0503020204020204" pitchFamily="34" charset="-122"/>
            </a:rPr>
            <a:t>   以知识为中心</a:t>
          </a:r>
          <a:endParaRPr lang="zh-CN" altLang="en-US" sz="2000" kern="1200" spc="600" dirty="0">
            <a:latin typeface="微软雅黑" panose="020B0503020204020204" pitchFamily="34" charset="-122"/>
            <a:ea typeface="微软雅黑" panose="020B0503020204020204" pitchFamily="34" charset="-122"/>
          </a:endParaRPr>
        </a:p>
      </dsp:txBody>
      <dsp:txXfrm>
        <a:off x="268791" y="232720"/>
        <a:ext cx="4249154" cy="390863"/>
      </dsp:txXfrm>
    </dsp:sp>
    <dsp:sp modelId="{CD2BF066-8615-4C20-836D-316C95C54DD9}">
      <dsp:nvSpPr>
        <dsp:cNvPr id="0" name=""/>
        <dsp:cNvSpPr/>
      </dsp:nvSpPr>
      <dsp:spPr>
        <a:xfrm>
          <a:off x="91762" y="218305"/>
          <a:ext cx="419698" cy="41969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CB21C4-55EF-494E-A9D9-0027C1D9B650}">
      <dsp:nvSpPr>
        <dsp:cNvPr id="0" name=""/>
        <dsp:cNvSpPr/>
      </dsp:nvSpPr>
      <dsp:spPr>
        <a:xfrm>
          <a:off x="516251" y="875227"/>
          <a:ext cx="3999768" cy="39086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934" tIns="50800" rIns="50800" bIns="50800" numCol="1" spcCol="1270" anchor="ctr" anchorCtr="0">
          <a:noAutofit/>
        </a:bodyPr>
        <a:lstStyle/>
        <a:p>
          <a:pPr marL="0" lvl="0" indent="0" algn="l" defTabSz="889000">
            <a:lnSpc>
              <a:spcPct val="90000"/>
            </a:lnSpc>
            <a:spcBef>
              <a:spcPct val="0"/>
            </a:spcBef>
            <a:spcAft>
              <a:spcPct val="35000"/>
            </a:spcAft>
            <a:buNone/>
          </a:pPr>
          <a:r>
            <a:rPr lang="zh-CN" altLang="en-US" sz="2000" b="1" kern="1200" spc="600" dirty="0">
              <a:latin typeface="微软雅黑" panose="020B0503020204020204" pitchFamily="34" charset="-122"/>
              <a:ea typeface="微软雅黑" panose="020B0503020204020204" pitchFamily="34" charset="-122"/>
            </a:rPr>
            <a:t>   以学生为中心</a:t>
          </a:r>
          <a:endParaRPr lang="zh-CN" altLang="en-US" sz="2000" kern="1200" spc="600" dirty="0">
            <a:latin typeface="微软雅黑" panose="020B0503020204020204" pitchFamily="34" charset="-122"/>
            <a:ea typeface="微软雅黑" panose="020B0503020204020204" pitchFamily="34" charset="-122"/>
          </a:endParaRPr>
        </a:p>
      </dsp:txBody>
      <dsp:txXfrm>
        <a:off x="516251" y="875227"/>
        <a:ext cx="3999768" cy="390863"/>
      </dsp:txXfrm>
    </dsp:sp>
    <dsp:sp modelId="{1E99C0B5-F9AB-4BD4-BBE4-8185C530C93B}">
      <dsp:nvSpPr>
        <dsp:cNvPr id="0" name=""/>
        <dsp:cNvSpPr/>
      </dsp:nvSpPr>
      <dsp:spPr>
        <a:xfrm>
          <a:off x="337295" y="860812"/>
          <a:ext cx="419698" cy="41969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44A707-FD45-4317-ACE4-7132E4545D44}">
      <dsp:nvSpPr>
        <dsp:cNvPr id="0" name=""/>
        <dsp:cNvSpPr/>
      </dsp:nvSpPr>
      <dsp:spPr>
        <a:xfrm>
          <a:off x="516251" y="1517734"/>
          <a:ext cx="3999768" cy="39086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934" tIns="50800" rIns="50800" bIns="50800" numCol="1" spcCol="1270" anchor="ctr" anchorCtr="0">
          <a:noAutofit/>
        </a:bodyPr>
        <a:lstStyle/>
        <a:p>
          <a:pPr marL="0" lvl="0" indent="0" algn="l" defTabSz="889000">
            <a:lnSpc>
              <a:spcPct val="90000"/>
            </a:lnSpc>
            <a:spcBef>
              <a:spcPct val="0"/>
            </a:spcBef>
            <a:spcAft>
              <a:spcPct val="35000"/>
            </a:spcAft>
            <a:buNone/>
          </a:pPr>
          <a:r>
            <a:rPr lang="zh-CN" altLang="en-US" sz="2000" b="1" kern="1200" spc="600" dirty="0">
              <a:latin typeface="微软雅黑" panose="020B0503020204020204" pitchFamily="34" charset="-122"/>
              <a:ea typeface="微软雅黑" panose="020B0503020204020204" pitchFamily="34" charset="-122"/>
            </a:rPr>
            <a:t>   以社区为中心</a:t>
          </a:r>
        </a:p>
      </dsp:txBody>
      <dsp:txXfrm>
        <a:off x="516251" y="1517734"/>
        <a:ext cx="3999768" cy="390863"/>
      </dsp:txXfrm>
    </dsp:sp>
    <dsp:sp modelId="{2C70A52D-7F5C-4111-BE24-ED1D276C7218}">
      <dsp:nvSpPr>
        <dsp:cNvPr id="0" name=""/>
        <dsp:cNvSpPr/>
      </dsp:nvSpPr>
      <dsp:spPr>
        <a:xfrm>
          <a:off x="337295" y="1503319"/>
          <a:ext cx="419698" cy="41969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CA8B57-03DD-491A-9698-BCA86D02BBD9}">
      <dsp:nvSpPr>
        <dsp:cNvPr id="0" name=""/>
        <dsp:cNvSpPr/>
      </dsp:nvSpPr>
      <dsp:spPr>
        <a:xfrm>
          <a:off x="268791" y="2160241"/>
          <a:ext cx="4249154" cy="39086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934" tIns="50800" rIns="50800" bIns="50800" numCol="1" spcCol="1270" anchor="ctr" anchorCtr="0">
          <a:noAutofit/>
        </a:bodyPr>
        <a:lstStyle/>
        <a:p>
          <a:pPr marL="0" lvl="0" indent="0" algn="l" defTabSz="889000">
            <a:lnSpc>
              <a:spcPct val="90000"/>
            </a:lnSpc>
            <a:spcBef>
              <a:spcPct val="0"/>
            </a:spcBef>
            <a:spcAft>
              <a:spcPct val="35000"/>
            </a:spcAft>
            <a:buNone/>
          </a:pPr>
          <a:r>
            <a:rPr lang="zh-CN" altLang="en-US" sz="2000" b="1" kern="1200" spc="600" dirty="0">
              <a:latin typeface="微软雅黑" panose="020B0503020204020204" pitchFamily="34" charset="-122"/>
              <a:ea typeface="微软雅黑" panose="020B0503020204020204" pitchFamily="34" charset="-122"/>
            </a:rPr>
            <a:t>   以评估为中心</a:t>
          </a:r>
        </a:p>
      </dsp:txBody>
      <dsp:txXfrm>
        <a:off x="268791" y="2160241"/>
        <a:ext cx="4249154" cy="390863"/>
      </dsp:txXfrm>
    </dsp:sp>
    <dsp:sp modelId="{068472FB-776C-427F-A75C-439884A87869}">
      <dsp:nvSpPr>
        <dsp:cNvPr id="0" name=""/>
        <dsp:cNvSpPr/>
      </dsp:nvSpPr>
      <dsp:spPr>
        <a:xfrm>
          <a:off x="91762" y="2145826"/>
          <a:ext cx="419698" cy="41969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5A14D-D91D-4EBB-9A8E-872F6FB8C5AE}">
      <dsp:nvSpPr>
        <dsp:cNvPr id="0" name=""/>
        <dsp:cNvSpPr/>
      </dsp:nvSpPr>
      <dsp:spPr>
        <a:xfrm>
          <a:off x="0" y="268635"/>
          <a:ext cx="5281269" cy="352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2A5438-2D65-464A-B9F6-A6D4D27EA15B}">
      <dsp:nvSpPr>
        <dsp:cNvPr id="0" name=""/>
        <dsp:cNvSpPr/>
      </dsp:nvSpPr>
      <dsp:spPr>
        <a:xfrm>
          <a:off x="304800" y="27027"/>
          <a:ext cx="4628247" cy="44824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latin typeface="微软雅黑" panose="020B0503020204020204" pitchFamily="34" charset="-122"/>
              <a:ea typeface="微软雅黑" panose="020B0503020204020204" pitchFamily="34" charset="-122"/>
            </a:rPr>
            <a:t>不仅有“告诉”，还有“亲历”</a:t>
          </a:r>
        </a:p>
      </dsp:txBody>
      <dsp:txXfrm>
        <a:off x="326682" y="48909"/>
        <a:ext cx="4584483" cy="404483"/>
      </dsp:txXfrm>
    </dsp:sp>
    <dsp:sp modelId="{CCD9F0B6-BFF1-4C76-9562-D3AA278CC8AC}">
      <dsp:nvSpPr>
        <dsp:cNvPr id="0" name=""/>
        <dsp:cNvSpPr/>
      </dsp:nvSpPr>
      <dsp:spPr>
        <a:xfrm>
          <a:off x="0" y="938643"/>
          <a:ext cx="5281269" cy="352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FEEBD7-90C1-4D30-BAD6-DD45FFDCFD43}">
      <dsp:nvSpPr>
        <dsp:cNvPr id="0" name=""/>
        <dsp:cNvSpPr/>
      </dsp:nvSpPr>
      <dsp:spPr>
        <a:xfrm>
          <a:off x="304800" y="697035"/>
          <a:ext cx="4628247" cy="44824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latin typeface="微软雅黑" panose="020B0503020204020204" pitchFamily="34" charset="-122"/>
              <a:ea typeface="微软雅黑" panose="020B0503020204020204" pitchFamily="34" charset="-122"/>
            </a:rPr>
            <a:t>不仅有“自主”，还有“协同”</a:t>
          </a:r>
        </a:p>
      </dsp:txBody>
      <dsp:txXfrm>
        <a:off x="326682" y="718917"/>
        <a:ext cx="4584483" cy="404483"/>
      </dsp:txXfrm>
    </dsp:sp>
    <dsp:sp modelId="{721E5254-EA45-4F8E-8A54-F461025BFD98}">
      <dsp:nvSpPr>
        <dsp:cNvPr id="0" name=""/>
        <dsp:cNvSpPr/>
      </dsp:nvSpPr>
      <dsp:spPr>
        <a:xfrm>
          <a:off x="0" y="1608650"/>
          <a:ext cx="5281269" cy="352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A13FCC-2952-4139-919F-00578A1D1D33}">
      <dsp:nvSpPr>
        <dsp:cNvPr id="0" name=""/>
        <dsp:cNvSpPr/>
      </dsp:nvSpPr>
      <dsp:spPr>
        <a:xfrm>
          <a:off x="304800" y="1367043"/>
          <a:ext cx="4628247" cy="44824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latin typeface="微软雅黑" panose="020B0503020204020204" pitchFamily="34" charset="-122"/>
              <a:ea typeface="微软雅黑" panose="020B0503020204020204" pitchFamily="34" charset="-122"/>
            </a:rPr>
            <a:t>不仅有“宽度”，还有“深度”</a:t>
          </a:r>
        </a:p>
      </dsp:txBody>
      <dsp:txXfrm>
        <a:off x="326682" y="1388925"/>
        <a:ext cx="4584483" cy="404483"/>
      </dsp:txXfrm>
    </dsp:sp>
    <dsp:sp modelId="{F32087EA-1F64-4879-8177-26B0D81BB3EF}">
      <dsp:nvSpPr>
        <dsp:cNvPr id="0" name=""/>
        <dsp:cNvSpPr/>
      </dsp:nvSpPr>
      <dsp:spPr>
        <a:xfrm>
          <a:off x="0" y="2278658"/>
          <a:ext cx="5281269" cy="352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B6232F-FA06-4BA8-ABF3-4B7F70F920FF}">
      <dsp:nvSpPr>
        <dsp:cNvPr id="0" name=""/>
        <dsp:cNvSpPr/>
      </dsp:nvSpPr>
      <dsp:spPr>
        <a:xfrm>
          <a:off x="304800" y="2037050"/>
          <a:ext cx="4628247" cy="44824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latin typeface="微软雅黑" panose="020B0503020204020204" pitchFamily="34" charset="-122"/>
              <a:ea typeface="微软雅黑" panose="020B0503020204020204" pitchFamily="34" charset="-122"/>
            </a:rPr>
            <a:t>不仅有“显性”，还有“隐性”</a:t>
          </a:r>
        </a:p>
      </dsp:txBody>
      <dsp:txXfrm>
        <a:off x="326682" y="2058932"/>
        <a:ext cx="4584483" cy="4044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86BB8-773A-451A-B4B4-948AE404D17E}">
      <dsp:nvSpPr>
        <dsp:cNvPr id="0" name=""/>
        <dsp:cNvSpPr/>
      </dsp:nvSpPr>
      <dsp:spPr>
        <a:xfrm>
          <a:off x="3273285" y="19081"/>
          <a:ext cx="493951" cy="651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solidFill>
                <a:srgbClr val="000000"/>
              </a:solidFill>
              <a:latin typeface="微软雅黑" panose="020B0503020204020204" pitchFamily="34" charset="-122"/>
              <a:ea typeface="微软雅黑" panose="020B0503020204020204" pitchFamily="34" charset="-122"/>
            </a:rPr>
            <a:t>眼光</a:t>
          </a:r>
        </a:p>
      </dsp:txBody>
      <dsp:txXfrm>
        <a:off x="3273285" y="19081"/>
        <a:ext cx="493951" cy="651359"/>
      </dsp:txXfrm>
    </dsp:sp>
    <dsp:sp modelId="{7B86C2DB-7874-4F77-A7FA-77FFA1A5A397}">
      <dsp:nvSpPr>
        <dsp:cNvPr id="0" name=""/>
        <dsp:cNvSpPr/>
      </dsp:nvSpPr>
      <dsp:spPr>
        <a:xfrm>
          <a:off x="1663030" y="319"/>
          <a:ext cx="2441274" cy="2441274"/>
        </a:xfrm>
        <a:prstGeom prst="circularArrow">
          <a:avLst>
            <a:gd name="adj1" fmla="val 5203"/>
            <a:gd name="adj2" fmla="val 336107"/>
            <a:gd name="adj3" fmla="val 21292452"/>
            <a:gd name="adj4" fmla="val 19480143"/>
            <a:gd name="adj5" fmla="val 60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FF65BE-4F72-4BB6-B5C3-6E1933D0606F}">
      <dsp:nvSpPr>
        <dsp:cNvPr id="0" name=""/>
        <dsp:cNvSpPr/>
      </dsp:nvSpPr>
      <dsp:spPr>
        <a:xfrm>
          <a:off x="3666721" y="1229954"/>
          <a:ext cx="493951" cy="651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solidFill>
                <a:srgbClr val="000000"/>
              </a:solidFill>
              <a:latin typeface="微软雅黑" panose="020B0503020204020204" pitchFamily="34" charset="-122"/>
              <a:ea typeface="微软雅黑" panose="020B0503020204020204" pitchFamily="34" charset="-122"/>
            </a:rPr>
            <a:t>理解</a:t>
          </a:r>
        </a:p>
      </dsp:txBody>
      <dsp:txXfrm>
        <a:off x="3666721" y="1229954"/>
        <a:ext cx="493951" cy="651359"/>
      </dsp:txXfrm>
    </dsp:sp>
    <dsp:sp modelId="{BAAAFDDA-46B0-4B83-8CC3-A5E3A4495585}">
      <dsp:nvSpPr>
        <dsp:cNvPr id="0" name=""/>
        <dsp:cNvSpPr/>
      </dsp:nvSpPr>
      <dsp:spPr>
        <a:xfrm>
          <a:off x="1663030" y="319"/>
          <a:ext cx="2441274" cy="2441274"/>
        </a:xfrm>
        <a:prstGeom prst="circularArrow">
          <a:avLst>
            <a:gd name="adj1" fmla="val 5203"/>
            <a:gd name="adj2" fmla="val 336107"/>
            <a:gd name="adj3" fmla="val 4272990"/>
            <a:gd name="adj4" fmla="val 2254184"/>
            <a:gd name="adj5" fmla="val 60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46957C-A7CB-446E-AAF8-15DF62EC2842}">
      <dsp:nvSpPr>
        <dsp:cNvPr id="0" name=""/>
        <dsp:cNvSpPr/>
      </dsp:nvSpPr>
      <dsp:spPr>
        <a:xfrm>
          <a:off x="2636691" y="1978314"/>
          <a:ext cx="493951" cy="651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solidFill>
                <a:srgbClr val="000000"/>
              </a:solidFill>
              <a:latin typeface="微软雅黑" panose="020B0503020204020204" pitchFamily="34" charset="-122"/>
              <a:ea typeface="微软雅黑" panose="020B0503020204020204" pitchFamily="34" charset="-122"/>
            </a:rPr>
            <a:t>教学安排</a:t>
          </a:r>
        </a:p>
      </dsp:txBody>
      <dsp:txXfrm>
        <a:off x="2636691" y="1978314"/>
        <a:ext cx="493951" cy="651359"/>
      </dsp:txXfrm>
    </dsp:sp>
    <dsp:sp modelId="{A70DCF50-3078-476A-8AE0-01C25C05D09A}">
      <dsp:nvSpPr>
        <dsp:cNvPr id="0" name=""/>
        <dsp:cNvSpPr/>
      </dsp:nvSpPr>
      <dsp:spPr>
        <a:xfrm>
          <a:off x="1663030" y="319"/>
          <a:ext cx="2441274" cy="2441274"/>
        </a:xfrm>
        <a:prstGeom prst="circularArrow">
          <a:avLst>
            <a:gd name="adj1" fmla="val 5203"/>
            <a:gd name="adj2" fmla="val 336107"/>
            <a:gd name="adj3" fmla="val 8209709"/>
            <a:gd name="adj4" fmla="val 6190903"/>
            <a:gd name="adj5" fmla="val 60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06BD31-0316-47A3-AF14-E6BD044B020B}">
      <dsp:nvSpPr>
        <dsp:cNvPr id="0" name=""/>
        <dsp:cNvSpPr/>
      </dsp:nvSpPr>
      <dsp:spPr>
        <a:xfrm>
          <a:off x="1606662" y="1229954"/>
          <a:ext cx="493951" cy="651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b="1" kern="1200" dirty="0">
              <a:solidFill>
                <a:srgbClr val="000000"/>
              </a:solidFill>
              <a:latin typeface="微软雅黑" panose="020B0503020204020204" pitchFamily="34" charset="-122"/>
              <a:ea typeface="微软雅黑" panose="020B0503020204020204" pitchFamily="34" charset="-122"/>
            </a:rPr>
            <a:t>实践活动</a:t>
          </a:r>
        </a:p>
      </dsp:txBody>
      <dsp:txXfrm>
        <a:off x="1606662" y="1229954"/>
        <a:ext cx="493951" cy="651359"/>
      </dsp:txXfrm>
    </dsp:sp>
    <dsp:sp modelId="{7E29F6BE-EC3B-4C97-AAF4-C90FCE7ACA7D}">
      <dsp:nvSpPr>
        <dsp:cNvPr id="0" name=""/>
        <dsp:cNvSpPr/>
      </dsp:nvSpPr>
      <dsp:spPr>
        <a:xfrm>
          <a:off x="1663030" y="319"/>
          <a:ext cx="2441274" cy="2441274"/>
        </a:xfrm>
        <a:prstGeom prst="circularArrow">
          <a:avLst>
            <a:gd name="adj1" fmla="val 5203"/>
            <a:gd name="adj2" fmla="val 336107"/>
            <a:gd name="adj3" fmla="val 12583750"/>
            <a:gd name="adj4" fmla="val 10771441"/>
            <a:gd name="adj5" fmla="val 60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918B68-D7F2-4349-B072-FF0050E6A71F}">
      <dsp:nvSpPr>
        <dsp:cNvPr id="0" name=""/>
        <dsp:cNvSpPr/>
      </dsp:nvSpPr>
      <dsp:spPr>
        <a:xfrm>
          <a:off x="2000098" y="19081"/>
          <a:ext cx="493951" cy="651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b="1" kern="1200" dirty="0">
              <a:solidFill>
                <a:srgbClr val="000000"/>
              </a:solidFill>
              <a:latin typeface="微软雅黑" panose="020B0503020204020204" pitchFamily="34" charset="-122"/>
              <a:ea typeface="微软雅黑" panose="020B0503020204020204" pitchFamily="34" charset="-122"/>
            </a:rPr>
            <a:t>工具</a:t>
          </a:r>
        </a:p>
      </dsp:txBody>
      <dsp:txXfrm>
        <a:off x="2000098" y="19081"/>
        <a:ext cx="493951" cy="651359"/>
      </dsp:txXfrm>
    </dsp:sp>
    <dsp:sp modelId="{85829977-4359-47C8-ADDB-93E9B42C2A43}">
      <dsp:nvSpPr>
        <dsp:cNvPr id="0" name=""/>
        <dsp:cNvSpPr/>
      </dsp:nvSpPr>
      <dsp:spPr>
        <a:xfrm>
          <a:off x="1663030" y="319"/>
          <a:ext cx="2441274" cy="2441274"/>
        </a:xfrm>
        <a:prstGeom prst="circularArrow">
          <a:avLst>
            <a:gd name="adj1" fmla="val 5203"/>
            <a:gd name="adj2" fmla="val 336107"/>
            <a:gd name="adj3" fmla="val 17128966"/>
            <a:gd name="adj4" fmla="val 14934927"/>
            <a:gd name="adj5" fmla="val 60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5806066C-007E-4E9A-ABBF-7408920C01DD}" type="datetimeFigureOut">
              <a:rPr lang="zh-CN" altLang="en-US"/>
              <a:pPr>
                <a:defRPr/>
              </a:pPr>
              <a:t>2018/1/30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ea typeface="+mn-ea"/>
              </a:defRPr>
            </a:lvl1pPr>
          </a:lstStyle>
          <a:p>
            <a:pPr>
              <a:defRPr/>
            </a:pPr>
            <a:fld id="{7378986F-04CA-4270-9044-DFC8DD5379E9}" type="slidenum">
              <a:rPr lang="zh-CN" altLang="en-US"/>
              <a:pPr>
                <a:defRPr/>
              </a:pPr>
              <a:t>‹#›</a:t>
            </a:fld>
            <a:endParaRPr lang="zh-CN" altLang="en-US"/>
          </a:p>
        </p:txBody>
      </p:sp>
      <p:sp>
        <p:nvSpPr>
          <p:cNvPr id="8" name="标题 1"/>
          <p:cNvSpPr txBox="1">
            <a:spLocks/>
          </p:cNvSpPr>
          <p:nvPr/>
        </p:nvSpPr>
        <p:spPr>
          <a:xfrm>
            <a:off x="928688" y="95250"/>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适合的教育”与教师专业发展</a:t>
            </a: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30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6B78CE2E-2E2F-46FE-81C5-177FA9755EBA}" type="slidenum">
              <a:rPr lang="zh-CN" altLang="en-US"/>
              <a:pPr fontAlgn="base">
                <a:spcBef>
                  <a:spcPct val="0"/>
                </a:spcBef>
                <a:spcAft>
                  <a:spcPct val="0"/>
                </a:spcAft>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a:t>一、适合谁？</a:t>
            </a:r>
          </a:p>
          <a:p>
            <a:pPr>
              <a:spcBef>
                <a:spcPct val="0"/>
              </a:spcBef>
            </a:pPr>
            <a:r>
              <a:rPr lang="zh-CN" altLang="zh-CN"/>
              <a:t>（一）</a:t>
            </a:r>
            <a:r>
              <a:rPr lang="en-US" altLang="zh-CN"/>
              <a:t>HPL</a:t>
            </a:r>
            <a:r>
              <a:rPr lang="zh-CN" altLang="zh-CN"/>
              <a:t>框架</a:t>
            </a:r>
          </a:p>
          <a:p>
            <a:pPr>
              <a:spcBef>
                <a:spcPct val="0"/>
              </a:spcBef>
            </a:pPr>
            <a:r>
              <a:rPr lang="zh-CN" altLang="zh-CN"/>
              <a:t>美国约翰·</a:t>
            </a:r>
            <a:r>
              <a:rPr lang="en-US" altLang="zh-CN"/>
              <a:t>D</a:t>
            </a:r>
            <a:r>
              <a:rPr lang="zh-CN" altLang="zh-CN"/>
              <a:t>·布兰斯福特等人编著的《人是如何学习的（</a:t>
            </a:r>
            <a:r>
              <a:rPr lang="en-US" altLang="zh-CN"/>
              <a:t>How People Learn</a:t>
            </a:r>
            <a:r>
              <a:rPr lang="zh-CN" altLang="zh-CN"/>
              <a:t>）》（</a:t>
            </a:r>
            <a:r>
              <a:rPr lang="en-US" altLang="zh-CN"/>
              <a:t>HPL</a:t>
            </a:r>
            <a:r>
              <a:rPr lang="zh-CN" altLang="zh-CN"/>
              <a:t>）提出了四个</a:t>
            </a:r>
            <a:r>
              <a:rPr lang="zh-CN" altLang="zh-CN" b="1"/>
              <a:t>透镜</a:t>
            </a:r>
            <a:r>
              <a:rPr lang="zh-CN" altLang="zh-CN"/>
              <a:t>：</a:t>
            </a:r>
          </a:p>
          <a:p>
            <a:pPr>
              <a:spcBef>
                <a:spcPct val="0"/>
              </a:spcBef>
            </a:pPr>
            <a:r>
              <a:rPr lang="en-US" altLang="zh-CN"/>
              <a:t>1.</a:t>
            </a:r>
            <a:r>
              <a:rPr lang="zh-CN" altLang="zh-CN"/>
              <a:t>应当教什么，它为什么是重要的，应当如何组织这个知识（以知识为中心）</a:t>
            </a:r>
          </a:p>
          <a:p>
            <a:pPr>
              <a:spcBef>
                <a:spcPct val="0"/>
              </a:spcBef>
            </a:pPr>
            <a:r>
              <a:rPr lang="en-US" altLang="zh-CN"/>
              <a:t>2.</a:t>
            </a:r>
            <a:r>
              <a:rPr lang="zh-CN" altLang="zh-CN"/>
              <a:t>谁是学生，怎样学，为什么要学（以学生为中心）</a:t>
            </a:r>
          </a:p>
          <a:p>
            <a:pPr>
              <a:spcBef>
                <a:spcPct val="0"/>
              </a:spcBef>
            </a:pPr>
            <a:r>
              <a:rPr lang="en-US" altLang="zh-CN"/>
              <a:t>3</a:t>
            </a:r>
            <a:r>
              <a:rPr lang="zh-CN" altLang="zh-CN"/>
              <a:t>．什么样的课堂、学校和学校</a:t>
            </a:r>
            <a:r>
              <a:rPr lang="en-US" altLang="zh-CN"/>
              <a:t>-</a:t>
            </a:r>
            <a:r>
              <a:rPr lang="zh-CN" altLang="zh-CN"/>
              <a:t>社区环境能推动学习（以社区为中心）</a:t>
            </a:r>
          </a:p>
          <a:p>
            <a:pPr>
              <a:spcBef>
                <a:spcPct val="0"/>
              </a:spcBef>
            </a:pPr>
            <a:r>
              <a:rPr lang="en-US" altLang="zh-CN"/>
              <a:t>4.</a:t>
            </a:r>
            <a:r>
              <a:rPr lang="zh-CN" altLang="zh-CN"/>
              <a:t>学生、教师、家长及其他人能利用什么样的实证来考察是否实现了有效的学习（以评估为中心）</a:t>
            </a:r>
          </a:p>
          <a:p>
            <a:pPr>
              <a:spcBef>
                <a:spcPct val="0"/>
              </a:spcBef>
            </a:pPr>
            <a:r>
              <a:rPr lang="en-US" altLang="zh-CN"/>
              <a:t> </a:t>
            </a:r>
            <a:endParaRPr lang="zh-CN" altLang="zh-CN"/>
          </a:p>
          <a:p>
            <a:pPr>
              <a:spcBef>
                <a:spcPct val="0"/>
              </a:spcBef>
            </a:pPr>
            <a:endParaRPr lang="zh-CN" altLang="en-US"/>
          </a:p>
        </p:txBody>
      </p:sp>
      <p:sp>
        <p:nvSpPr>
          <p:cNvPr id="2765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52B12647-E57E-43FA-AB04-C997EEBDBC18}" type="slidenum">
              <a:rPr lang="zh-CN" altLang="en-US">
                <a:solidFill>
                  <a:srgbClr val="000000"/>
                </a:solidFill>
              </a:rPr>
              <a:pPr fontAlgn="base">
                <a:spcBef>
                  <a:spcPct val="0"/>
                </a:spcBef>
                <a:spcAft>
                  <a:spcPct val="0"/>
                </a:spcAft>
              </a:pPr>
              <a:t>10</a:t>
            </a:fld>
            <a:endParaRPr lang="zh-CN" alt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b="1"/>
              <a:t>1.</a:t>
            </a:r>
            <a:r>
              <a:rPr lang="zh-CN" altLang="zh-CN" b="1"/>
              <a:t>以知识为中心</a:t>
            </a:r>
            <a:endParaRPr lang="zh-CN" altLang="zh-CN"/>
          </a:p>
          <a:p>
            <a:pPr>
              <a:spcBef>
                <a:spcPct val="0"/>
              </a:spcBef>
            </a:pPr>
            <a:r>
              <a:rPr lang="zh-CN" altLang="zh-CN"/>
              <a:t>（</a:t>
            </a:r>
            <a:r>
              <a:rPr lang="en-US" altLang="zh-CN"/>
              <a:t>1</a:t>
            </a:r>
            <a:r>
              <a:rPr lang="zh-CN" altLang="zh-CN"/>
              <a:t>）学习要从“树”走向“林”、举三反一、站起身来。</a:t>
            </a:r>
          </a:p>
          <a:p>
            <a:pPr>
              <a:spcBef>
                <a:spcPct val="0"/>
              </a:spcBef>
            </a:pPr>
            <a:r>
              <a:rPr lang="zh-CN" altLang="zh-CN"/>
              <a:t>碎片化——整合，完整的世界（专家动手解决问题时站在比新手更高的起点上）</a:t>
            </a:r>
          </a:p>
          <a:p>
            <a:pPr>
              <a:spcBef>
                <a:spcPct val="0"/>
              </a:spcBef>
            </a:pPr>
            <a:r>
              <a:rPr lang="zh-CN" altLang="zh-CN"/>
              <a:t>细节——本元，回到认知世界的“初心”“源头”“过程”（专家的知识是相互联系的，而且是围绕着该学科的重要理念组织起来的。）</a:t>
            </a:r>
          </a:p>
          <a:p>
            <a:pPr>
              <a:spcBef>
                <a:spcPct val="0"/>
              </a:spcBef>
            </a:pPr>
            <a:r>
              <a:rPr lang="zh-CN" altLang="zh-CN"/>
              <a:t>布鲁纳：讲解具体科目或技能，而不清楚该科目在有关知识领域的</a:t>
            </a:r>
            <a:r>
              <a:rPr lang="zh-CN" altLang="zh-CN" b="1"/>
              <a:t>更广泛的结构</a:t>
            </a:r>
            <a:r>
              <a:rPr lang="zh-CN" altLang="zh-CN"/>
              <a:t>中的地位，这是很不经济的。</a:t>
            </a:r>
            <a:endParaRPr lang="zh-CN" altLang="en-US"/>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8E8E344C-58E7-4176-B18C-B9098D2DA722}" type="slidenum">
              <a:rPr lang="zh-CN" altLang="en-US">
                <a:solidFill>
                  <a:srgbClr val="000000"/>
                </a:solidFill>
              </a:rPr>
              <a:pPr fontAlgn="base">
                <a:spcBef>
                  <a:spcPct val="0"/>
                </a:spcBef>
                <a:spcAft>
                  <a:spcPct val="0"/>
                </a:spcAft>
              </a:pPr>
              <a:t>11</a:t>
            </a:fld>
            <a:endParaRPr lang="zh-CN" alt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a:t>（</a:t>
            </a:r>
            <a:r>
              <a:rPr lang="en-US" altLang="zh-CN"/>
              <a:t>2</a:t>
            </a:r>
            <a:r>
              <a:rPr lang="zh-CN" altLang="zh-CN"/>
              <a:t>）学生要从“常规学霸”走向“适应性学霸”</a:t>
            </a:r>
          </a:p>
          <a:p>
            <a:pPr>
              <a:spcBef>
                <a:spcPct val="0"/>
              </a:spcBef>
            </a:pPr>
            <a:r>
              <a:rPr lang="zh-CN" altLang="zh-CN"/>
              <a:t>学霸的盲点：有些知识变得近乎直觉，专家往往会忘了初次接触的新手会如何感觉。</a:t>
            </a:r>
          </a:p>
          <a:p>
            <a:pPr>
              <a:spcBef>
                <a:spcPct val="0"/>
              </a:spcBef>
            </a:pPr>
            <a:r>
              <a:rPr lang="zh-CN" altLang="zh-CN"/>
              <a:t>常规学霸：积累了一套核心知识和特长，他们终生付诸应用并越来越熟练。（高效率，定型，擅长解决某类特殊问题）</a:t>
            </a:r>
          </a:p>
          <a:p>
            <a:pPr>
              <a:spcBef>
                <a:spcPct val="0"/>
              </a:spcBef>
            </a:pPr>
            <a:r>
              <a:rPr lang="zh-CN" altLang="zh-CN"/>
              <a:t>适应性学霸：改变自己的核心知识和特长（离开“舒适地带”），并不但扩展其专门知识的范围或加强理解的深度（走向“中间地带”）。（短期内影响效率，解决问题的灵活性）从现有的固定模式中解脱出来，重新思考重要的观点、做法甚至价值观，从而改变正在做的事情。</a:t>
            </a:r>
          </a:p>
          <a:p>
            <a:pPr>
              <a:spcBef>
                <a:spcPct val="0"/>
              </a:spcBef>
            </a:pPr>
            <a:endParaRPr lang="zh-CN" altLang="en-US"/>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B95FE3B5-6C9E-432B-8967-080272FE8D11}" type="slidenum">
              <a:rPr lang="zh-CN" altLang="en-US">
                <a:solidFill>
                  <a:srgbClr val="000000"/>
                </a:solidFill>
              </a:rPr>
              <a:pPr fontAlgn="base">
                <a:spcBef>
                  <a:spcPct val="0"/>
                </a:spcBef>
                <a:spcAft>
                  <a:spcPct val="0"/>
                </a:spcAft>
              </a:pPr>
              <a:t>12</a:t>
            </a:fld>
            <a:endParaRPr lang="zh-CN" alt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b="1"/>
              <a:t>2.</a:t>
            </a:r>
            <a:r>
              <a:rPr lang="zh-CN" altLang="zh-CN" b="1"/>
              <a:t>以学生为中心</a:t>
            </a:r>
            <a:endParaRPr lang="zh-CN" altLang="zh-CN"/>
          </a:p>
          <a:p>
            <a:pPr>
              <a:spcBef>
                <a:spcPct val="0"/>
              </a:spcBef>
            </a:pPr>
            <a:r>
              <a:rPr lang="zh-CN" altLang="zh-CN"/>
              <a:t>莱奥·利奥尼的童话故事《鱼就是鱼》：</a:t>
            </a:r>
          </a:p>
          <a:p>
            <a:pPr>
              <a:spcBef>
                <a:spcPct val="0"/>
              </a:spcBef>
            </a:pPr>
            <a:r>
              <a:rPr lang="zh-CN" altLang="zh-CN"/>
              <a:t>一条鱼，它想了解地面上的事情却由于只能在水中呼吸而无法上岸。于是它与一个蝌蚪交上了朋友，后者长成青蛙终于上了岸。几周之后青蛙回到池塘描述它所看到的动物，例如小鸟、母牛和人。听着青蛙描述的时候，那条鱼把它们都想象成鱼的模样。人想象成用尾鳍走路的鱼，小鸟想象成带翅膀的鱼，母牛想象成有乳房的鱼。</a:t>
            </a:r>
          </a:p>
          <a:p>
            <a:pPr>
              <a:spcBef>
                <a:spcPct val="0"/>
              </a:spcBef>
            </a:pPr>
            <a:r>
              <a:rPr lang="zh-CN" altLang="zh-CN"/>
              <a:t>（鱼把青蛙提供的信息吸收、同化到既有的知识结构里了）</a:t>
            </a:r>
          </a:p>
          <a:p>
            <a:pPr>
              <a:spcBef>
                <a:spcPct val="0"/>
              </a:spcBef>
            </a:pPr>
            <a:r>
              <a:rPr lang="en-US" altLang="zh-CN"/>
              <a:t> </a:t>
            </a:r>
            <a:endParaRPr lang="zh-CN" altLang="zh-CN"/>
          </a:p>
          <a:p>
            <a:pPr>
              <a:spcBef>
                <a:spcPct val="0"/>
              </a:spcBef>
            </a:pPr>
            <a:r>
              <a:rPr lang="zh-CN" altLang="zh-CN"/>
              <a:t>瑞士心理学家皮亚杰：各种年龄的孩子都在积极地探索着他们周围的世界。他们能够理解的复杂程度取决于他们的既有知识以及他们的成长水平。……即使年幼的孩子也是积极地孩子，他们对周围世界怀抱期待，并探索世界的运行方式。</a:t>
            </a:r>
          </a:p>
          <a:p>
            <a:pPr>
              <a:spcBef>
                <a:spcPct val="0"/>
              </a:spcBef>
            </a:pPr>
            <a:endParaRPr lang="zh-CN" altLang="en-US"/>
          </a:p>
        </p:txBody>
      </p:sp>
      <p:sp>
        <p:nvSpPr>
          <p:cNvPr id="337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EF69F826-B478-412D-8722-A268CF258A1F}" type="slidenum">
              <a:rPr lang="zh-CN" altLang="en-US">
                <a:solidFill>
                  <a:srgbClr val="000000"/>
                </a:solidFill>
              </a:rPr>
              <a:pPr fontAlgn="base">
                <a:spcBef>
                  <a:spcPct val="0"/>
                </a:spcBef>
                <a:spcAft>
                  <a:spcPct val="0"/>
                </a:spcAft>
              </a:pPr>
              <a:t>13</a:t>
            </a:fld>
            <a:endParaRPr lang="zh-CN" alt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a:t>◆如何利用</a:t>
            </a:r>
            <a:r>
              <a:rPr lang="zh-CN" altLang="zh-CN" b="1"/>
              <a:t>既有知识</a:t>
            </a:r>
            <a:r>
              <a:rPr lang="zh-CN" altLang="zh-CN"/>
              <a:t>有力地推动新知识的学习？（人不能揪着自己的头发离开地球）</a:t>
            </a:r>
          </a:p>
          <a:p>
            <a:pPr>
              <a:spcBef>
                <a:spcPct val="0"/>
              </a:spcBef>
            </a:pPr>
            <a:r>
              <a:rPr lang="zh-CN" altLang="zh-CN"/>
              <a:t>◆如何积极寻求源于学生家庭或社区的“</a:t>
            </a:r>
            <a:r>
              <a:rPr lang="zh-CN" altLang="zh-CN" b="1"/>
              <a:t>知识库</a:t>
            </a:r>
            <a:r>
              <a:rPr lang="zh-CN" altLang="zh-CN"/>
              <a:t>”，并让它们架起帮助学生学习的桥梁？（许多学生在可信的实际生活的活动中似乎学得很好，然而在学校做不那么真实的作业时遇到了困难）</a:t>
            </a:r>
          </a:p>
          <a:p>
            <a:pPr>
              <a:spcBef>
                <a:spcPct val="0"/>
              </a:spcBef>
            </a:pPr>
            <a:r>
              <a:rPr lang="zh-CN" altLang="zh-CN"/>
              <a:t>◆如何增强学生的“</a:t>
            </a:r>
            <a:r>
              <a:rPr lang="zh-CN" altLang="zh-CN" b="1"/>
              <a:t>元认知</a:t>
            </a:r>
            <a:r>
              <a:rPr lang="zh-CN" altLang="zh-CN"/>
              <a:t>”（有关自己的认知过程的知识。老驾驶员流畅甚至半自动化，完成多任务能力增强。新手经过“笨拙期”，教师要增加他们“勇气”坚持下去。）？</a:t>
            </a:r>
          </a:p>
          <a:p>
            <a:pPr>
              <a:spcBef>
                <a:spcPct val="0"/>
              </a:spcBef>
            </a:pPr>
            <a:r>
              <a:rPr lang="zh-CN" altLang="zh-CN"/>
              <a:t>◆如何提高学生的</a:t>
            </a:r>
            <a:r>
              <a:rPr lang="zh-CN" altLang="zh-CN" b="1"/>
              <a:t>内在动力</a:t>
            </a:r>
            <a:r>
              <a:rPr lang="zh-CN" altLang="zh-CN"/>
              <a:t>（希望学会某个知识，因为它与我很感兴趣的事关系密切），提供程度合适的有趣的刚好能应付的挑战（不那么容易，否则会令人厌烦；也不那么困难，否则会令人沮丧）？</a:t>
            </a:r>
          </a:p>
          <a:p>
            <a:pPr>
              <a:spcBef>
                <a:spcPct val="0"/>
              </a:spcBef>
            </a:pPr>
            <a:r>
              <a:rPr lang="zh-CN" altLang="zh-CN"/>
              <a:t>◆如何让学生</a:t>
            </a:r>
            <a:r>
              <a:rPr lang="zh-CN" altLang="zh-CN" b="1"/>
              <a:t>转识成智</a:t>
            </a:r>
            <a:r>
              <a:rPr lang="zh-CN" altLang="zh-CN"/>
              <a:t>（只有对知识进行</a:t>
            </a:r>
            <a:r>
              <a:rPr lang="zh-CN" altLang="zh-CN" b="1"/>
              <a:t>深刻的理解</a:t>
            </a:r>
            <a:r>
              <a:rPr lang="zh-CN" altLang="zh-CN"/>
              <a:t>才能实现转化）？</a:t>
            </a:r>
          </a:p>
          <a:p>
            <a:pPr>
              <a:spcBef>
                <a:spcPct val="0"/>
              </a:spcBef>
            </a:pPr>
            <a:endParaRPr lang="zh-CN" altLang="en-US"/>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A8279798-743B-45A5-8005-16B4D77F6AFE}" type="slidenum">
              <a:rPr lang="zh-CN" altLang="en-US">
                <a:solidFill>
                  <a:srgbClr val="000000"/>
                </a:solidFill>
              </a:rPr>
              <a:pPr fontAlgn="base">
                <a:spcBef>
                  <a:spcPct val="0"/>
                </a:spcBef>
                <a:spcAft>
                  <a:spcPct val="0"/>
                </a:spcAft>
              </a:pPr>
              <a:t>14</a:t>
            </a:fld>
            <a:endParaRPr lang="zh-CN" alt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b="1"/>
              <a:t>3.</a:t>
            </a:r>
            <a:r>
              <a:rPr lang="zh-CN" altLang="zh-CN" b="1"/>
              <a:t>以社区为中心</a:t>
            </a:r>
            <a:endParaRPr lang="zh-CN" altLang="zh-CN"/>
          </a:p>
          <a:p>
            <a:pPr>
              <a:spcBef>
                <a:spcPct val="0"/>
              </a:spcBef>
            </a:pPr>
            <a:r>
              <a:rPr lang="zh-CN" altLang="zh-CN"/>
              <a:t>维果茨基“最近发展区”（</a:t>
            </a:r>
            <a:r>
              <a:rPr lang="en-US" altLang="zh-CN"/>
              <a:t>ZPD</a:t>
            </a:r>
            <a:r>
              <a:rPr lang="zh-CN" altLang="zh-CN"/>
              <a:t>）</a:t>
            </a:r>
            <a:r>
              <a:rPr lang="en-US" altLang="zh-CN"/>
              <a:t>:</a:t>
            </a:r>
            <a:r>
              <a:rPr lang="zh-CN" altLang="zh-CN"/>
              <a:t>根据独立解决问题能力所确定的实际发展水平，在成年人指导下或与能力更强的同伴合作时能达到的潜在可能的发展水平，</a:t>
            </a:r>
            <a:r>
              <a:rPr lang="en-US" altLang="zh-CN"/>
              <a:t>ZPD</a:t>
            </a:r>
            <a:r>
              <a:rPr lang="zh-CN" altLang="zh-CN"/>
              <a:t>就是两个发展水平之间的差距。</a:t>
            </a:r>
          </a:p>
          <a:p>
            <a:pPr>
              <a:spcBef>
                <a:spcPct val="0"/>
              </a:spcBef>
            </a:pPr>
            <a:r>
              <a:rPr lang="en-US" altLang="zh-CN"/>
              <a:t> </a:t>
            </a:r>
            <a:endParaRPr lang="zh-CN" altLang="zh-CN"/>
          </a:p>
          <a:p>
            <a:pPr>
              <a:spcBef>
                <a:spcPct val="0"/>
              </a:spcBef>
            </a:pPr>
            <a:r>
              <a:rPr lang="zh-CN" altLang="zh-CN"/>
              <a:t>教学不能像传送带，不能期望每个学生都能在同一时刻学习同一个知识。学生由目前知识到达新的水平所能迈出的步伐幅度的大小有赖于学生的成长现状、他以前的学习机遇以及他的的认知结构等。为了取得进步，不同的学生要求不同的支持（平台）。</a:t>
            </a:r>
          </a:p>
          <a:p>
            <a:pPr>
              <a:spcBef>
                <a:spcPct val="0"/>
              </a:spcBef>
            </a:pPr>
            <a:r>
              <a:rPr lang="en-US" altLang="zh-CN"/>
              <a:t> </a:t>
            </a:r>
            <a:endParaRPr lang="zh-CN" altLang="zh-CN"/>
          </a:p>
          <a:p>
            <a:pPr>
              <a:spcBef>
                <a:spcPct val="0"/>
              </a:spcBef>
            </a:pPr>
            <a:r>
              <a:rPr lang="zh-CN" altLang="zh-CN"/>
              <a:t>缺乏人情味的令人恐惧的学习环境——一个友好的并具挑战性的生态环境，一个基于尊严地争论的学习社区（互相学习，并指导怎样尊严地互相争论。分享的不仅是想法，而且也包括争论、推理和解决问题的方式。这有助于同伴开发他们的思考能力和知识储存。）</a:t>
            </a:r>
          </a:p>
          <a:p>
            <a:pPr>
              <a:spcBef>
                <a:spcPct val="0"/>
              </a:spcBef>
            </a:pPr>
            <a:r>
              <a:rPr lang="en-US" altLang="zh-CN"/>
              <a:t> </a:t>
            </a:r>
            <a:r>
              <a:rPr lang="zh-CN" altLang="zh-CN"/>
              <a:t>“以社区为中心”意味着超越学校围墙而与学生的校外经验（包括家庭经验）连接在一起。</a:t>
            </a:r>
          </a:p>
          <a:p>
            <a:pPr>
              <a:spcBef>
                <a:spcPct val="0"/>
              </a:spcBef>
            </a:pPr>
            <a:endParaRPr lang="zh-CN" altLang="en-US"/>
          </a:p>
        </p:txBody>
      </p:sp>
      <p:sp>
        <p:nvSpPr>
          <p:cNvPr id="378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B69D4B2E-8C93-4CB2-895A-65218322FAE9}" type="slidenum">
              <a:rPr lang="zh-CN" altLang="en-US">
                <a:solidFill>
                  <a:srgbClr val="000000"/>
                </a:solidFill>
              </a:rPr>
              <a:pPr fontAlgn="base">
                <a:spcBef>
                  <a:spcPct val="0"/>
                </a:spcBef>
                <a:spcAft>
                  <a:spcPct val="0"/>
                </a:spcAft>
              </a:pPr>
              <a:t>15</a:t>
            </a:fld>
            <a:endParaRPr lang="zh-CN" alt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b="1"/>
              <a:t>4.</a:t>
            </a:r>
            <a:r>
              <a:rPr lang="zh-CN" altLang="zh-CN" b="1"/>
              <a:t>以评估为中心</a:t>
            </a:r>
            <a:endParaRPr lang="zh-CN" altLang="zh-CN"/>
          </a:p>
          <a:p>
            <a:pPr>
              <a:spcBef>
                <a:spcPct val="0"/>
              </a:spcBef>
            </a:pPr>
            <a:r>
              <a:rPr lang="zh-CN" altLang="zh-CN"/>
              <a:t>桑代克在一个精心策划的研究中心学习蒙上眼睛去画</a:t>
            </a:r>
            <a:r>
              <a:rPr lang="en-US" altLang="zh-CN"/>
              <a:t>1</a:t>
            </a:r>
            <a:r>
              <a:rPr lang="zh-CN" altLang="zh-CN"/>
              <a:t>条恰好</a:t>
            </a:r>
            <a:r>
              <a:rPr lang="en-US" altLang="zh-CN"/>
              <a:t>4</a:t>
            </a:r>
            <a:r>
              <a:rPr lang="zh-CN" altLang="zh-CN"/>
              <a:t>英寸的线条。他在没有任何反馈的情况下尝试了</a:t>
            </a:r>
            <a:r>
              <a:rPr lang="en-US" altLang="zh-CN"/>
              <a:t>3000</a:t>
            </a:r>
            <a:r>
              <a:rPr lang="zh-CN" altLang="zh-CN"/>
              <a:t>次。没有反馈，他也没有任何进展。第一天的盲目实践中，他画的线条长度在</a:t>
            </a:r>
            <a:r>
              <a:rPr lang="en-US" altLang="zh-CN"/>
              <a:t>4.5-6.2</a:t>
            </a:r>
            <a:r>
              <a:rPr lang="zh-CN" altLang="zh-CN"/>
              <a:t>英寸之间。最后一天，他画的线条长度在</a:t>
            </a:r>
            <a:r>
              <a:rPr lang="en-US" altLang="zh-CN"/>
              <a:t>4.1-5.7</a:t>
            </a:r>
            <a:r>
              <a:rPr lang="zh-CN" altLang="zh-CN"/>
              <a:t>英寸之间。一旦不再蒙上眼睛，他的进步很快，因为有了反馈可以把自己的成绩育与标准做比较。</a:t>
            </a:r>
          </a:p>
          <a:p>
            <a:pPr>
              <a:spcBef>
                <a:spcPct val="0"/>
              </a:spcBef>
            </a:pPr>
            <a:r>
              <a:rPr lang="zh-CN" altLang="zh-CN"/>
              <a:t>桑代克：实践本身并不能造就完美，除非有获得反馈的机会。</a:t>
            </a:r>
          </a:p>
          <a:p>
            <a:pPr>
              <a:spcBef>
                <a:spcPct val="0"/>
              </a:spcBef>
            </a:pPr>
            <a:r>
              <a:rPr lang="en-US" altLang="zh-CN"/>
              <a:t> </a:t>
            </a:r>
            <a:endParaRPr lang="zh-CN" altLang="zh-CN"/>
          </a:p>
          <a:p>
            <a:pPr>
              <a:spcBef>
                <a:spcPct val="0"/>
              </a:spcBef>
            </a:pPr>
            <a:r>
              <a:rPr lang="en-US" altLang="zh-CN"/>
              <a:t>1.</a:t>
            </a:r>
            <a:r>
              <a:rPr lang="zh-CN" altLang="zh-CN"/>
              <a:t>学生所学的知识和技能是否有助于未来发展？</a:t>
            </a:r>
          </a:p>
          <a:p>
            <a:pPr>
              <a:spcBef>
                <a:spcPct val="0"/>
              </a:spcBef>
            </a:pPr>
            <a:r>
              <a:rPr lang="en-US" altLang="zh-CN"/>
              <a:t>2.</a:t>
            </a:r>
            <a:r>
              <a:rPr lang="zh-CN" altLang="zh-CN"/>
              <a:t>课程内容是否符合学生的兴趣和特长并对他们固有成见提出令人好奇的挑战？</a:t>
            </a:r>
          </a:p>
          <a:p>
            <a:pPr>
              <a:spcBef>
                <a:spcPct val="0"/>
              </a:spcBef>
            </a:pPr>
            <a:r>
              <a:rPr lang="en-US" altLang="zh-CN"/>
              <a:t>3.</a:t>
            </a:r>
            <a:r>
              <a:rPr lang="zh-CN" altLang="zh-CN"/>
              <a:t>学生是否是生气勃勃的高标准学习团队（班级、学校、社区）中的一员？</a:t>
            </a:r>
          </a:p>
          <a:p>
            <a:pPr>
              <a:spcBef>
                <a:spcPct val="0"/>
              </a:spcBef>
            </a:pPr>
            <a:r>
              <a:rPr lang="en-US" altLang="zh-CN"/>
              <a:t>4.</a:t>
            </a:r>
            <a:r>
              <a:rPr lang="zh-CN" altLang="zh-CN"/>
              <a:t>学生是否不断收到表现自己学习进步的反馈并拥有积极改进的机会？</a:t>
            </a:r>
          </a:p>
          <a:p>
            <a:pPr>
              <a:spcBef>
                <a:spcPct val="0"/>
              </a:spcBef>
            </a:pPr>
            <a:endParaRPr lang="zh-CN" altLang="en-US"/>
          </a:p>
        </p:txBody>
      </p:sp>
      <p:sp>
        <p:nvSpPr>
          <p:cNvPr id="399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B02BA61-9C42-44AE-BB2F-FDCCDA8FB6F5}" type="slidenum">
              <a:rPr lang="zh-CN" altLang="en-US">
                <a:solidFill>
                  <a:srgbClr val="000000"/>
                </a:solidFill>
              </a:rPr>
              <a:pPr fontAlgn="base">
                <a:spcBef>
                  <a:spcPct val="0"/>
                </a:spcBef>
                <a:spcAft>
                  <a:spcPct val="0"/>
                </a:spcAft>
              </a:pPr>
              <a:t>16</a:t>
            </a:fld>
            <a:endParaRPr lang="zh-CN" alt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a:t>二）教师必须持“成长发展的观点”，组建</a:t>
            </a:r>
            <a:r>
              <a:rPr lang="zh-CN" altLang="zh-CN" b="1"/>
              <a:t>适合学生成长规律</a:t>
            </a:r>
            <a:r>
              <a:rPr lang="zh-CN" altLang="zh-CN"/>
              <a:t>的课堂教学，以便吸引学生参与有意义的活动。</a:t>
            </a:r>
          </a:p>
          <a:p>
            <a:pPr>
              <a:spcBef>
                <a:spcPct val="0"/>
              </a:spcBef>
            </a:pPr>
            <a:r>
              <a:rPr lang="en-US" altLang="zh-CN"/>
              <a:t> </a:t>
            </a:r>
            <a:endParaRPr lang="zh-CN" altLang="zh-CN"/>
          </a:p>
          <a:p>
            <a:pPr>
              <a:spcBef>
                <a:spcPct val="0"/>
              </a:spcBef>
            </a:pPr>
            <a:r>
              <a:rPr lang="zh-CN" altLang="zh-CN"/>
              <a:t>案例一：</a:t>
            </a:r>
          </a:p>
          <a:p>
            <a:pPr>
              <a:spcBef>
                <a:spcPct val="0"/>
              </a:spcBef>
            </a:pPr>
            <a:r>
              <a:rPr lang="zh-CN" altLang="zh-CN"/>
              <a:t>在语言成长的某个时刻，孩子们会学习如何利用后缀“</a:t>
            </a:r>
            <a:r>
              <a:rPr lang="en-US" altLang="zh-CN"/>
              <a:t>_ed</a:t>
            </a:r>
            <a:r>
              <a:rPr lang="zh-CN" altLang="zh-CN"/>
              <a:t>”来表达过去时。例如，“我们昨天</a:t>
            </a:r>
            <a:r>
              <a:rPr lang="en-US" altLang="zh-CN"/>
              <a:t>looked</a:t>
            </a:r>
            <a:r>
              <a:rPr lang="zh-CN" altLang="zh-CN"/>
              <a:t>（看）了那本书”相比“我们昨天</a:t>
            </a:r>
            <a:r>
              <a:rPr lang="en-US" altLang="zh-CN"/>
              <a:t>look</a:t>
            </a:r>
            <a:r>
              <a:rPr lang="zh-CN" altLang="zh-CN"/>
              <a:t>（看）那本书”是个进步。然而，这个阶段的进步往往会导致规则的滥用，滥用会导致他们犯以前没犯过的错误。例如他们可能会说我们昨天</a:t>
            </a:r>
            <a:r>
              <a:rPr lang="en-US" altLang="zh-CN"/>
              <a:t>goed</a:t>
            </a:r>
            <a:r>
              <a:rPr lang="zh-CN" altLang="zh-CN"/>
              <a:t>（走），尽管以前一直在用正确的</a:t>
            </a:r>
            <a:r>
              <a:rPr lang="en-US" altLang="zh-CN"/>
              <a:t>went</a:t>
            </a:r>
            <a:r>
              <a:rPr lang="zh-CN" altLang="zh-CN"/>
              <a:t>。儿童在学习和成长的时候似乎出现了倒退。</a:t>
            </a:r>
            <a:endParaRPr lang="zh-CN" altLang="en-US"/>
          </a:p>
        </p:txBody>
      </p:sp>
      <p:sp>
        <p:nvSpPr>
          <p:cNvPr id="4198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AACE8C8E-AF61-44B8-838A-DC83C35AFA6C}" type="slidenum">
              <a:rPr lang="zh-CN" altLang="en-US">
                <a:solidFill>
                  <a:srgbClr val="000000"/>
                </a:solidFill>
              </a:rPr>
              <a:pPr fontAlgn="base">
                <a:spcBef>
                  <a:spcPct val="0"/>
                </a:spcBef>
                <a:spcAft>
                  <a:spcPct val="0"/>
                </a:spcAft>
              </a:pPr>
              <a:t>17</a:t>
            </a:fld>
            <a:endParaRPr lang="zh-CN" alt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a:t>教师必须能分清楚两种不同情况：哪种错误是规则的暂时滥用所导致的，那其实是健康的信号，表明正在学习新的知识；哪种错误是儿童的误解所导致的，需要帮助他们回到正确的轨道上来。</a:t>
            </a:r>
            <a:endParaRPr lang="zh-CN" altLang="en-US"/>
          </a:p>
        </p:txBody>
      </p:sp>
      <p:sp>
        <p:nvSpPr>
          <p:cNvPr id="4403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6374F95C-751D-4769-8578-75837E5CCCF4}" type="slidenum">
              <a:rPr lang="zh-CN" altLang="en-US">
                <a:solidFill>
                  <a:srgbClr val="000000"/>
                </a:solidFill>
              </a:rPr>
              <a:pPr fontAlgn="base">
                <a:spcBef>
                  <a:spcPct val="0"/>
                </a:spcBef>
                <a:spcAft>
                  <a:spcPct val="0"/>
                </a:spcAft>
              </a:pPr>
              <a:t>18</a:t>
            </a:fld>
            <a:endParaRPr lang="zh-CN" alt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a:t>案例二：</a:t>
            </a:r>
          </a:p>
          <a:p>
            <a:pPr>
              <a:spcBef>
                <a:spcPct val="0"/>
              </a:spcBef>
            </a:pPr>
            <a:r>
              <a:rPr lang="zh-CN" altLang="zh-CN"/>
              <a:t>一个二年级的教师问学生“</a:t>
            </a:r>
            <a:r>
              <a:rPr lang="en-US" altLang="zh-CN"/>
              <a:t>3+3=</a:t>
            </a:r>
            <a:r>
              <a:rPr lang="zh-CN" altLang="zh-CN"/>
              <a:t>？”。一个叫吉米的男孩兴奋地回答说等于</a:t>
            </a:r>
            <a:r>
              <a:rPr lang="en-US" altLang="zh-CN"/>
              <a:t>8</a:t>
            </a:r>
            <a:r>
              <a:rPr lang="zh-CN" altLang="zh-CN"/>
              <a:t>。教师让他再想想，可是听到的还是这个答案。教师举起两只手，每只手伸出</a:t>
            </a:r>
            <a:r>
              <a:rPr lang="en-US" altLang="zh-CN"/>
              <a:t>3</a:t>
            </a:r>
            <a:r>
              <a:rPr lang="zh-CN" altLang="zh-CN"/>
              <a:t>个手指，让吉米来数。这一次他回答说是</a:t>
            </a:r>
            <a:r>
              <a:rPr lang="en-US" altLang="zh-CN"/>
              <a:t>6</a:t>
            </a:r>
            <a:r>
              <a:rPr lang="zh-CN" altLang="zh-CN"/>
              <a:t>。“很好！”教师说道，“那么</a:t>
            </a:r>
            <a:r>
              <a:rPr lang="en-US" altLang="zh-CN"/>
              <a:t>3+3</a:t>
            </a:r>
            <a:r>
              <a:rPr lang="zh-CN" altLang="zh-CN"/>
              <a:t>等于几呢？”吉米还是回答</a:t>
            </a:r>
            <a:r>
              <a:rPr lang="en-US" altLang="zh-CN"/>
              <a:t>8</a:t>
            </a:r>
            <a:r>
              <a:rPr lang="zh-CN" altLang="zh-CN"/>
              <a:t>。这让老师很疑惑。</a:t>
            </a:r>
          </a:p>
          <a:p>
            <a:pPr>
              <a:spcBef>
                <a:spcPct val="0"/>
              </a:spcBef>
            </a:pPr>
            <a:r>
              <a:rPr lang="zh-CN" altLang="zh-CN"/>
              <a:t>最后教师发现吉米是一个形象思维很强的孩子。……</a:t>
            </a:r>
          </a:p>
          <a:p>
            <a:pPr>
              <a:spcBef>
                <a:spcPct val="0"/>
              </a:spcBef>
            </a:pPr>
            <a:endParaRPr lang="zh-CN" altLang="en-US"/>
          </a:p>
        </p:txBody>
      </p:sp>
      <p:sp>
        <p:nvSpPr>
          <p:cNvPr id="4608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57A863A2-0E37-489F-A366-D35A9DC6DA52}" type="slidenum">
              <a:rPr lang="zh-CN" altLang="en-US">
                <a:solidFill>
                  <a:srgbClr val="000000"/>
                </a:solidFill>
              </a:rPr>
              <a:pPr fontAlgn="base">
                <a:spcBef>
                  <a:spcPct val="0"/>
                </a:spcBef>
                <a:spcAft>
                  <a:spcPct val="0"/>
                </a:spcAft>
              </a:pPr>
              <a:t>19</a:t>
            </a:fld>
            <a:endParaRPr lang="zh-CN"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b="1"/>
              <a:t>十九大：</a:t>
            </a:r>
            <a:endParaRPr lang="zh-CN" altLang="zh-CN"/>
          </a:p>
          <a:p>
            <a:pPr>
              <a:spcBef>
                <a:spcPct val="0"/>
              </a:spcBef>
            </a:pPr>
            <a:r>
              <a:rPr lang="en-US" altLang="zh-CN"/>
              <a:t>1. </a:t>
            </a:r>
            <a:r>
              <a:rPr lang="zh-CN" altLang="zh-CN"/>
              <a:t>努力让每个孩子都能享有公平而有质量的教育。</a:t>
            </a:r>
          </a:p>
          <a:p>
            <a:pPr>
              <a:spcBef>
                <a:spcPct val="0"/>
              </a:spcBef>
            </a:pPr>
            <a:r>
              <a:rPr lang="en-US" altLang="zh-CN"/>
              <a:t>2. </a:t>
            </a:r>
            <a:r>
              <a:rPr lang="zh-CN" altLang="zh-CN"/>
              <a:t>“新时代”的主要矛盾变现为：人民日益增长的美好生活的需要和不均衡不充分发展之间的矛盾。</a:t>
            </a:r>
          </a:p>
          <a:p>
            <a:pPr>
              <a:spcBef>
                <a:spcPct val="0"/>
              </a:spcBef>
            </a:pPr>
            <a:r>
              <a:rPr lang="zh-CN" altLang="zh-CN"/>
              <a:t>课程资源供给的单一、课堂教学方式的粗放及管理文化运行的内向，与学生成长需求的多样、学习风格的个性及成人对教育参与的不适切、不充分、不智慧之间的矛盾。</a:t>
            </a:r>
          </a:p>
          <a:p>
            <a:pPr>
              <a:spcBef>
                <a:spcPct val="0"/>
              </a:spcBef>
            </a:pPr>
            <a:endParaRPr lang="zh-CN" altLang="en-US"/>
          </a:p>
        </p:txBody>
      </p:sp>
      <p:sp>
        <p:nvSpPr>
          <p:cNvPr id="51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4C37CD44-7667-4336-8AC9-A6DEEE20A46B}" type="slidenum">
              <a:rPr lang="zh-CN" altLang="en-US">
                <a:solidFill>
                  <a:srgbClr val="000000"/>
                </a:solidFill>
              </a:rPr>
              <a:pPr fontAlgn="base">
                <a:spcBef>
                  <a:spcPct val="0"/>
                </a:spcBef>
                <a:spcAft>
                  <a:spcPct val="0"/>
                </a:spcAft>
              </a:pPr>
              <a:t>2</a:t>
            </a:fld>
            <a:endParaRPr lang="zh-CN" altLang="en-US">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a:t>一旦教师明白了吉米的道理，那么教师在判断其他孩子给出的类似的答案就容易多了，因为有的孩子也可能倾向于形象地思考这类问题。把这个情况添加到教师常见（或固定的）问题库中，这样他就能处理以后可能出现新的（或不固定的）新奇问题。</a:t>
            </a:r>
            <a:endParaRPr lang="en-US" altLang="zh-CN"/>
          </a:p>
          <a:p>
            <a:pPr>
              <a:spcBef>
                <a:spcPct val="0"/>
              </a:spcBef>
            </a:pPr>
            <a:r>
              <a:rPr lang="zh-CN" altLang="zh-CN"/>
              <a:t>如果教师既能理解学科的基本结构，同时还理解成长过程，那他就能更有效地促进学生学习。</a:t>
            </a:r>
          </a:p>
          <a:p>
            <a:pPr>
              <a:spcBef>
                <a:spcPct val="0"/>
              </a:spcBef>
            </a:pPr>
            <a:endParaRPr lang="zh-CN" altLang="zh-CN"/>
          </a:p>
          <a:p>
            <a:pPr>
              <a:spcBef>
                <a:spcPct val="0"/>
              </a:spcBef>
            </a:pPr>
            <a:endParaRPr lang="zh-CN" altLang="en-US"/>
          </a:p>
        </p:txBody>
      </p:sp>
      <p:sp>
        <p:nvSpPr>
          <p:cNvPr id="481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08853D29-B908-40F4-9A10-B88B72F30B84}" type="slidenum">
              <a:rPr lang="zh-CN" altLang="en-US">
                <a:solidFill>
                  <a:srgbClr val="000000"/>
                </a:solidFill>
              </a:rPr>
              <a:pPr fontAlgn="base">
                <a:spcBef>
                  <a:spcPct val="0"/>
                </a:spcBef>
                <a:spcAft>
                  <a:spcPct val="0"/>
                </a:spcAft>
              </a:pPr>
              <a:t>20</a:t>
            </a:fld>
            <a:endParaRPr lang="zh-CN" alt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a:t>1.</a:t>
            </a:r>
            <a:r>
              <a:rPr lang="zh-CN" altLang="zh-CN"/>
              <a:t>教学计划要以学生的需求为出发点，力求学生在成长的各个方向都取得进展——身体、社会情感、认知、语言和生理等各个方向。</a:t>
            </a:r>
          </a:p>
          <a:p>
            <a:pPr>
              <a:spcBef>
                <a:spcPct val="0"/>
              </a:spcBef>
            </a:pPr>
            <a:r>
              <a:rPr lang="en-US" altLang="zh-CN"/>
              <a:t>2.</a:t>
            </a:r>
            <a:r>
              <a:rPr lang="zh-CN" altLang="zh-CN"/>
              <a:t>各个方向是相互影响的。虽然各个成长方向之间有着许多共同点，但对于每个学生来说，他们沿着每个方向成长的里程碑往往不会在同一年龄出现，而且同一个孩子也不会沿着各个成长方向均匀发展。（如果孩子在每个成长方向都受到了适当的推动和指导，他们将学会利用自己不断成长的认知能力去应对越来越复杂的学习任务，并越来越独立地去辩论、推理。）</a:t>
            </a:r>
          </a:p>
          <a:p>
            <a:pPr>
              <a:spcBef>
                <a:spcPct val="0"/>
              </a:spcBef>
            </a:pPr>
            <a:endParaRPr lang="zh-CN" altLang="en-US"/>
          </a:p>
        </p:txBody>
      </p:sp>
      <p:sp>
        <p:nvSpPr>
          <p:cNvPr id="5018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F222899F-099B-4D6F-A803-5E36BEA72591}" type="slidenum">
              <a:rPr lang="zh-CN" altLang="en-US">
                <a:solidFill>
                  <a:srgbClr val="000000"/>
                </a:solidFill>
              </a:rPr>
              <a:pPr fontAlgn="base">
                <a:spcBef>
                  <a:spcPct val="0"/>
                </a:spcBef>
                <a:spcAft>
                  <a:spcPct val="0"/>
                </a:spcAft>
              </a:pPr>
              <a:t>21</a:t>
            </a:fld>
            <a:endParaRPr lang="zh-CN" altLang="en-US">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a:t>3.</a:t>
            </a:r>
            <a:r>
              <a:rPr lang="zh-CN" altLang="zh-CN"/>
              <a:t>学生的成长方式丰富多样，即使看上去脱离了正常渠道，其实总体上仍位于或接近于正常的成长轨迹。</a:t>
            </a:r>
          </a:p>
          <a:p>
            <a:pPr>
              <a:spcBef>
                <a:spcPct val="0"/>
              </a:spcBef>
            </a:pPr>
            <a:r>
              <a:rPr lang="en-US" altLang="zh-CN"/>
              <a:t>4.</a:t>
            </a:r>
            <a:r>
              <a:rPr lang="zh-CN" altLang="zh-CN"/>
              <a:t>成长、知识和学习是相互关联的。人们的既有知识在特殊领域的经验也影响着他们的思路和思想深度。因此，同一个人可能抽象地思考某个领域的问题，却很具体地思考另一个领域的问题。</a:t>
            </a:r>
          </a:p>
          <a:p>
            <a:pPr>
              <a:spcBef>
                <a:spcPct val="0"/>
              </a:spcBef>
            </a:pPr>
            <a:endParaRPr lang="zh-CN" altLang="en-US"/>
          </a:p>
        </p:txBody>
      </p:sp>
      <p:sp>
        <p:nvSpPr>
          <p:cNvPr id="522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61AB0F1B-D965-4611-8242-21F178F0902D}" type="slidenum">
              <a:rPr lang="zh-CN" altLang="en-US">
                <a:solidFill>
                  <a:srgbClr val="000000"/>
                </a:solidFill>
              </a:rPr>
              <a:pPr fontAlgn="base">
                <a:spcBef>
                  <a:spcPct val="0"/>
                </a:spcBef>
                <a:spcAft>
                  <a:spcPct val="0"/>
                </a:spcAft>
              </a:pPr>
              <a:t>22</a:t>
            </a:fld>
            <a:endParaRPr lang="zh-CN" alt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a:t>5.</a:t>
            </a:r>
            <a:r>
              <a:rPr lang="zh-CN" altLang="zh-CN"/>
              <a:t>学习、成长都深深扎根于文化背景中。要想帮助所有孩子都取得成功，必须了解并重视他们多种多样的经历，而且必须看到每个孩子的文化优势并加以利用。</a:t>
            </a:r>
          </a:p>
          <a:p>
            <a:pPr>
              <a:spcBef>
                <a:spcPct val="0"/>
              </a:spcBef>
            </a:pPr>
            <a:r>
              <a:rPr lang="en-US" altLang="zh-CN"/>
              <a:t>6.</a:t>
            </a:r>
            <a:r>
              <a:rPr lang="zh-CN" altLang="zh-CN"/>
              <a:t>要找到适合于每个孩子的最佳教学方案，对成长途径和成长阶段的了解是极端重要的。（调整任务和学习环境以使学习任务变得具有适当的挑战性；调整教师的参与力度以适应学生当前的能力和需求。）</a:t>
            </a:r>
          </a:p>
          <a:p>
            <a:pPr>
              <a:spcBef>
                <a:spcPct val="0"/>
              </a:spcBef>
            </a:pPr>
            <a:endParaRPr lang="zh-CN" altLang="en-US"/>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D368C59-199F-46FB-8B8B-39DCA0DAA1D7}" type="slidenum">
              <a:rPr lang="zh-CN" altLang="en-US">
                <a:solidFill>
                  <a:srgbClr val="000000"/>
                </a:solidFill>
              </a:rPr>
              <a:pPr fontAlgn="base">
                <a:spcBef>
                  <a:spcPct val="0"/>
                </a:spcBef>
                <a:spcAft>
                  <a:spcPct val="0"/>
                </a:spcAft>
              </a:pPr>
              <a:t>23</a:t>
            </a:fld>
            <a:endParaRPr lang="zh-CN" altLang="en-US">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a:t>二、适合什么？</a:t>
            </a:r>
          </a:p>
          <a:p>
            <a:pPr>
              <a:spcBef>
                <a:spcPct val="0"/>
              </a:spcBef>
            </a:pPr>
            <a:r>
              <a:rPr lang="en-US" altLang="zh-CN"/>
              <a:t> </a:t>
            </a:r>
            <a:endParaRPr lang="zh-CN" altLang="zh-CN"/>
          </a:p>
          <a:p>
            <a:pPr>
              <a:spcBef>
                <a:spcPct val="0"/>
              </a:spcBef>
            </a:pPr>
            <a:r>
              <a:rPr lang="zh-CN" altLang="zh-CN"/>
              <a:t>布鲁纳“螺旋式课程”：</a:t>
            </a:r>
            <a:r>
              <a:rPr lang="zh-CN" altLang="zh-CN" b="1"/>
              <a:t>任何</a:t>
            </a:r>
            <a:r>
              <a:rPr lang="zh-CN" altLang="zh-CN"/>
              <a:t>课题都可以可靠而有效地传授给处于</a:t>
            </a:r>
            <a:r>
              <a:rPr lang="zh-CN" altLang="zh-CN" b="1"/>
              <a:t>任何</a:t>
            </a:r>
            <a:r>
              <a:rPr lang="zh-CN" altLang="zh-CN"/>
              <a:t>成长阶段的</a:t>
            </a:r>
            <a:r>
              <a:rPr lang="zh-CN" altLang="zh-CN" b="1"/>
              <a:t>任何</a:t>
            </a:r>
            <a:r>
              <a:rPr lang="zh-CN" altLang="zh-CN"/>
              <a:t>儿童。</a:t>
            </a:r>
          </a:p>
          <a:p>
            <a:pPr>
              <a:spcBef>
                <a:spcPct val="0"/>
              </a:spcBef>
            </a:pPr>
            <a:r>
              <a:rPr lang="zh-CN" altLang="zh-CN"/>
              <a:t>所谓“螺旋式课程”就是以与儿童思维方式相符的形式将学科结构置于课程的中心地位，随着年级的提升，不断拓广加深学科的基本结构，使之在课程中呈螺旋式上升的态势。</a:t>
            </a:r>
          </a:p>
          <a:p>
            <a:pPr>
              <a:spcBef>
                <a:spcPct val="0"/>
              </a:spcBef>
            </a:pPr>
            <a:endParaRPr lang="zh-CN" altLang="en-US"/>
          </a:p>
        </p:txBody>
      </p:sp>
      <p:sp>
        <p:nvSpPr>
          <p:cNvPr id="563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DEDA8504-0EF9-4B3B-AE52-56B912E0D596}" type="slidenum">
              <a:rPr lang="zh-CN" altLang="en-US">
                <a:solidFill>
                  <a:srgbClr val="000000"/>
                </a:solidFill>
              </a:rPr>
              <a:pPr fontAlgn="base">
                <a:spcBef>
                  <a:spcPct val="0"/>
                </a:spcBef>
                <a:spcAft>
                  <a:spcPct val="0"/>
                </a:spcAft>
              </a:pPr>
              <a:t>24</a:t>
            </a:fld>
            <a:endParaRPr lang="zh-CN" alt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a:t>课程的编制应从三个方面入手：第一，把学科中普遍的、基本的概念和原理作为课程的中心，并且要注重内容编排的连续性；第二，使学科的知识结构与儿童的认知水平相统一；第三，重视知识的形成过程。</a:t>
            </a:r>
          </a:p>
          <a:p>
            <a:pPr>
              <a:spcBef>
                <a:spcPct val="0"/>
              </a:spcBef>
            </a:pPr>
            <a:r>
              <a:rPr lang="zh-CN" altLang="zh-CN"/>
              <a:t>教材应该由课程专家、专业教师、心理学家来共同编制。</a:t>
            </a:r>
          </a:p>
          <a:p>
            <a:pPr>
              <a:spcBef>
                <a:spcPct val="0"/>
              </a:spcBef>
            </a:pPr>
            <a:endParaRPr lang="zh-CN" altLang="en-US"/>
          </a:p>
        </p:txBody>
      </p:sp>
      <p:sp>
        <p:nvSpPr>
          <p:cNvPr id="583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E4ABA3E2-D989-4BEA-8F0F-0C14723CBEDF}" type="slidenum">
              <a:rPr lang="zh-CN" altLang="en-US">
                <a:solidFill>
                  <a:srgbClr val="000000"/>
                </a:solidFill>
              </a:rPr>
              <a:pPr fontAlgn="base">
                <a:spcBef>
                  <a:spcPct val="0"/>
                </a:spcBef>
                <a:spcAft>
                  <a:spcPct val="0"/>
                </a:spcAft>
              </a:pPr>
              <a:t>25</a:t>
            </a:fld>
            <a:endParaRPr lang="zh-CN" alt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b="1"/>
              <a:t>（一）将课程看作学习体验，亲历学习的展开过程，让学习真正发生。</a:t>
            </a:r>
            <a:endParaRPr lang="zh-CN" altLang="zh-CN"/>
          </a:p>
          <a:p>
            <a:pPr>
              <a:spcBef>
                <a:spcPct val="0"/>
              </a:spcBef>
            </a:pPr>
            <a:r>
              <a:rPr lang="en-US" altLang="zh-CN" b="1"/>
              <a:t> </a:t>
            </a:r>
            <a:endParaRPr lang="zh-CN" altLang="zh-CN"/>
          </a:p>
          <a:p>
            <a:pPr>
              <a:spcBef>
                <a:spcPct val="0"/>
              </a:spcBef>
            </a:pPr>
            <a:r>
              <a:rPr lang="zh-CN" altLang="zh-CN"/>
              <a:t>学习索福克勒斯的名著《俄狄浦斯王》的两个班级，一个班级的教师布置的家庭作业时阅读这本名著，然后在课堂上就这本书进行两天的讨论，并让学生做一份关于这本书的测验，主要内容是新词汇以及作品的人物与情节。另一个班级的教师则先列出一系列论文题目，如“俄狄浦斯究竟是命运的受害者，还是自身悲剧的铸就者”，然后给学生一个月的时间准备。在这一个月里，教师首先介绍了一片关于俄狄浦斯情结的文章，把这一概念与学生将要阅读的内容联系起来。接下来，学生花两个星期的时间阅读这本书，期间穿插每天的诵读和喜剧形式的表演，还有夜间的阅读作业以及指定的日志问题。这些日志问题要求学生思考和论文题目有关的一步步展开的人物与情节。教师在这几周时间内阅读这些日志，对学生的理解加以评判，并给出反馈意见。教师还通过这些日志来调整教学，确保自己能找到让每个学生都参与到对话中来的办法。他组织各种规模的课堂讨论，让他们进一步思考这些问题。全班还就“俄狄浦斯对自身命运应承担何种责任”这一命题举行了一场辩论会。而后学生就他们所选择的论文题目写出草稿，在经过同学和教师评阅后，写成一篇论文。</a:t>
            </a:r>
          </a:p>
          <a:p>
            <a:pPr>
              <a:spcBef>
                <a:spcPct val="0"/>
              </a:spcBef>
            </a:pPr>
            <a:endParaRPr lang="zh-CN" altLang="en-US"/>
          </a:p>
        </p:txBody>
      </p:sp>
      <p:sp>
        <p:nvSpPr>
          <p:cNvPr id="6042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1DF80EE-83AC-46E7-90B2-0EA77E04A8D1}" type="slidenum">
              <a:rPr lang="zh-CN" altLang="en-US">
                <a:solidFill>
                  <a:srgbClr val="000000"/>
                </a:solidFill>
              </a:rPr>
              <a:pPr fontAlgn="base">
                <a:spcBef>
                  <a:spcPct val="0"/>
                </a:spcBef>
                <a:spcAft>
                  <a:spcPct val="0"/>
                </a:spcAft>
              </a:pPr>
              <a:t>26</a:t>
            </a:fld>
            <a:endParaRPr lang="zh-CN" altLang="en-US">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a:t>（</a:t>
            </a:r>
            <a:r>
              <a:rPr lang="en-US" altLang="zh-CN"/>
              <a:t>1</a:t>
            </a:r>
            <a:r>
              <a:rPr lang="zh-CN" altLang="zh-CN"/>
              <a:t>）不仅有“告诉”，还有“亲历”。思考：课程应在多大程度上达到传达某些事实的目的，又应在多大程度上强调批判性思考和提问技巧，好让学生能自行探索并掌握知识？（更广泛的框架）</a:t>
            </a:r>
          </a:p>
          <a:p>
            <a:pPr>
              <a:spcBef>
                <a:spcPct val="0"/>
              </a:spcBef>
            </a:pPr>
            <a:r>
              <a:rPr lang="zh-CN" altLang="zh-CN"/>
              <a:t>（</a:t>
            </a:r>
            <a:r>
              <a:rPr lang="en-US" altLang="zh-CN"/>
              <a:t>2</a:t>
            </a:r>
            <a:r>
              <a:rPr lang="zh-CN" altLang="zh-CN"/>
              <a:t>）不仅有“自主”，还有“协同”。思考：课堂上是否应该在重视个人成功的同时，寻求培养社会交流与合作的技能？（更多样化的学形式）</a:t>
            </a:r>
          </a:p>
          <a:p>
            <a:pPr>
              <a:spcBef>
                <a:spcPct val="0"/>
              </a:spcBef>
            </a:pPr>
            <a:r>
              <a:rPr lang="zh-CN" altLang="zh-CN"/>
              <a:t>（</a:t>
            </a:r>
            <a:r>
              <a:rPr lang="en-US" altLang="zh-CN"/>
              <a:t>3</a:t>
            </a:r>
            <a:r>
              <a:rPr lang="zh-CN" altLang="zh-CN"/>
              <a:t>）不仅有“宽度”，还有“深度”。思考：学生在学习时，课程的深层结构——关键概念与观点是如何诞生的，相互之间是如何联系的，它们是如何形成对一门学科的牢固理解的？（所做的事情之间创造一种有意义的协同配合关系，并形成一种</a:t>
            </a:r>
            <a:r>
              <a:rPr lang="zh-CN" altLang="zh-CN" b="1"/>
              <a:t>学业压力感</a:t>
            </a:r>
            <a:r>
              <a:rPr lang="zh-CN" altLang="zh-CN"/>
              <a:t>。）</a:t>
            </a:r>
          </a:p>
          <a:p>
            <a:pPr>
              <a:spcBef>
                <a:spcPct val="0"/>
              </a:spcBef>
            </a:pPr>
            <a:r>
              <a:rPr lang="zh-CN" altLang="zh-CN"/>
              <a:t>（</a:t>
            </a:r>
            <a:r>
              <a:rPr lang="en-US" altLang="zh-CN"/>
              <a:t>4</a:t>
            </a:r>
            <a:r>
              <a:rPr lang="zh-CN" altLang="zh-CN"/>
              <a:t>）不仅有“显性”，还有“隐性”。思考：课堂上的“隐性课程”即教师如何创造学习环境，使学生获得或失去某种学习和身份建构能力，如何让学生知情并参与？（推动改善针对全体学生的教学质量的任务，并形成一种将他们周边的社会环境和更广泛的教育目标在内的课程观。）</a:t>
            </a:r>
          </a:p>
          <a:p>
            <a:pPr>
              <a:spcBef>
                <a:spcPct val="0"/>
              </a:spcBef>
            </a:pPr>
            <a:endParaRPr lang="zh-CN" altLang="en-US"/>
          </a:p>
        </p:txBody>
      </p:sp>
      <p:sp>
        <p:nvSpPr>
          <p:cNvPr id="624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B65366D4-935E-40CB-B833-554BC49EE3FC}" type="slidenum">
              <a:rPr lang="zh-CN" altLang="en-US">
                <a:solidFill>
                  <a:srgbClr val="000000"/>
                </a:solidFill>
              </a:rPr>
              <a:pPr fontAlgn="base">
                <a:spcBef>
                  <a:spcPct val="0"/>
                </a:spcBef>
                <a:spcAft>
                  <a:spcPct val="0"/>
                </a:spcAft>
              </a:pPr>
              <a:t>27</a:t>
            </a:fld>
            <a:endParaRPr lang="zh-CN" altLang="en-US">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b="1"/>
              <a:t>（二）通过“反向设计”来促进“课程理解”。</a:t>
            </a:r>
            <a:endParaRPr lang="zh-CN" altLang="zh-CN"/>
          </a:p>
          <a:p>
            <a:pPr>
              <a:spcBef>
                <a:spcPct val="0"/>
              </a:spcBef>
            </a:pPr>
            <a:r>
              <a:rPr lang="zh-CN" altLang="zh-CN"/>
              <a:t>威金斯和麦克蒂格认为，教学设计，教师要“反向设计”，从教育目标开始，倒推到希望取得的成绩，再到帮助学生取得进步所需的支援活动及要素。</a:t>
            </a:r>
          </a:p>
          <a:p>
            <a:pPr>
              <a:spcBef>
                <a:spcPct val="0"/>
              </a:spcBef>
            </a:pPr>
            <a:r>
              <a:rPr lang="en-US" altLang="zh-CN"/>
              <a:t> </a:t>
            </a:r>
            <a:endParaRPr lang="zh-CN" altLang="zh-CN"/>
          </a:p>
          <a:p>
            <a:pPr>
              <a:spcBef>
                <a:spcPct val="0"/>
              </a:spcBef>
            </a:pPr>
            <a:r>
              <a:rPr lang="zh-CN" altLang="zh-CN"/>
              <a:t>教育目标：增值</a:t>
            </a:r>
          </a:p>
          <a:p>
            <a:pPr>
              <a:spcBef>
                <a:spcPct val="0"/>
              </a:spcBef>
            </a:pPr>
            <a:r>
              <a:rPr lang="zh-CN" altLang="zh-CN"/>
              <a:t>建立在社会需求与期望、课程标准以及针对学生知识增值和进一步学习来说必不可少的知识的研究的基础上所确立的。</a:t>
            </a:r>
          </a:p>
          <a:p>
            <a:pPr>
              <a:spcBef>
                <a:spcPct val="0"/>
              </a:spcBef>
            </a:pPr>
            <a:r>
              <a:rPr lang="zh-CN" altLang="zh-CN"/>
              <a:t>能把广泛的目标具体化，用以指导特定的学科和学习单元。</a:t>
            </a:r>
          </a:p>
          <a:p>
            <a:pPr>
              <a:spcBef>
                <a:spcPct val="0"/>
              </a:spcBef>
            </a:pPr>
            <a:r>
              <a:rPr lang="zh-CN" altLang="zh-CN"/>
              <a:t>为这些目标找到适当的规格与尺寸——不能变得过于微观，导致“技术胜过目标”（当目标与相关任务变得过于狭隘时，学生就没有办法学会可迁移的知识）；</a:t>
            </a:r>
          </a:p>
          <a:p>
            <a:pPr>
              <a:spcBef>
                <a:spcPct val="0"/>
              </a:spcBef>
            </a:pPr>
            <a:r>
              <a:rPr lang="zh-CN" altLang="zh-CN"/>
              <a:t>知道课程安排应具体到一个什么样的程度——可以为一系列连贯的活动进展提供充分的指导，又不妨碍教师针对学生的反应保持适当的灵活性，进而调整教学步骤或策略，以确保学生能够理解教学内容。</a:t>
            </a:r>
          </a:p>
          <a:p>
            <a:pPr>
              <a:spcBef>
                <a:spcPct val="0"/>
              </a:spcBef>
            </a:pPr>
            <a:r>
              <a:rPr lang="en-US" altLang="zh-CN"/>
              <a:t> </a:t>
            </a:r>
            <a:endParaRPr lang="zh-CN" altLang="zh-CN"/>
          </a:p>
          <a:p>
            <a:pPr>
              <a:spcBef>
                <a:spcPct val="0"/>
              </a:spcBef>
            </a:pPr>
            <a:r>
              <a:rPr lang="en-US" altLang="zh-CN"/>
              <a:t>2.</a:t>
            </a:r>
            <a:r>
              <a:rPr lang="zh-CN" altLang="zh-CN"/>
              <a:t>学习体验</a:t>
            </a:r>
          </a:p>
          <a:p>
            <a:pPr>
              <a:spcBef>
                <a:spcPct val="0"/>
              </a:spcBef>
            </a:pPr>
            <a:r>
              <a:rPr lang="zh-CN" altLang="zh-CN"/>
              <a:t>学习体验的内容与活动（范围与顺序）——思考怎样让学生在脑中对所学领域形成一个纲要或概念图，同时根据学生不同的学习体验水平，制订专门的活动计划。（</a:t>
            </a:r>
            <a:r>
              <a:rPr lang="zh-CN" altLang="zh-CN" b="1"/>
              <a:t>要避免让课程仅仅成为一系列有趣活动的组合</a:t>
            </a:r>
            <a:r>
              <a:rPr lang="zh-CN" altLang="zh-CN"/>
              <a:t>，对组织要素、原则和架构的关注，特别是学生任务分析是必不可少的。）</a:t>
            </a:r>
          </a:p>
          <a:p>
            <a:pPr>
              <a:spcBef>
                <a:spcPct val="0"/>
              </a:spcBef>
            </a:pPr>
            <a:r>
              <a:rPr lang="en-US" altLang="zh-CN"/>
              <a:t> </a:t>
            </a:r>
            <a:endParaRPr lang="zh-CN" altLang="zh-CN"/>
          </a:p>
          <a:p>
            <a:pPr>
              <a:spcBef>
                <a:spcPct val="0"/>
              </a:spcBef>
            </a:pPr>
            <a:r>
              <a:rPr lang="en-US" altLang="zh-CN"/>
              <a:t>3.</a:t>
            </a:r>
            <a:r>
              <a:rPr lang="zh-CN" altLang="zh-CN"/>
              <a:t>教学评估</a:t>
            </a:r>
          </a:p>
          <a:p>
            <a:pPr>
              <a:spcBef>
                <a:spcPct val="0"/>
              </a:spcBef>
            </a:pPr>
            <a:r>
              <a:rPr lang="zh-CN" altLang="zh-CN"/>
              <a:t>重视在学习过程中通过具体、专门的反馈来进行发展性评估能够提高学生成绩。</a:t>
            </a:r>
          </a:p>
          <a:p>
            <a:pPr>
              <a:spcBef>
                <a:spcPct val="0"/>
              </a:spcBef>
            </a:pPr>
            <a:r>
              <a:rPr lang="zh-CN" altLang="zh-CN"/>
              <a:t>教师以他们针对所在班级所制订的各种不同的目标为标准，收集关于哪些因素在起作用以及学生学习进展的分析性、发展性和总结性信息，了解学生掌握知识的程度及存在困难的领域。</a:t>
            </a:r>
          </a:p>
          <a:p>
            <a:pPr>
              <a:spcBef>
                <a:spcPct val="0"/>
              </a:spcBef>
            </a:pPr>
            <a:endParaRPr lang="zh-CN" altLang="en-US"/>
          </a:p>
        </p:txBody>
      </p:sp>
      <p:sp>
        <p:nvSpPr>
          <p:cNvPr id="645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265FDBB-2087-47A0-A398-8F80BDEB3B57}" type="slidenum">
              <a:rPr lang="zh-CN" altLang="en-US">
                <a:solidFill>
                  <a:srgbClr val="000000"/>
                </a:solidFill>
              </a:rPr>
              <a:pPr fontAlgn="base">
                <a:spcBef>
                  <a:spcPct val="0"/>
                </a:spcBef>
                <a:spcAft>
                  <a:spcPct val="0"/>
                </a:spcAft>
              </a:pPr>
              <a:t>28</a:t>
            </a:fld>
            <a:endParaRPr lang="zh-CN" altLang="en-US">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b="1"/>
              <a:t>（一）学科教学法知识</a:t>
            </a:r>
            <a:endParaRPr lang="zh-CN" altLang="zh-CN"/>
          </a:p>
          <a:p>
            <a:pPr>
              <a:spcBef>
                <a:spcPct val="0"/>
              </a:spcBef>
            </a:pPr>
            <a:r>
              <a:rPr lang="zh-CN" altLang="zh-CN"/>
              <a:t>戴维·霍金斯：区别教师教育与其他帮助性教育和家庭教育的关键就在于教师对学科的普遍参与，以及教师养成了把学生当作</a:t>
            </a:r>
            <a:r>
              <a:rPr lang="zh-CN" altLang="zh-CN" b="1"/>
              <a:t>内容学习者</a:t>
            </a:r>
            <a:r>
              <a:rPr lang="zh-CN" altLang="zh-CN"/>
              <a:t>来尊重的态度。……教师要成为了解儿童兴趣与观点的诊断专家，并鼓励学生钻研超出他们知识范围的科目内容。教师不仅要深入了解他们负责讲授的内容，还需要知道</a:t>
            </a:r>
            <a:r>
              <a:rPr lang="zh-CN" altLang="zh-CN" b="1"/>
              <a:t>如何向程度不同的学生讲解</a:t>
            </a:r>
            <a:r>
              <a:rPr lang="zh-CN" altLang="zh-CN"/>
              <a:t>这些内容。</a:t>
            </a:r>
          </a:p>
          <a:p>
            <a:pPr>
              <a:spcBef>
                <a:spcPct val="0"/>
              </a:spcBef>
            </a:pPr>
            <a:endParaRPr lang="zh-CN" altLang="en-US"/>
          </a:p>
        </p:txBody>
      </p:sp>
      <p:sp>
        <p:nvSpPr>
          <p:cNvPr id="665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3517987-27B8-479E-AC41-498A15964DB5}" type="slidenum">
              <a:rPr lang="zh-CN" altLang="en-US">
                <a:solidFill>
                  <a:srgbClr val="000000"/>
                </a:solidFill>
              </a:rPr>
              <a:pPr fontAlgn="base">
                <a:spcBef>
                  <a:spcPct val="0"/>
                </a:spcBef>
                <a:spcAft>
                  <a:spcPct val="0"/>
                </a:spcAft>
              </a:pPr>
              <a:t>29</a:t>
            </a:fld>
            <a:endParaRPr lang="zh-CN"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b="1"/>
              <a:t>十九大：</a:t>
            </a:r>
            <a:endParaRPr lang="zh-CN" altLang="zh-CN"/>
          </a:p>
          <a:p>
            <a:pPr>
              <a:spcBef>
                <a:spcPct val="0"/>
              </a:spcBef>
            </a:pPr>
            <a:r>
              <a:rPr lang="en-US" altLang="zh-CN"/>
              <a:t>1. </a:t>
            </a:r>
            <a:r>
              <a:rPr lang="zh-CN" altLang="zh-CN"/>
              <a:t>努力让每个孩子都能享有公平而有质量的教育。</a:t>
            </a:r>
          </a:p>
          <a:p>
            <a:pPr>
              <a:spcBef>
                <a:spcPct val="0"/>
              </a:spcBef>
            </a:pPr>
            <a:r>
              <a:rPr lang="en-US" altLang="zh-CN"/>
              <a:t>2. </a:t>
            </a:r>
            <a:r>
              <a:rPr lang="zh-CN" altLang="zh-CN"/>
              <a:t>“新时代”的主要矛盾变现为：人民日益增长的美好生活的需要和不均衡不充分发展之间的矛盾。</a:t>
            </a:r>
          </a:p>
          <a:p>
            <a:pPr>
              <a:spcBef>
                <a:spcPct val="0"/>
              </a:spcBef>
            </a:pPr>
            <a:r>
              <a:rPr lang="zh-CN" altLang="zh-CN"/>
              <a:t>课程资源供给的单一、课堂教学方式的粗放及管理文化运行的内向，与学生成长需求的多样、学习风格的个性及成人对教育参与的不适切、不充分、不智慧之间的矛盾。</a:t>
            </a:r>
          </a:p>
          <a:p>
            <a:pPr>
              <a:spcBef>
                <a:spcPct val="0"/>
              </a:spcBef>
            </a:pPr>
            <a:endParaRPr lang="zh-CN" altLang="en-US"/>
          </a:p>
        </p:txBody>
      </p:sp>
      <p:sp>
        <p:nvSpPr>
          <p:cNvPr id="71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8F7BECAE-7B9C-4DF7-B99D-12D091DA4EBD}" type="slidenum">
              <a:rPr lang="zh-CN" altLang="en-US">
                <a:solidFill>
                  <a:srgbClr val="000000"/>
                </a:solidFill>
              </a:rPr>
              <a:pPr fontAlgn="base">
                <a:spcBef>
                  <a:spcPct val="0"/>
                </a:spcBef>
                <a:spcAft>
                  <a:spcPct val="0"/>
                </a:spcAft>
              </a:pPr>
              <a:t>3</a:t>
            </a:fld>
            <a:endParaRPr lang="zh-CN" altLang="en-US">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a:t>下面哪个问题能最好地评测学生能否正确比较分数的大小？</a:t>
            </a:r>
          </a:p>
          <a:p>
            <a:pPr>
              <a:spcBef>
                <a:spcPct val="0"/>
              </a:spcBef>
            </a:pPr>
            <a:r>
              <a:rPr lang="zh-CN" altLang="zh-CN"/>
              <a:t>按从小到大的顺序排列这些分数：</a:t>
            </a:r>
            <a:r>
              <a:rPr lang="en-US" altLang="zh-CN"/>
              <a:t>5/8</a:t>
            </a:r>
            <a:r>
              <a:rPr lang="zh-CN" altLang="zh-CN"/>
              <a:t>；</a:t>
            </a:r>
            <a:r>
              <a:rPr lang="en-US" altLang="zh-CN"/>
              <a:t>1/4</a:t>
            </a:r>
            <a:r>
              <a:rPr lang="zh-CN" altLang="zh-CN"/>
              <a:t>；</a:t>
            </a:r>
            <a:r>
              <a:rPr lang="en-US" altLang="zh-CN"/>
              <a:t>11/16</a:t>
            </a:r>
            <a:endParaRPr lang="zh-CN" altLang="zh-CN"/>
          </a:p>
          <a:p>
            <a:pPr>
              <a:spcBef>
                <a:spcPct val="0"/>
              </a:spcBef>
            </a:pPr>
            <a:r>
              <a:rPr lang="zh-CN" altLang="zh-CN"/>
              <a:t>按从小到大的顺序排列这些分数：</a:t>
            </a:r>
            <a:r>
              <a:rPr lang="en-US" altLang="zh-CN"/>
              <a:t>5/8</a:t>
            </a:r>
            <a:r>
              <a:rPr lang="zh-CN" altLang="zh-CN"/>
              <a:t>；</a:t>
            </a:r>
            <a:r>
              <a:rPr lang="en-US" altLang="zh-CN"/>
              <a:t>3/4</a:t>
            </a:r>
            <a:r>
              <a:rPr lang="zh-CN" altLang="zh-CN"/>
              <a:t>；</a:t>
            </a:r>
            <a:r>
              <a:rPr lang="en-US" altLang="zh-CN"/>
              <a:t>1/16</a:t>
            </a:r>
            <a:endParaRPr lang="zh-CN" altLang="zh-CN"/>
          </a:p>
          <a:p>
            <a:pPr>
              <a:spcBef>
                <a:spcPct val="0"/>
              </a:spcBef>
            </a:pPr>
            <a:r>
              <a:rPr lang="zh-CN" altLang="zh-CN"/>
              <a:t>按从小到大的顺序排列这些分数：</a:t>
            </a:r>
            <a:r>
              <a:rPr lang="en-US" altLang="zh-CN"/>
              <a:t>5/8</a:t>
            </a:r>
            <a:r>
              <a:rPr lang="zh-CN" altLang="zh-CN"/>
              <a:t>；</a:t>
            </a:r>
            <a:r>
              <a:rPr lang="en-US" altLang="zh-CN"/>
              <a:t>3/4</a:t>
            </a:r>
            <a:r>
              <a:rPr lang="zh-CN" altLang="zh-CN"/>
              <a:t>；</a:t>
            </a:r>
            <a:r>
              <a:rPr lang="en-US" altLang="zh-CN"/>
              <a:t>11/16</a:t>
            </a:r>
            <a:endParaRPr lang="zh-CN" altLang="zh-CN"/>
          </a:p>
          <a:p>
            <a:pPr>
              <a:spcBef>
                <a:spcPct val="0"/>
              </a:spcBef>
            </a:pPr>
            <a:r>
              <a:rPr lang="zh-CN" altLang="zh-CN"/>
              <a:t>你能解释被你排除的那两个选项为什么吧适合评测学生对分数的了解程度吗？</a:t>
            </a:r>
          </a:p>
          <a:p>
            <a:pPr>
              <a:spcBef>
                <a:spcPct val="0"/>
              </a:spcBef>
            </a:pPr>
            <a:endParaRPr lang="zh-CN" altLang="en-US"/>
          </a:p>
        </p:txBody>
      </p:sp>
      <p:sp>
        <p:nvSpPr>
          <p:cNvPr id="686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F5B65CE-1F47-4F48-81A8-189060D7F21E}" type="slidenum">
              <a:rPr lang="zh-CN" altLang="en-US">
                <a:solidFill>
                  <a:srgbClr val="000000"/>
                </a:solidFill>
              </a:rPr>
              <a:pPr fontAlgn="base">
                <a:spcBef>
                  <a:spcPct val="0"/>
                </a:spcBef>
                <a:spcAft>
                  <a:spcPct val="0"/>
                </a:spcAft>
              </a:pPr>
              <a:t>30</a:t>
            </a:fld>
            <a:endParaRPr lang="zh-CN" altLang="en-US">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a:t>马丽萍对资深的小学数学教师进行的研究中发现，这些教师所掌握的初级学科知识（也被称为“对基础数学的深刻理解”）框架往往比数学专家所掌握的还要深刻而丰富，因为他们的知识是围绕教学所构建的。仅掌握更多的数学知识并不足以做好教学的准备工作，真正重要的是与教学有关的数学知识。</a:t>
            </a:r>
            <a:endParaRPr lang="en-US" altLang="zh-CN"/>
          </a:p>
          <a:p>
            <a:pPr>
              <a:spcBef>
                <a:spcPct val="0"/>
              </a:spcBef>
            </a:pPr>
            <a:r>
              <a:rPr lang="zh-CN" altLang="zh-CN"/>
              <a:t>优秀的教师的知识面绝不仅限于他所教的学科，也不仅限于“好的教学法”，他还应知道学生在这门科目的学习过程中取得进步和犯错的</a:t>
            </a:r>
            <a:r>
              <a:rPr lang="zh-CN" altLang="zh-CN" b="1"/>
              <a:t>规律</a:t>
            </a:r>
            <a:r>
              <a:rPr lang="zh-CN" altLang="zh-CN"/>
              <a:t>，知道在出现问题时如何加以解决；预期在某个内容的理解方面学生会表现出哪些典型特征，并针对这些特征予以回应的能力；运用多元化的例子和表达方式来讲授有难度的内容，以使这部分内容能被程度不同的学生所掌握的能力。</a:t>
            </a:r>
          </a:p>
          <a:p>
            <a:pPr>
              <a:spcBef>
                <a:spcPct val="0"/>
              </a:spcBef>
            </a:pPr>
            <a:endParaRPr lang="zh-CN" altLang="zh-CN"/>
          </a:p>
          <a:p>
            <a:pPr>
              <a:spcBef>
                <a:spcPct val="0"/>
              </a:spcBef>
            </a:pPr>
            <a:r>
              <a:rPr lang="en-US" altLang="zh-CN"/>
              <a:t> </a:t>
            </a:r>
            <a:endParaRPr lang="zh-CN" altLang="zh-CN"/>
          </a:p>
          <a:p>
            <a:pPr>
              <a:spcBef>
                <a:spcPct val="0"/>
              </a:spcBef>
            </a:pPr>
            <a:endParaRPr lang="zh-CN" altLang="en-US"/>
          </a:p>
        </p:txBody>
      </p:sp>
      <p:sp>
        <p:nvSpPr>
          <p:cNvPr id="7066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6A159D5D-94C3-4600-BF18-DF733C9FA99E}" type="slidenum">
              <a:rPr lang="zh-CN" altLang="en-US">
                <a:solidFill>
                  <a:srgbClr val="000000"/>
                </a:solidFill>
              </a:rPr>
              <a:pPr fontAlgn="base">
                <a:spcBef>
                  <a:spcPct val="0"/>
                </a:spcBef>
                <a:spcAft>
                  <a:spcPct val="0"/>
                </a:spcAft>
              </a:pPr>
              <a:t>31</a:t>
            </a:fld>
            <a:endParaRPr lang="zh-CN" altLang="en-US">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a:t>舒尔曼“学科教学法知识”：</a:t>
            </a:r>
          </a:p>
          <a:p>
            <a:pPr>
              <a:spcBef>
                <a:spcPct val="0"/>
              </a:spcBef>
            </a:pPr>
            <a:r>
              <a:rPr lang="zh-CN" altLang="zh-CN"/>
              <a:t>在某个学科领域最普遍教授的主题，对于这些观点的最有效的表达方式，最有力的类比、说明、例证和论证——简而言之，它是使他人能够理解学科内容的</a:t>
            </a:r>
            <a:r>
              <a:rPr lang="zh-CN" altLang="zh-CN" b="1"/>
              <a:t>表达方式</a:t>
            </a:r>
            <a:r>
              <a:rPr lang="zh-CN" altLang="zh-CN"/>
              <a:t>与</a:t>
            </a:r>
            <a:r>
              <a:rPr lang="zh-CN" altLang="zh-CN" b="1"/>
              <a:t>结构方式</a:t>
            </a:r>
            <a:r>
              <a:rPr lang="zh-CN" altLang="zh-CN"/>
              <a:t>。学科教学法知识还包括对影响特定主题学习难易程的因素的了解，以及不同年龄、不同背景的学生在学习最常教授的主题与课程时所掌握的概念与成见。舒尔曼“学科教学法知识”：</a:t>
            </a:r>
          </a:p>
          <a:p>
            <a:pPr>
              <a:spcBef>
                <a:spcPct val="0"/>
              </a:spcBef>
            </a:pPr>
            <a:r>
              <a:rPr lang="zh-CN" altLang="zh-CN"/>
              <a:t>在某个学科领域最普遍教授的主题，对于这些观点的最有效的表达方式，最有力的类比、说明、例证和论证——简而言之，它是使他人能够理解学科内容的</a:t>
            </a:r>
            <a:r>
              <a:rPr lang="zh-CN" altLang="zh-CN" b="1"/>
              <a:t>表达方式</a:t>
            </a:r>
            <a:r>
              <a:rPr lang="zh-CN" altLang="zh-CN"/>
              <a:t>与</a:t>
            </a:r>
            <a:r>
              <a:rPr lang="zh-CN" altLang="zh-CN" b="1"/>
              <a:t>结构方式</a:t>
            </a:r>
            <a:r>
              <a:rPr lang="zh-CN" altLang="zh-CN"/>
              <a:t>。学科教学法知识还包括对影响特定主题学习难易程的因素的了解，以及不同年龄、不同背景的学生在学习最常教授的主题与课程时所掌握的概念与成见。</a:t>
            </a:r>
          </a:p>
          <a:p>
            <a:pPr>
              <a:spcBef>
                <a:spcPct val="0"/>
              </a:spcBef>
            </a:pPr>
            <a:endParaRPr lang="zh-CN" altLang="zh-CN"/>
          </a:p>
          <a:p>
            <a:pPr>
              <a:spcBef>
                <a:spcPct val="0"/>
              </a:spcBef>
            </a:pPr>
            <a:r>
              <a:rPr lang="en-US" altLang="zh-CN" b="1"/>
              <a:t> </a:t>
            </a:r>
            <a:endParaRPr lang="zh-CN" altLang="zh-CN"/>
          </a:p>
          <a:p>
            <a:pPr>
              <a:spcBef>
                <a:spcPct val="0"/>
              </a:spcBef>
            </a:pPr>
            <a:endParaRPr lang="zh-CN" altLang="en-US"/>
          </a:p>
        </p:txBody>
      </p:sp>
      <p:sp>
        <p:nvSpPr>
          <p:cNvPr id="7270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51CB0E95-D0B3-4DE1-BF77-42570693F58D}" type="slidenum">
              <a:rPr lang="zh-CN" altLang="en-US">
                <a:solidFill>
                  <a:srgbClr val="000000"/>
                </a:solidFill>
              </a:rPr>
              <a:pPr fontAlgn="base">
                <a:spcBef>
                  <a:spcPct val="0"/>
                </a:spcBef>
                <a:spcAft>
                  <a:spcPct val="0"/>
                </a:spcAft>
              </a:pPr>
              <a:t>32</a:t>
            </a:fld>
            <a:endParaRPr lang="zh-CN" altLang="en-US">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b="1"/>
              <a:t>（二）因材施教、因势而为</a:t>
            </a:r>
            <a:endParaRPr lang="zh-CN" altLang="zh-CN"/>
          </a:p>
          <a:p>
            <a:pPr>
              <a:spcBef>
                <a:spcPct val="0"/>
              </a:spcBef>
            </a:pPr>
            <a:r>
              <a:rPr lang="zh-CN" altLang="zh-CN"/>
              <a:t>罗素：参差多态，乃幸福之源。多样性是人类群体的特性。不同学生，有不同的经历和不同的学习需要。如果教师把学生作为有经验、有思想、有家庭和社区资源——这些事物能够被用来帮助他们掌握新知识和技能——的学习者，学生的学习会得到促进。</a:t>
            </a:r>
          </a:p>
          <a:p>
            <a:pPr>
              <a:spcBef>
                <a:spcPct val="0"/>
              </a:spcBef>
            </a:pPr>
            <a:endParaRPr lang="zh-CN" altLang="en-US"/>
          </a:p>
        </p:txBody>
      </p:sp>
      <p:sp>
        <p:nvSpPr>
          <p:cNvPr id="747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06580F4B-B570-4DC6-9566-3486256C70E6}" type="slidenum">
              <a:rPr lang="zh-CN" altLang="en-US">
                <a:solidFill>
                  <a:srgbClr val="000000"/>
                </a:solidFill>
              </a:rPr>
              <a:pPr fontAlgn="base">
                <a:spcBef>
                  <a:spcPct val="0"/>
                </a:spcBef>
                <a:spcAft>
                  <a:spcPct val="0"/>
                </a:spcAft>
              </a:pPr>
              <a:t>33</a:t>
            </a:fld>
            <a:endParaRPr lang="zh-CN" altLang="en-US">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a:t>1.</a:t>
            </a:r>
            <a:r>
              <a:rPr lang="zh-CN" altLang="zh-CN"/>
              <a:t>教师要观照学生成长背景，成为“文化掮客”。</a:t>
            </a:r>
          </a:p>
          <a:p>
            <a:pPr>
              <a:spcBef>
                <a:spcPct val="0"/>
              </a:spcBef>
            </a:pPr>
            <a:r>
              <a:rPr lang="zh-CN" altLang="zh-CN"/>
              <a:t>伯恩斯坦：如果教师的文化是成为儿童意识的一个组成部分，儿童文化就应首先进入教师意识。</a:t>
            </a:r>
          </a:p>
          <a:p>
            <a:pPr>
              <a:spcBef>
                <a:spcPct val="0"/>
              </a:spcBef>
            </a:pPr>
            <a:r>
              <a:rPr lang="zh-CN" altLang="zh-CN"/>
              <a:t>日内瓦·盖伊：教师应当有做“文化掮客”的准备，对不同文化系统有透彻了解，能从不同角度解读文化符号，对于文化矛盾能进行调和，知道如何在不同文化之间架设桥梁或建立联系，以便为教学创造便利条件。</a:t>
            </a:r>
          </a:p>
          <a:p>
            <a:pPr>
              <a:spcBef>
                <a:spcPct val="0"/>
              </a:spcBef>
            </a:pPr>
            <a:r>
              <a:rPr lang="zh-CN" altLang="zh-CN"/>
              <a:t>教师应当成为人类学家，努力了解学生的文化习惯，掌握研究课堂所代表的文化、群体和个人的工具。一方面，要了解学生社会、文化、经济等高度多样化的背景；另一方面，要满足学生的认知能力不同而产生的不同的学习需要。</a:t>
            </a:r>
          </a:p>
          <a:p>
            <a:pPr>
              <a:spcBef>
                <a:spcPct val="0"/>
              </a:spcBef>
            </a:pPr>
            <a:r>
              <a:rPr lang="en-US" altLang="zh-CN"/>
              <a:t>2</a:t>
            </a:r>
            <a:r>
              <a:rPr lang="zh-CN" altLang="zh-CN"/>
              <a:t>．教师要观照学生生活背景，实施“互惠的和交互式”教学法。</a:t>
            </a:r>
          </a:p>
          <a:p>
            <a:pPr>
              <a:spcBef>
                <a:spcPct val="0"/>
              </a:spcBef>
            </a:pPr>
            <a:r>
              <a:rPr lang="zh-CN" altLang="zh-CN"/>
              <a:t>一方面，教师要为所有学生搭建框架，以便把他们在生活中认识的事物与自己在学校生活和学习中认识的事物联系起来；另一方面，教师要将课堂教学内容与学生的经历联系起来，从整体上看待一个学生，建立既有挑战性又有针对性的教育方法。</a:t>
            </a:r>
          </a:p>
          <a:p>
            <a:pPr>
              <a:spcBef>
                <a:spcPct val="0"/>
              </a:spcBef>
            </a:pPr>
            <a:r>
              <a:rPr lang="zh-CN" altLang="zh-CN"/>
              <a:t>“互惠的和交互式”教学法：师生一起认识所学内容的意义，而不是由教师向学生传授脱离实际情况的技能。这种合作式和交互式的教学方法意味着，课程与教育方法与学生的生活建立直接而有意义的联系。</a:t>
            </a:r>
          </a:p>
          <a:p>
            <a:pPr>
              <a:spcBef>
                <a:spcPct val="0"/>
              </a:spcBef>
            </a:pPr>
            <a:r>
              <a:rPr lang="en-US" altLang="zh-CN"/>
              <a:t>3</a:t>
            </a:r>
            <a:r>
              <a:rPr lang="zh-CN" altLang="zh-CN"/>
              <a:t>．教师要观照学生学习背景，建构“螺旋形课程”。</a:t>
            </a:r>
          </a:p>
          <a:p>
            <a:pPr>
              <a:spcBef>
                <a:spcPct val="0"/>
              </a:spcBef>
            </a:pPr>
            <a:r>
              <a:rPr lang="zh-CN" altLang="zh-CN"/>
              <a:t>设计一套充分照顾不同学生群体的理解能力，同时也注重发展更高层次的认知技能的课程。</a:t>
            </a:r>
          </a:p>
          <a:p>
            <a:pPr>
              <a:spcBef>
                <a:spcPct val="0"/>
              </a:spcBef>
            </a:pPr>
            <a:r>
              <a:rPr lang="zh-CN" altLang="zh-CN"/>
              <a:t>为了给学生创立一套能够建立某些联系的课程，教师需要掌握有关主题的广泛知识，这样才能建立一套能够代表多种群体学生并与其先前的经验相联系的课程。</a:t>
            </a:r>
          </a:p>
          <a:p>
            <a:pPr>
              <a:spcBef>
                <a:spcPct val="0"/>
              </a:spcBef>
            </a:pPr>
            <a:endParaRPr lang="zh-CN" altLang="en-US"/>
          </a:p>
        </p:txBody>
      </p:sp>
      <p:sp>
        <p:nvSpPr>
          <p:cNvPr id="768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A112B72-5F50-421E-BBE0-41907AE641AF}" type="slidenum">
              <a:rPr lang="zh-CN" altLang="en-US">
                <a:solidFill>
                  <a:srgbClr val="000000"/>
                </a:solidFill>
              </a:rPr>
              <a:pPr fontAlgn="base">
                <a:spcBef>
                  <a:spcPct val="0"/>
                </a:spcBef>
                <a:spcAft>
                  <a:spcPct val="0"/>
                </a:spcAft>
              </a:pPr>
              <a:t>34</a:t>
            </a:fld>
            <a:endParaRPr lang="zh-CN" altLang="en-US">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a:t> </a:t>
            </a:r>
            <a:endParaRPr lang="zh-CN" altLang="zh-CN"/>
          </a:p>
          <a:p>
            <a:pPr>
              <a:spcBef>
                <a:spcPct val="0"/>
              </a:spcBef>
            </a:pPr>
            <a:r>
              <a:rPr lang="zh-CN" altLang="zh-CN" b="1"/>
              <a:t>（三）创造有意义的学习机会</a:t>
            </a:r>
            <a:endParaRPr lang="zh-CN" altLang="zh-CN"/>
          </a:p>
          <a:p>
            <a:pPr>
              <a:spcBef>
                <a:spcPct val="0"/>
              </a:spcBef>
            </a:pPr>
            <a:r>
              <a:rPr lang="zh-CN" altLang="zh-CN"/>
              <a:t>内在的学习积极性往往来自于：人类通常会希望认识世界，驾驭自己的人生，并且开展自我指导。</a:t>
            </a:r>
          </a:p>
          <a:p>
            <a:pPr>
              <a:spcBef>
                <a:spcPct val="0"/>
              </a:spcBef>
            </a:pPr>
            <a:r>
              <a:rPr lang="zh-CN" altLang="zh-CN"/>
              <a:t>教师遇到的挑战是，如何布置能够使学生的积极性从外部转向内部的作业和创造学习环境。</a:t>
            </a:r>
          </a:p>
          <a:p>
            <a:pPr>
              <a:spcBef>
                <a:spcPct val="0"/>
              </a:spcBef>
            </a:pPr>
            <a:endParaRPr lang="zh-CN" altLang="en-US"/>
          </a:p>
        </p:txBody>
      </p:sp>
      <p:sp>
        <p:nvSpPr>
          <p:cNvPr id="7885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8F20654B-9A4A-48BE-9743-B1C9F0C38D7A}" type="slidenum">
              <a:rPr lang="zh-CN" altLang="en-US">
                <a:solidFill>
                  <a:srgbClr val="000000"/>
                </a:solidFill>
              </a:rPr>
              <a:pPr fontAlgn="base">
                <a:spcBef>
                  <a:spcPct val="0"/>
                </a:spcBef>
                <a:spcAft>
                  <a:spcPct val="0"/>
                </a:spcAft>
              </a:pPr>
              <a:t>35</a:t>
            </a:fld>
            <a:endParaRPr lang="zh-CN" altLang="en-US">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a:t>创造不受阻碍的课堂教学环境，强调学习的内在因素，帮助学生成为课堂上有责任的成员。</a:t>
            </a:r>
          </a:p>
          <a:p>
            <a:pPr>
              <a:spcBef>
                <a:spcPct val="0"/>
              </a:spcBef>
            </a:pPr>
            <a:r>
              <a:rPr lang="zh-CN" altLang="zh-CN"/>
              <a:t>提出清楚的、结构严谨的要求，即运用多重交流方式，以便使以不同方式处理信息的学生都能理解。</a:t>
            </a:r>
          </a:p>
          <a:p>
            <a:pPr>
              <a:spcBef>
                <a:spcPct val="0"/>
              </a:spcBef>
            </a:pPr>
            <a:r>
              <a:rPr lang="zh-CN" altLang="zh-CN"/>
              <a:t>教师将教学与学生自己的生活、体验和兴趣结合在一起。</a:t>
            </a:r>
          </a:p>
          <a:p>
            <a:pPr>
              <a:spcBef>
                <a:spcPct val="0"/>
              </a:spcBef>
            </a:pPr>
            <a:endParaRPr lang="zh-CN" altLang="en-US"/>
          </a:p>
        </p:txBody>
      </p:sp>
      <p:sp>
        <p:nvSpPr>
          <p:cNvPr id="809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BCEF7DE8-3706-4B2C-9E17-609287DA9541}" type="slidenum">
              <a:rPr lang="zh-CN" altLang="en-US">
                <a:solidFill>
                  <a:srgbClr val="000000"/>
                </a:solidFill>
              </a:rPr>
              <a:pPr fontAlgn="base">
                <a:spcBef>
                  <a:spcPct val="0"/>
                </a:spcBef>
                <a:spcAft>
                  <a:spcPct val="0"/>
                </a:spcAft>
              </a:pPr>
              <a:t>36</a:t>
            </a:fld>
            <a:endParaRPr lang="zh-CN" altLang="en-US">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a:t>展示概念是如何互相联系的。</a:t>
            </a:r>
          </a:p>
          <a:p>
            <a:pPr>
              <a:spcBef>
                <a:spcPct val="0"/>
              </a:spcBef>
            </a:pPr>
            <a:r>
              <a:rPr lang="zh-CN" altLang="zh-CN"/>
              <a:t>当学习活动在认知的角度上变得艰深难懂时，教师运用“搭脚手架”（成年人在最近发展区的范围内通过指导、辅导、暗示和鼓励，使学生取得他在其他情况下无法取得的成就）的方法对学生认识事物的努力提供帮助，要求学生进行思考和分析（深度学习），而不是简单地记忆和回忆。</a:t>
            </a:r>
          </a:p>
          <a:p>
            <a:pPr>
              <a:spcBef>
                <a:spcPct val="0"/>
              </a:spcBef>
            </a:pPr>
            <a:r>
              <a:rPr lang="zh-CN" altLang="zh-CN"/>
              <a:t>教师通过让学生做出反馈和参与学习来推动其进行思考，评价强调理解和学习，而不是单纯要求完成作业、对成绩进行比较或提供正确答案。</a:t>
            </a:r>
          </a:p>
          <a:p>
            <a:pPr>
              <a:spcBef>
                <a:spcPct val="0"/>
              </a:spcBef>
            </a:pPr>
            <a:endParaRPr lang="zh-CN" altLang="en-US"/>
          </a:p>
        </p:txBody>
      </p:sp>
      <p:sp>
        <p:nvSpPr>
          <p:cNvPr id="829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F311F14D-C96A-4E8F-90F7-D7C4676A4CAD}" type="slidenum">
              <a:rPr lang="zh-CN" altLang="en-US">
                <a:solidFill>
                  <a:srgbClr val="000000"/>
                </a:solidFill>
              </a:rPr>
              <a:pPr fontAlgn="base">
                <a:spcBef>
                  <a:spcPct val="0"/>
                </a:spcBef>
                <a:spcAft>
                  <a:spcPct val="0"/>
                </a:spcAft>
              </a:pPr>
              <a:t>37</a:t>
            </a:fld>
            <a:endParaRPr lang="zh-CN" altLang="en-US">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b="1"/>
              <a:t>（四）包容性的教学方法</a:t>
            </a:r>
            <a:endParaRPr lang="zh-CN" altLang="zh-CN"/>
          </a:p>
          <a:p>
            <a:pPr>
              <a:spcBef>
                <a:spcPct val="0"/>
              </a:spcBef>
            </a:pPr>
            <a:r>
              <a:rPr lang="zh-CN" altLang="zh-CN"/>
              <a:t>建立能对学生提供帮助并容纳差异的课堂。学生的优点得到强调，其差异则被认为是学习环境的积极组成部分，这些差异允许学生分享和体验不同观点。</a:t>
            </a:r>
          </a:p>
          <a:p>
            <a:pPr>
              <a:spcBef>
                <a:spcPct val="0"/>
              </a:spcBef>
            </a:pPr>
            <a:r>
              <a:rPr lang="zh-CN" altLang="zh-CN"/>
              <a:t>承认学生具有多种多样复杂的体验、长处和包括兴趣、才能、家庭经历和学习差异在内的种种特性。保证学生在束缚最小的环境中获得最佳教育机会。</a:t>
            </a:r>
          </a:p>
          <a:p>
            <a:pPr>
              <a:spcBef>
                <a:spcPct val="0"/>
              </a:spcBef>
            </a:pPr>
            <a:r>
              <a:rPr lang="zh-CN" altLang="zh-CN"/>
              <a:t>学生必须有安全感，不仅对教师感到放心，也对周围同伴感到放心。</a:t>
            </a:r>
          </a:p>
          <a:p>
            <a:pPr>
              <a:spcBef>
                <a:spcPct val="0"/>
              </a:spcBef>
            </a:pPr>
            <a:endParaRPr lang="zh-CN" altLang="en-US"/>
          </a:p>
        </p:txBody>
      </p:sp>
      <p:sp>
        <p:nvSpPr>
          <p:cNvPr id="849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A7C5221-4D65-42F4-A079-0DE640D1A0FD}" type="slidenum">
              <a:rPr lang="zh-CN" altLang="en-US">
                <a:solidFill>
                  <a:srgbClr val="000000"/>
                </a:solidFill>
              </a:rPr>
              <a:pPr fontAlgn="base">
                <a:spcBef>
                  <a:spcPct val="0"/>
                </a:spcBef>
                <a:spcAft>
                  <a:spcPct val="0"/>
                </a:spcAft>
              </a:pPr>
              <a:t>38</a:t>
            </a:fld>
            <a:endParaRPr lang="zh-CN" altLang="en-US">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b="1"/>
              <a:t>（五）形成性评价</a:t>
            </a:r>
            <a:endParaRPr lang="zh-CN" altLang="zh-CN"/>
          </a:p>
          <a:p>
            <a:pPr>
              <a:spcBef>
                <a:spcPct val="0"/>
              </a:spcBef>
            </a:pPr>
            <a:r>
              <a:rPr lang="zh-CN" altLang="zh-CN"/>
              <a:t>萨德勒：教师仅仅就答案的对错给出反馈是远远不够的。同样重要的是，为了给学习创造条件，必须把反馈与明确的成绩标准联系起来，并为学生提供进行改进的方法。</a:t>
            </a:r>
            <a:endParaRPr lang="en-US" altLang="zh-CN"/>
          </a:p>
          <a:p>
            <a:pPr>
              <a:spcBef>
                <a:spcPct val="0"/>
              </a:spcBef>
            </a:pPr>
            <a:r>
              <a:rPr lang="zh-CN" altLang="zh-CN"/>
              <a:t>为了有效帮助学生进行学习，教师必须定期了解学生的认识，并且还需要向学生传达进行独立思考和监督自己的学习过程的重要方法。</a:t>
            </a:r>
          </a:p>
          <a:p>
            <a:pPr>
              <a:spcBef>
                <a:spcPct val="0"/>
              </a:spcBef>
            </a:pPr>
            <a:r>
              <a:rPr lang="zh-CN" altLang="zh-CN"/>
              <a:t>包括：观察、召开学生会议、展示代表性作业、批语、反馈、学生自我评价等。用外部奖励的方法实际上会破坏学生对一项学习的内在的兴趣。而以学习为目标而不是以成绩为目标的孩子，会积极寻求有挑战性的学习，并且从旨在培养新的能力的机会中获得乐趣，不畏惧评价，因为他们把教师当成一项资源。</a:t>
            </a:r>
          </a:p>
          <a:p>
            <a:pPr>
              <a:spcBef>
                <a:spcPct val="0"/>
              </a:spcBef>
            </a:pPr>
            <a:endParaRPr lang="zh-CN" altLang="zh-CN"/>
          </a:p>
          <a:p>
            <a:pPr>
              <a:spcBef>
                <a:spcPct val="0"/>
              </a:spcBef>
            </a:pPr>
            <a:r>
              <a:rPr lang="zh-CN" altLang="zh-CN"/>
              <a:t>即：</a:t>
            </a:r>
          </a:p>
          <a:p>
            <a:pPr>
              <a:spcBef>
                <a:spcPct val="0"/>
              </a:spcBef>
            </a:pPr>
            <a:r>
              <a:rPr lang="zh-CN" altLang="zh-CN"/>
              <a:t>你想去哪里？</a:t>
            </a:r>
          </a:p>
          <a:p>
            <a:pPr>
              <a:spcBef>
                <a:spcPct val="0"/>
              </a:spcBef>
            </a:pPr>
            <a:r>
              <a:rPr lang="zh-CN" altLang="zh-CN"/>
              <a:t>你目前在哪里？</a:t>
            </a:r>
          </a:p>
          <a:p>
            <a:pPr>
              <a:spcBef>
                <a:spcPct val="0"/>
              </a:spcBef>
            </a:pPr>
            <a:r>
              <a:rPr lang="zh-CN" altLang="zh-CN"/>
              <a:t>你如何到达目的地？</a:t>
            </a:r>
          </a:p>
          <a:p>
            <a:pPr>
              <a:spcBef>
                <a:spcPct val="0"/>
              </a:spcBef>
            </a:pPr>
            <a:endParaRPr lang="zh-CN" altLang="en-US"/>
          </a:p>
        </p:txBody>
      </p:sp>
      <p:sp>
        <p:nvSpPr>
          <p:cNvPr id="870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C43B98FB-ADC4-4B78-A277-F979557AF04A}" type="slidenum">
              <a:rPr lang="zh-CN" altLang="en-US">
                <a:solidFill>
                  <a:srgbClr val="000000"/>
                </a:solidFill>
              </a:rPr>
              <a:pPr fontAlgn="base">
                <a:spcBef>
                  <a:spcPct val="0"/>
                </a:spcBef>
                <a:spcAft>
                  <a:spcPct val="0"/>
                </a:spcAft>
              </a:pPr>
              <a:t>39</a:t>
            </a:fld>
            <a:endParaRPr lang="zh-CN"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b="1"/>
              <a:t>十九大：</a:t>
            </a:r>
            <a:endParaRPr lang="zh-CN" altLang="zh-CN"/>
          </a:p>
          <a:p>
            <a:pPr>
              <a:spcBef>
                <a:spcPct val="0"/>
              </a:spcBef>
            </a:pPr>
            <a:r>
              <a:rPr lang="en-US" altLang="zh-CN"/>
              <a:t>1. </a:t>
            </a:r>
            <a:r>
              <a:rPr lang="zh-CN" altLang="zh-CN"/>
              <a:t>努力让每个孩子都能享有公平而有质量的教育。</a:t>
            </a:r>
          </a:p>
          <a:p>
            <a:pPr>
              <a:spcBef>
                <a:spcPct val="0"/>
              </a:spcBef>
            </a:pPr>
            <a:r>
              <a:rPr lang="en-US" altLang="zh-CN"/>
              <a:t>2. </a:t>
            </a:r>
            <a:r>
              <a:rPr lang="zh-CN" altLang="zh-CN"/>
              <a:t>“新时代”的主要矛盾变现为：人民日益增长的美好生活的需要和不均衡不充分发展之间的矛盾。</a:t>
            </a:r>
          </a:p>
          <a:p>
            <a:pPr>
              <a:spcBef>
                <a:spcPct val="0"/>
              </a:spcBef>
            </a:pPr>
            <a:r>
              <a:rPr lang="zh-CN" altLang="zh-CN"/>
              <a:t>课程资源供给的单一、课堂教学方式的粗放及管理文化运行的内向，与学生成长需求的多样、学习风格的个性及成人对教育参与的不适切、不充分、不智慧之间的矛盾。</a:t>
            </a:r>
          </a:p>
          <a:p>
            <a:pPr>
              <a:spcBef>
                <a:spcPct val="0"/>
              </a:spcBef>
            </a:pPr>
            <a:endParaRPr lang="zh-CN" altLang="en-US"/>
          </a:p>
        </p:txBody>
      </p:sp>
      <p:sp>
        <p:nvSpPr>
          <p:cNvPr id="922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ECE3398A-29CA-44F9-B33D-F215B62281C9}" type="slidenum">
              <a:rPr lang="zh-CN" altLang="en-US">
                <a:solidFill>
                  <a:srgbClr val="000000"/>
                </a:solidFill>
              </a:rPr>
              <a:pPr fontAlgn="base">
                <a:spcBef>
                  <a:spcPct val="0"/>
                </a:spcBef>
                <a:spcAft>
                  <a:spcPct val="0"/>
                </a:spcAft>
              </a:pPr>
              <a:t>4</a:t>
            </a:fld>
            <a:endParaRPr lang="zh-CN" altLang="en-US">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a:t>1</a:t>
            </a:r>
            <a:r>
              <a:rPr lang="zh-CN" altLang="zh-CN"/>
              <a:t>．聚焦：评价要与希望学生学习的事物相联系，否则就会毫无意义。标准不能模糊不清，也不能捉摸不定，而要适度而具体，要“透明”。使学生参与对自己作业分析过程会培养他们对评价过程的支配，并且由于评价标准更加明确和合理，学生达到更高标准成为可能。</a:t>
            </a:r>
          </a:p>
          <a:p>
            <a:pPr>
              <a:spcBef>
                <a:spcPct val="0"/>
              </a:spcBef>
            </a:pPr>
            <a:r>
              <a:rPr lang="en-US" altLang="zh-CN"/>
              <a:t>2.</a:t>
            </a:r>
            <a:r>
              <a:rPr lang="zh-CN" altLang="zh-CN"/>
              <a:t>实时：对学习进展情况进行研究，因为在一定课程的范围内，教师必须对典型的学习过程有实际认识，以便了解自己帮助学生想要实现的目标，以及一旦遇到难以理解的问题，如何提供帮助。具有挑战性的学习会提高学生的成就感，从而增强内在的学习动机。</a:t>
            </a:r>
          </a:p>
          <a:p>
            <a:pPr>
              <a:spcBef>
                <a:spcPct val="0"/>
              </a:spcBef>
            </a:pPr>
            <a:r>
              <a:rPr lang="en-US" altLang="zh-CN"/>
              <a:t>3.</a:t>
            </a:r>
            <a:r>
              <a:rPr lang="zh-CN" altLang="zh-CN"/>
              <a:t>促进：对评价—教学互动的具体方面进行考察，摆脱死记硬背的知识和孤立运用的技能，更加重视对核心观点的认识以及学生解决问题和提出论点的能力。学生对所学知识在现实世界中的意义的认识预示着他们对所学科目的兴趣。</a:t>
            </a:r>
          </a:p>
          <a:p>
            <a:pPr>
              <a:spcBef>
                <a:spcPct val="0"/>
              </a:spcBef>
            </a:pPr>
            <a:endParaRPr lang="zh-CN" altLang="en-US"/>
          </a:p>
        </p:txBody>
      </p:sp>
      <p:sp>
        <p:nvSpPr>
          <p:cNvPr id="890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0EBE9164-3E4C-42E7-AB15-9D0D7B2FE255}" type="slidenum">
              <a:rPr lang="zh-CN" altLang="en-US">
                <a:solidFill>
                  <a:srgbClr val="000000"/>
                </a:solidFill>
              </a:rPr>
              <a:pPr fontAlgn="base">
                <a:spcBef>
                  <a:spcPct val="0"/>
                </a:spcBef>
                <a:spcAft>
                  <a:spcPct val="0"/>
                </a:spcAft>
              </a:pPr>
              <a:t>40</a:t>
            </a:fld>
            <a:endParaRPr lang="zh-CN" altLang="en-US">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a:t>全美职业教学标准委员会（</a:t>
            </a:r>
            <a:r>
              <a:rPr lang="en-US" altLang="zh-CN"/>
              <a:t>NBPTS</a:t>
            </a:r>
            <a:r>
              <a:rPr lang="zh-CN" altLang="zh-CN"/>
              <a:t>）制定的教学职业标准：</a:t>
            </a:r>
          </a:p>
          <a:p>
            <a:pPr>
              <a:spcBef>
                <a:spcPct val="0"/>
              </a:spcBef>
            </a:pPr>
            <a:r>
              <a:rPr lang="zh-CN" altLang="zh-CN"/>
              <a:t>眼光：对教学中可能发生的事情和希望发生的事情有自己的认识。（好教师“脑袋后边都长着眼睛”——对即将发生的情况保持警觉）</a:t>
            </a:r>
          </a:p>
          <a:p>
            <a:pPr>
              <a:spcBef>
                <a:spcPct val="0"/>
              </a:spcBef>
            </a:pPr>
            <a:r>
              <a:rPr lang="zh-CN" altLang="zh-CN"/>
              <a:t>理解：对教学内容、教育学知识、学生和社会背景的深刻理解。（如：理解学习理论和发展理论，对学科的知识、方法、目的和形式的理解）</a:t>
            </a:r>
          </a:p>
          <a:p>
            <a:pPr>
              <a:spcBef>
                <a:spcPct val="0"/>
              </a:spcBef>
            </a:pPr>
            <a:r>
              <a:rPr lang="zh-CN" altLang="zh-CN"/>
              <a:t>教学安排：制定一套关于教学、学生及教师职责的安排。</a:t>
            </a:r>
          </a:p>
          <a:p>
            <a:pPr>
              <a:spcBef>
                <a:spcPct val="0"/>
              </a:spcBef>
            </a:pPr>
            <a:r>
              <a:rPr lang="zh-CN" altLang="zh-CN"/>
              <a:t>实践活动：包括大量的促进学生的学习的指导活动，如解释概念、举行讨论、策划辩论等。</a:t>
            </a:r>
          </a:p>
          <a:p>
            <a:pPr>
              <a:spcBef>
                <a:spcPct val="0"/>
              </a:spcBef>
            </a:pPr>
            <a:r>
              <a:rPr lang="zh-CN" altLang="zh-CN"/>
              <a:t>工具：课堂中采用的概念化和实践性的资源（如，概念化工具：学习理论；实践性工具：为分析阅读打分）。</a:t>
            </a:r>
          </a:p>
          <a:p>
            <a:pPr>
              <a:spcBef>
                <a:spcPct val="0"/>
              </a:spcBef>
            </a:pPr>
            <a:endParaRPr lang="zh-CN" altLang="en-US"/>
          </a:p>
        </p:txBody>
      </p:sp>
      <p:sp>
        <p:nvSpPr>
          <p:cNvPr id="911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7AEAE31C-405E-438D-82AC-2CB2204299D8}" type="slidenum">
              <a:rPr lang="zh-CN" altLang="en-US">
                <a:solidFill>
                  <a:srgbClr val="000000"/>
                </a:solidFill>
              </a:rPr>
              <a:pPr fontAlgn="base">
                <a:spcBef>
                  <a:spcPct val="0"/>
                </a:spcBef>
                <a:spcAft>
                  <a:spcPct val="0"/>
                </a:spcAft>
              </a:pPr>
              <a:t>41</a:t>
            </a:fld>
            <a:endParaRPr lang="zh-CN" altLang="en-US">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9318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0A5E580C-0571-42A2-ABE3-D31160A801EC}" type="slidenum">
              <a:rPr lang="zh-CN" altLang="en-US">
                <a:solidFill>
                  <a:srgbClr val="000000"/>
                </a:solidFill>
              </a:rPr>
              <a:pPr fontAlgn="base">
                <a:spcBef>
                  <a:spcPct val="0"/>
                </a:spcBef>
                <a:spcAft>
                  <a:spcPct val="0"/>
                </a:spcAft>
              </a:pPr>
              <a:t>42</a:t>
            </a:fld>
            <a:endParaRPr lang="zh-CN"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a:t>美国公众教育基金会对</a:t>
            </a:r>
            <a:r>
              <a:rPr lang="en-US" altLang="zh-CN"/>
              <a:t>92</a:t>
            </a:r>
            <a:r>
              <a:rPr lang="zh-CN" altLang="zh-CN"/>
              <a:t>个优秀中小学教师进行</a:t>
            </a:r>
            <a:r>
              <a:rPr lang="en-US" altLang="zh-CN"/>
              <a:t>1</a:t>
            </a:r>
            <a:r>
              <a:rPr lang="zh-CN" altLang="zh-CN"/>
              <a:t>年的采访、调研和观察，虽然他们的年龄、背景和个性各异，但在高效教学上表现出惊人的相似性：</a:t>
            </a:r>
          </a:p>
          <a:p>
            <a:pPr>
              <a:spcBef>
                <a:spcPct val="0"/>
              </a:spcBef>
            </a:pPr>
            <a:endParaRPr lang="zh-CN" altLang="en-US"/>
          </a:p>
        </p:txBody>
      </p:sp>
      <p:sp>
        <p:nvSpPr>
          <p:cNvPr id="174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06A60EA-7C43-4BE2-9251-2153CFF818F3}" type="slidenum">
              <a:rPr lang="zh-CN" altLang="en-US">
                <a:solidFill>
                  <a:srgbClr val="000000"/>
                </a:solidFill>
              </a:rPr>
              <a:pPr fontAlgn="base">
                <a:spcBef>
                  <a:spcPct val="0"/>
                </a:spcBef>
                <a:spcAft>
                  <a:spcPct val="0"/>
                </a:spcAft>
              </a:pPr>
              <a:t>5</a:t>
            </a:fld>
            <a:endParaRPr lang="zh-CN"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a:t>1.</a:t>
            </a:r>
            <a:r>
              <a:rPr lang="zh-CN" altLang="zh-CN"/>
              <a:t>明确表达他们对学生的期望，给学生们看上一年的作业范例，让他们了解什么样的作业更好。</a:t>
            </a:r>
          </a:p>
          <a:p>
            <a:pPr>
              <a:spcBef>
                <a:spcPct val="0"/>
              </a:spcBef>
            </a:pPr>
            <a:r>
              <a:rPr lang="en-US" altLang="zh-CN"/>
              <a:t>2</a:t>
            </a:r>
            <a:r>
              <a:rPr lang="zh-CN" altLang="zh-CN"/>
              <a:t>．在教室内、教室外、大厅里面，到处可见学生的成果展示。</a:t>
            </a:r>
          </a:p>
          <a:p>
            <a:pPr>
              <a:spcBef>
                <a:spcPct val="0"/>
              </a:spcBef>
            </a:pPr>
            <a:r>
              <a:rPr lang="en-US" altLang="zh-CN"/>
              <a:t>3.</a:t>
            </a:r>
            <a:r>
              <a:rPr lang="zh-CN" altLang="zh-CN"/>
              <a:t>教室并不是站着不动讲课，他们照顾到教室的各个角落，注视着教室内发生一切。</a:t>
            </a:r>
          </a:p>
          <a:p>
            <a:pPr>
              <a:spcBef>
                <a:spcPct val="0"/>
              </a:spcBef>
            </a:pPr>
            <a:endParaRPr lang="zh-CN" altLang="en-US"/>
          </a:p>
        </p:txBody>
      </p:sp>
      <p:sp>
        <p:nvSpPr>
          <p:cNvPr id="1946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1EBCE0A-F98D-4C98-B959-3128786D4315}" type="slidenum">
              <a:rPr lang="zh-CN" altLang="en-US">
                <a:solidFill>
                  <a:srgbClr val="000000"/>
                </a:solidFill>
              </a:rPr>
              <a:pPr fontAlgn="base">
                <a:spcBef>
                  <a:spcPct val="0"/>
                </a:spcBef>
                <a:spcAft>
                  <a:spcPct val="0"/>
                </a:spcAft>
              </a:pPr>
              <a:t>6</a:t>
            </a:fld>
            <a:endParaRPr lang="zh-CN"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a:t>4.</a:t>
            </a:r>
            <a:r>
              <a:rPr lang="zh-CN" altLang="zh-CN"/>
              <a:t>经常有各种小组活动，几乎找不到课桌成排放置的传统方式。</a:t>
            </a:r>
          </a:p>
          <a:p>
            <a:pPr>
              <a:spcBef>
                <a:spcPct val="0"/>
              </a:spcBef>
            </a:pPr>
            <a:r>
              <a:rPr lang="en-US" altLang="zh-CN"/>
              <a:t>5.</a:t>
            </a:r>
            <a:r>
              <a:rPr lang="zh-CN" altLang="zh-CN"/>
              <a:t>高水平且有益的课堂讨论：鼓励学生提出问题，对各种想法展开讨论，教室和其他学生对提出问题的学生的意见进行评论。</a:t>
            </a:r>
          </a:p>
          <a:p>
            <a:pPr>
              <a:spcBef>
                <a:spcPct val="0"/>
              </a:spcBef>
            </a:pPr>
            <a:r>
              <a:rPr lang="en-US" altLang="zh-CN"/>
              <a:t>6.</a:t>
            </a:r>
            <a:r>
              <a:rPr lang="zh-CN" altLang="zh-CN"/>
              <a:t>出色的教室布置和清晰地课程安排，需要的资料随手可得，上课时间决不会因为备课不足而浪费。</a:t>
            </a:r>
          </a:p>
          <a:p>
            <a:pPr>
              <a:spcBef>
                <a:spcPct val="0"/>
              </a:spcBef>
            </a:pPr>
            <a:endParaRPr lang="zh-CN" altLang="en-US"/>
          </a:p>
        </p:txBody>
      </p:sp>
      <p:sp>
        <p:nvSpPr>
          <p:cNvPr id="2150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664E08B4-1508-4E02-9FB0-38024B0FB035}" type="slidenum">
              <a:rPr lang="zh-CN" altLang="en-US">
                <a:solidFill>
                  <a:srgbClr val="000000"/>
                </a:solidFill>
              </a:rPr>
              <a:pPr fontAlgn="base">
                <a:spcBef>
                  <a:spcPct val="0"/>
                </a:spcBef>
                <a:spcAft>
                  <a:spcPct val="0"/>
                </a:spcAft>
              </a:pPr>
              <a:t>7</a:t>
            </a:fld>
            <a:endParaRPr lang="zh-CN"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a:t>适合谁？（生情、学情、当前社会环境下的成长情况）</a:t>
            </a:r>
          </a:p>
          <a:p>
            <a:pPr>
              <a:spcBef>
                <a:spcPct val="0"/>
              </a:spcBef>
            </a:pPr>
            <a:r>
              <a:rPr lang="zh-CN" altLang="zh-CN"/>
              <a:t>适合什么？（课程的内容、目标）</a:t>
            </a:r>
          </a:p>
          <a:p>
            <a:pPr>
              <a:spcBef>
                <a:spcPct val="0"/>
              </a:spcBef>
            </a:pPr>
            <a:r>
              <a:rPr lang="zh-CN" altLang="zh-CN"/>
              <a:t>怎样适合？（学科教学法、因材施教、评估）</a:t>
            </a:r>
          </a:p>
          <a:p>
            <a:pPr>
              <a:spcBef>
                <a:spcPct val="0"/>
              </a:spcBef>
            </a:pPr>
            <a:endParaRPr lang="zh-CN" altLang="en-US"/>
          </a:p>
        </p:txBody>
      </p:sp>
      <p:sp>
        <p:nvSpPr>
          <p:cNvPr id="235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B38C399-611D-482E-8532-D567F78A7DA5}" type="slidenum">
              <a:rPr lang="zh-CN" altLang="en-US">
                <a:solidFill>
                  <a:srgbClr val="000000"/>
                </a:solidFill>
              </a:rPr>
              <a:pPr fontAlgn="base">
                <a:spcBef>
                  <a:spcPct val="0"/>
                </a:spcBef>
                <a:spcAft>
                  <a:spcPct val="0"/>
                </a:spcAft>
              </a:pPr>
              <a:t>8</a:t>
            </a:fld>
            <a:endParaRPr lang="zh-CN" alt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zh-CN"/>
              <a:t>教师的使命：</a:t>
            </a:r>
          </a:p>
          <a:p>
            <a:pPr>
              <a:spcBef>
                <a:spcPct val="0"/>
              </a:spcBef>
            </a:pPr>
            <a:r>
              <a:rPr lang="zh-CN" altLang="zh-CN"/>
              <a:t>科恩：教师就是在一个影响三方的环境下教师、学生和教学内容之间的相互作用。</a:t>
            </a:r>
          </a:p>
          <a:p>
            <a:pPr>
              <a:spcBef>
                <a:spcPct val="0"/>
              </a:spcBef>
            </a:pPr>
            <a:r>
              <a:rPr lang="zh-CN" altLang="zh-CN"/>
              <a:t>杜威：儿童的需要和课程的要求之间通过教师的</a:t>
            </a:r>
            <a:r>
              <a:rPr lang="zh-CN" altLang="zh-CN" b="1"/>
              <a:t>斡旋</a:t>
            </a:r>
            <a:r>
              <a:rPr lang="zh-CN" altLang="zh-CN"/>
              <a:t>而得以协调一致。</a:t>
            </a:r>
          </a:p>
          <a:p>
            <a:pPr>
              <a:spcBef>
                <a:spcPct val="0"/>
              </a:spcBef>
            </a:pPr>
            <a:r>
              <a:rPr lang="zh-CN" altLang="zh-CN"/>
              <a:t>适合“学科”：在自己、学生和专业之间编织一个错综复杂的联系网，这样学生也就学会了怎样为自己编织一个成功之网。</a:t>
            </a:r>
          </a:p>
          <a:p>
            <a:pPr>
              <a:spcBef>
                <a:spcPct val="0"/>
              </a:spcBef>
            </a:pPr>
            <a:r>
              <a:rPr lang="zh-CN" altLang="zh-CN"/>
              <a:t>适合“教师”：需掌握必要的知识，并进一步</a:t>
            </a:r>
            <a:r>
              <a:rPr lang="zh-CN" altLang="zh-CN" b="1"/>
              <a:t>超越</a:t>
            </a:r>
            <a:r>
              <a:rPr lang="zh-CN" altLang="zh-CN"/>
              <a:t>自己的个人知识和经验去掌握</a:t>
            </a:r>
            <a:r>
              <a:rPr lang="zh-CN" altLang="zh-CN" b="1"/>
              <a:t>怎样提升学生学习力</a:t>
            </a:r>
            <a:r>
              <a:rPr lang="zh-CN" altLang="zh-CN"/>
              <a:t>的技能。</a:t>
            </a:r>
          </a:p>
          <a:p>
            <a:pPr>
              <a:spcBef>
                <a:spcPct val="0"/>
              </a:spcBef>
            </a:pPr>
            <a:r>
              <a:rPr lang="zh-CN" altLang="zh-CN"/>
              <a:t>“适合”是主动应对，自我超越。</a:t>
            </a:r>
          </a:p>
          <a:p>
            <a:pPr>
              <a:spcBef>
                <a:spcPct val="0"/>
              </a:spcBef>
            </a:pPr>
            <a:endParaRPr lang="zh-CN" altLang="en-US"/>
          </a:p>
        </p:txBody>
      </p:sp>
      <p:sp>
        <p:nvSpPr>
          <p:cNvPr id="256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8612EA91-2797-47FF-BE80-2DC86D9F709B}" type="slidenum">
              <a:rPr lang="zh-CN" altLang="en-US">
                <a:solidFill>
                  <a:srgbClr val="000000"/>
                </a:solidFill>
              </a:rPr>
              <a:pPr fontAlgn="base">
                <a:spcBef>
                  <a:spcPct val="0"/>
                </a:spcBef>
                <a:spcAft>
                  <a:spcPct val="0"/>
                </a:spcAft>
              </a:pPr>
              <a:t>9</a:t>
            </a:fld>
            <a:endParaRPr lang="zh-CN"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459105"/>
      </p:ext>
    </p:extLst>
  </p:cSld>
  <p:clrMapOvr>
    <a:masterClrMapping/>
  </p:clrMapOvr>
  <p:transition spd="med" advClick="0" advTm="1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665763"/>
      </p:ext>
    </p:extLst>
  </p:cSld>
  <p:clrMapOvr>
    <a:masterClrMapping/>
  </p:clrMapOvr>
  <p:transition spd="med" advClick="0" advTm="1000">
    <p:pull/>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advClick="0" advTm="1000">
    <p:pull/>
  </p:transition>
  <p:txStyles>
    <p:titleStyle>
      <a:lvl1pPr algn="l" rtl="0" fontAlgn="base">
        <a:spcBef>
          <a:spcPct val="0"/>
        </a:spcBef>
        <a:spcAft>
          <a:spcPct val="0"/>
        </a:spcAft>
        <a:defRPr sz="2800" kern="1200">
          <a:solidFill>
            <a:schemeClr val="tx1"/>
          </a:solidFill>
          <a:latin typeface="微软雅黑" pitchFamily="34" charset="-122"/>
          <a:ea typeface="微软雅黑" pitchFamily="34" charset="-122"/>
          <a:cs typeface="+mj-cs"/>
        </a:defRPr>
      </a:lvl1pPr>
      <a:lvl2pPr algn="l" rtl="0" fontAlgn="base">
        <a:spcBef>
          <a:spcPct val="0"/>
        </a:spcBef>
        <a:spcAft>
          <a:spcPct val="0"/>
        </a:spcAft>
        <a:defRPr sz="2800">
          <a:solidFill>
            <a:schemeClr val="tx1"/>
          </a:solidFill>
          <a:latin typeface="微软雅黑" panose="020B0503020204020204" pitchFamily="34" charset="-122"/>
          <a:ea typeface="微软雅黑" panose="020B0503020204020204" pitchFamily="34" charset="-122"/>
        </a:defRPr>
      </a:lvl2pPr>
      <a:lvl3pPr algn="l" rtl="0" fontAlgn="base">
        <a:spcBef>
          <a:spcPct val="0"/>
        </a:spcBef>
        <a:spcAft>
          <a:spcPct val="0"/>
        </a:spcAft>
        <a:defRPr sz="2800">
          <a:solidFill>
            <a:schemeClr val="tx1"/>
          </a:solidFill>
          <a:latin typeface="微软雅黑" panose="020B0503020204020204" pitchFamily="34" charset="-122"/>
          <a:ea typeface="微软雅黑" panose="020B0503020204020204" pitchFamily="34" charset="-122"/>
        </a:defRPr>
      </a:lvl3pPr>
      <a:lvl4pPr algn="l" rtl="0" fontAlgn="base">
        <a:spcBef>
          <a:spcPct val="0"/>
        </a:spcBef>
        <a:spcAft>
          <a:spcPct val="0"/>
        </a:spcAft>
        <a:defRPr sz="2800">
          <a:solidFill>
            <a:schemeClr val="tx1"/>
          </a:solidFill>
          <a:latin typeface="微软雅黑" panose="020B0503020204020204" pitchFamily="34" charset="-122"/>
          <a:ea typeface="微软雅黑" panose="020B0503020204020204" pitchFamily="34" charset="-122"/>
        </a:defRPr>
      </a:lvl4pPr>
      <a:lvl5pPr algn="l" rtl="0" fontAlgn="base">
        <a:spcBef>
          <a:spcPct val="0"/>
        </a:spcBef>
        <a:spcAft>
          <a:spcPct val="0"/>
        </a:spcAft>
        <a:defRPr sz="2800">
          <a:solidFill>
            <a:schemeClr val="tx1"/>
          </a:solidFill>
          <a:latin typeface="微软雅黑" panose="020B0503020204020204" pitchFamily="34" charset="-122"/>
          <a:ea typeface="微软雅黑" panose="020B0503020204020204" pitchFamily="34" charset="-122"/>
        </a:defRPr>
      </a:lvl5pPr>
      <a:lvl6pPr marL="457200" algn="l" rtl="0" fontAlgn="base">
        <a:spcBef>
          <a:spcPct val="0"/>
        </a:spcBef>
        <a:spcAft>
          <a:spcPct val="0"/>
        </a:spcAft>
        <a:defRPr sz="2800">
          <a:solidFill>
            <a:schemeClr val="tx1"/>
          </a:solidFill>
          <a:latin typeface="微软雅黑" panose="020B0503020204020204" pitchFamily="34" charset="-122"/>
          <a:ea typeface="微软雅黑" panose="020B0503020204020204" pitchFamily="34" charset="-122"/>
        </a:defRPr>
      </a:lvl6pPr>
      <a:lvl7pPr marL="914400" algn="l" rtl="0" fontAlgn="base">
        <a:spcBef>
          <a:spcPct val="0"/>
        </a:spcBef>
        <a:spcAft>
          <a:spcPct val="0"/>
        </a:spcAft>
        <a:defRPr sz="2800">
          <a:solidFill>
            <a:schemeClr val="tx1"/>
          </a:solidFill>
          <a:latin typeface="微软雅黑" panose="020B0503020204020204" pitchFamily="34" charset="-122"/>
          <a:ea typeface="微软雅黑" panose="020B0503020204020204" pitchFamily="34" charset="-122"/>
        </a:defRPr>
      </a:lvl7pPr>
      <a:lvl8pPr marL="1371600" algn="l" rtl="0" fontAlgn="base">
        <a:spcBef>
          <a:spcPct val="0"/>
        </a:spcBef>
        <a:spcAft>
          <a:spcPct val="0"/>
        </a:spcAft>
        <a:defRPr sz="2800">
          <a:solidFill>
            <a:schemeClr val="tx1"/>
          </a:solidFill>
          <a:latin typeface="微软雅黑" panose="020B0503020204020204" pitchFamily="34" charset="-122"/>
          <a:ea typeface="微软雅黑" panose="020B0503020204020204" pitchFamily="34" charset="-122"/>
        </a:defRPr>
      </a:lvl8pPr>
      <a:lvl9pPr marL="1828800" algn="l" rtl="0" fontAlgn="base">
        <a:spcBef>
          <a:spcPct val="0"/>
        </a:spcBef>
        <a:spcAft>
          <a:spcPct val="0"/>
        </a:spcAft>
        <a:defRPr sz="2800">
          <a:solidFill>
            <a:schemeClr val="tx1"/>
          </a:solidFill>
          <a:latin typeface="微软雅黑" panose="020B0503020204020204" pitchFamily="34" charset="-122"/>
          <a:ea typeface="微软雅黑" panose="020B0503020204020204" pitchFamily="34"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微软雅黑" pitchFamily="34" charset="-122"/>
          <a:ea typeface="微软雅黑" pitchFamily="34" charset="-122"/>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微软雅黑" pitchFamily="34" charset="-122"/>
          <a:ea typeface="微软雅黑" pitchFamily="34" charset="-122"/>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微软雅黑" pitchFamily="34" charset="-122"/>
          <a:ea typeface="微软雅黑" pitchFamily="34" charset="-122"/>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微软雅黑" pitchFamily="34" charset="-122"/>
          <a:ea typeface="微软雅黑" pitchFamily="34" charset="-122"/>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微软雅黑" pitchFamily="34" charset="-122"/>
          <a:ea typeface="微软雅黑"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34.xml"/><Relationship Id="rId7" Type="http://schemas.openxmlformats.org/officeDocument/2006/relationships/image" Target="../media/image6.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8.emf"/><Relationship Id="rId5" Type="http://schemas.openxmlformats.org/officeDocument/2006/relationships/image" Target="../media/image3.png"/><Relationship Id="rId10" Type="http://schemas.openxmlformats.org/officeDocument/2006/relationships/oleObject" Target="../embeddings/oleObject3.bin"/><Relationship Id="rId4" Type="http://schemas.openxmlformats.org/officeDocument/2006/relationships/image" Target="../media/image2.jpeg"/><Relationship Id="rId9" Type="http://schemas.openxmlformats.org/officeDocument/2006/relationships/image" Target="../media/image7.emf"/></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40.xml"/><Relationship Id="rId7" Type="http://schemas.openxmlformats.org/officeDocument/2006/relationships/image" Target="../media/image9.e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1.emf"/><Relationship Id="rId5" Type="http://schemas.openxmlformats.org/officeDocument/2006/relationships/image" Target="../media/image3.png"/><Relationship Id="rId10" Type="http://schemas.openxmlformats.org/officeDocument/2006/relationships/oleObject" Target="../embeddings/oleObject6.bin"/><Relationship Id="rId4" Type="http://schemas.openxmlformats.org/officeDocument/2006/relationships/image" Target="../media/image2.jpeg"/><Relationship Id="rId9" Type="http://schemas.openxmlformats.org/officeDocument/2006/relationships/image" Target="../media/image10.emf"/></Relationships>
</file>

<file path=ppt/slides/_rels/slide4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eg"/><Relationship Id="rId7" Type="http://schemas.openxmlformats.org/officeDocument/2006/relationships/diagramColors" Target="../diagrams/colors3.xm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 name="矩形 45"/>
          <p:cNvSpPr/>
          <p:nvPr/>
        </p:nvSpPr>
        <p:spPr>
          <a:xfrm>
            <a:off x="0" y="987425"/>
            <a:ext cx="9144000" cy="17494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2000"/>
          </a:p>
        </p:txBody>
      </p:sp>
      <p:sp>
        <p:nvSpPr>
          <p:cNvPr id="50" name="TextBox 49"/>
          <p:cNvSpPr txBox="1">
            <a:spLocks noChangeArrowheads="1"/>
          </p:cNvSpPr>
          <p:nvPr/>
        </p:nvSpPr>
        <p:spPr bwMode="auto">
          <a:xfrm>
            <a:off x="446088" y="1106488"/>
            <a:ext cx="7918450"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zh-CN" altLang="en-US" sz="4000" b="1">
                <a:solidFill>
                  <a:schemeClr val="bg1"/>
                </a:solidFill>
                <a:latin typeface="微软雅黑" panose="020B0503020204020204" pitchFamily="34" charset="-122"/>
                <a:ea typeface="微软雅黑" panose="020B0503020204020204" pitchFamily="34" charset="-122"/>
                <a:sym typeface="方正兰亭纤黑_GBK"/>
              </a:rPr>
              <a:t>专业：教师的应许之地</a:t>
            </a:r>
          </a:p>
          <a:p>
            <a:pPr algn="r" eaLnBrk="1" hangingPunct="1">
              <a:lnSpc>
                <a:spcPct val="130000"/>
              </a:lnSpc>
            </a:pPr>
            <a:r>
              <a:rPr lang="en-US" altLang="zh-CN" sz="3200" b="1">
                <a:solidFill>
                  <a:schemeClr val="bg1"/>
                </a:solidFill>
                <a:latin typeface="微软雅黑" panose="020B0503020204020204" pitchFamily="34" charset="-122"/>
                <a:ea typeface="微软雅黑" panose="020B0503020204020204" pitchFamily="34" charset="-122"/>
                <a:sym typeface="方正兰亭纤黑_GBK"/>
              </a:rPr>
              <a:t>——“</a:t>
            </a:r>
            <a:r>
              <a:rPr lang="zh-CN" altLang="en-US" sz="3200" b="1">
                <a:solidFill>
                  <a:schemeClr val="bg1"/>
                </a:solidFill>
                <a:latin typeface="微软雅黑" panose="020B0503020204020204" pitchFamily="34" charset="-122"/>
                <a:ea typeface="微软雅黑" panose="020B0503020204020204" pitchFamily="34" charset="-122"/>
                <a:sym typeface="方正兰亭纤黑_GBK"/>
              </a:rPr>
              <a:t>学习力”与教师专业发展</a:t>
            </a:r>
          </a:p>
        </p:txBody>
      </p:sp>
      <p:cxnSp>
        <p:nvCxnSpPr>
          <p:cNvPr id="51" name="直接连接符 50"/>
          <p:cNvCxnSpPr/>
          <p:nvPr/>
        </p:nvCxnSpPr>
        <p:spPr>
          <a:xfrm>
            <a:off x="360363" y="4156075"/>
            <a:ext cx="8351837"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2" name="圆角矩形 51"/>
          <p:cNvSpPr/>
          <p:nvPr/>
        </p:nvSpPr>
        <p:spPr>
          <a:xfrm>
            <a:off x="1655763" y="3740150"/>
            <a:ext cx="5832475" cy="831850"/>
          </a:xfrm>
          <a:prstGeom prst="roundRect">
            <a:avLst/>
          </a:prstGeom>
          <a:solidFill>
            <a:schemeClr val="tx2">
              <a:lumMod val="75000"/>
            </a:schemeClr>
          </a:solid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2800" b="1" dirty="0">
                <a:solidFill>
                  <a:schemeClr val="bg1"/>
                </a:solidFill>
                <a:latin typeface="黑体" panose="02010609060101010101" pitchFamily="49" charset="-122"/>
                <a:ea typeface="黑体" panose="02010609060101010101" pitchFamily="49" charset="-122"/>
              </a:rPr>
              <a:t>《</a:t>
            </a:r>
            <a:r>
              <a:rPr lang="zh-CN" altLang="en-US" sz="2800" b="1" dirty="0">
                <a:solidFill>
                  <a:schemeClr val="bg1"/>
                </a:solidFill>
                <a:latin typeface="黑体" panose="02010609060101010101" pitchFamily="49" charset="-122"/>
                <a:ea typeface="黑体" panose="02010609060101010101" pitchFamily="49" charset="-122"/>
              </a:rPr>
              <a:t>江苏教育</a:t>
            </a:r>
            <a:r>
              <a:rPr lang="en-US" altLang="zh-CN" sz="2800" b="1" dirty="0">
                <a:solidFill>
                  <a:schemeClr val="bg1"/>
                </a:solidFill>
                <a:latin typeface="黑体" panose="02010609060101010101" pitchFamily="49" charset="-122"/>
                <a:ea typeface="黑体" panose="02010609060101010101" pitchFamily="49" charset="-122"/>
              </a:rPr>
              <a:t>》</a:t>
            </a:r>
            <a:r>
              <a:rPr lang="zh-CN" altLang="en-US" sz="2800" b="1" dirty="0">
                <a:solidFill>
                  <a:schemeClr val="bg1"/>
                </a:solidFill>
                <a:latin typeface="黑体" panose="02010609060101010101" pitchFamily="49" charset="-122"/>
                <a:ea typeface="黑体" panose="02010609060101010101" pitchFamily="49" charset="-122"/>
              </a:rPr>
              <a:t>副主编  蒋保华</a:t>
            </a:r>
            <a:endParaRPr lang="zh-CN" altLang="zh-CN" sz="2800" b="1" dirty="0">
              <a:solidFill>
                <a:schemeClr val="bg1"/>
              </a:solidFill>
              <a:latin typeface="黑体" panose="02010609060101010101" pitchFamily="49" charset="-122"/>
              <a:ea typeface="黑体" panose="02010609060101010101" pitchFamily="49" charset="-122"/>
            </a:endParaRPr>
          </a:p>
        </p:txBody>
      </p:sp>
      <p:grpSp>
        <p:nvGrpSpPr>
          <p:cNvPr id="91" name="Group 550"/>
          <p:cNvGrpSpPr>
            <a:grpSpLocks/>
          </p:cNvGrpSpPr>
          <p:nvPr/>
        </p:nvGrpSpPr>
        <p:grpSpPr bwMode="auto">
          <a:xfrm>
            <a:off x="3275013" y="-454025"/>
            <a:ext cx="2233612" cy="2232025"/>
            <a:chOff x="295" y="3475"/>
            <a:chExt cx="1407" cy="1407"/>
          </a:xfrm>
        </p:grpSpPr>
        <p:sp>
          <p:nvSpPr>
            <p:cNvPr id="92"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a:extLst/>
          </p:spPr>
          <p:txBody>
            <a:bodyPr wrap="none" anchor="ctr"/>
            <a:lstStyle/>
            <a:p>
              <a:pPr eaLnBrk="1" fontAlgn="auto" hangingPunct="1">
                <a:spcBef>
                  <a:spcPts val="0"/>
                </a:spcBef>
                <a:spcAft>
                  <a:spcPts val="0"/>
                </a:spcAft>
                <a:defRPr/>
              </a:pPr>
              <a:endParaRPr lang="zh-CN" altLang="en-US">
                <a:latin typeface="+mn-lt"/>
                <a:ea typeface="+mn-ea"/>
              </a:endParaRPr>
            </a:p>
          </p:txBody>
        </p:sp>
        <p:grpSp>
          <p:nvGrpSpPr>
            <p:cNvPr id="2056" name="Group 552"/>
            <p:cNvGrpSpPr>
              <a:grpSpLocks/>
            </p:cNvGrpSpPr>
            <p:nvPr/>
          </p:nvGrpSpPr>
          <p:grpSpPr bwMode="auto">
            <a:xfrm>
              <a:off x="476" y="3657"/>
              <a:ext cx="1050" cy="1050"/>
              <a:chOff x="-6056" y="-2208"/>
              <a:chExt cx="2208" cy="2208"/>
            </a:xfrm>
          </p:grpSpPr>
          <p:sp>
            <p:nvSpPr>
              <p:cNvPr id="2057"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grpSp>
            <p:nvGrpSpPr>
              <p:cNvPr id="2058" name="Group 554"/>
              <p:cNvGrpSpPr>
                <a:grpSpLocks/>
              </p:cNvGrpSpPr>
              <p:nvPr/>
            </p:nvGrpSpPr>
            <p:grpSpPr bwMode="auto">
              <a:xfrm>
                <a:off x="-6056" y="-2208"/>
                <a:ext cx="2208" cy="2208"/>
                <a:chOff x="-4060" y="-879"/>
                <a:chExt cx="2208" cy="2208"/>
              </a:xfrm>
            </p:grpSpPr>
            <p:grpSp>
              <p:nvGrpSpPr>
                <p:cNvPr id="2059" name="Group 555"/>
                <p:cNvGrpSpPr>
                  <a:grpSpLocks/>
                </p:cNvGrpSpPr>
                <p:nvPr/>
              </p:nvGrpSpPr>
              <p:grpSpPr bwMode="auto">
                <a:xfrm>
                  <a:off x="-4060" y="-879"/>
                  <a:ext cx="2208" cy="2208"/>
                  <a:chOff x="-3924" y="-788"/>
                  <a:chExt cx="2208" cy="2208"/>
                </a:xfrm>
              </p:grpSpPr>
              <p:grpSp>
                <p:nvGrpSpPr>
                  <p:cNvPr id="2075" name="Group 556"/>
                  <p:cNvGrpSpPr>
                    <a:grpSpLocks noChangeAspect="1"/>
                  </p:cNvGrpSpPr>
                  <p:nvPr/>
                </p:nvGrpSpPr>
                <p:grpSpPr bwMode="auto">
                  <a:xfrm>
                    <a:off x="-3924" y="-788"/>
                    <a:ext cx="2208" cy="2202"/>
                    <a:chOff x="168" y="696"/>
                    <a:chExt cx="1429" cy="1429"/>
                  </a:xfrm>
                </p:grpSpPr>
                <p:grpSp>
                  <p:nvGrpSpPr>
                    <p:cNvPr id="2083" name="Group 557"/>
                    <p:cNvGrpSpPr>
                      <a:grpSpLocks noChangeAspect="1"/>
                    </p:cNvGrpSpPr>
                    <p:nvPr/>
                  </p:nvGrpSpPr>
                  <p:grpSpPr bwMode="auto">
                    <a:xfrm>
                      <a:off x="854" y="696"/>
                      <a:ext cx="56" cy="1429"/>
                      <a:chOff x="845" y="696"/>
                      <a:chExt cx="56" cy="1429"/>
                    </a:xfrm>
                  </p:grpSpPr>
                  <p:sp>
                    <p:nvSpPr>
                      <p:cNvPr id="2087"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2088"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grpSp>
                <p:grpSp>
                  <p:nvGrpSpPr>
                    <p:cNvPr id="2084" name="Group 560"/>
                    <p:cNvGrpSpPr>
                      <a:grpSpLocks noChangeAspect="1"/>
                    </p:cNvGrpSpPr>
                    <p:nvPr/>
                  </p:nvGrpSpPr>
                  <p:grpSpPr bwMode="auto">
                    <a:xfrm rot="5400000">
                      <a:off x="855" y="696"/>
                      <a:ext cx="56" cy="1429"/>
                      <a:chOff x="845" y="696"/>
                      <a:chExt cx="56" cy="1429"/>
                    </a:xfrm>
                  </p:grpSpPr>
                  <p:sp>
                    <p:nvSpPr>
                      <p:cNvPr id="2085"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2086"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grpSp>
              </p:grpSp>
              <p:grpSp>
                <p:nvGrpSpPr>
                  <p:cNvPr id="2076" name="Group 563"/>
                  <p:cNvGrpSpPr>
                    <a:grpSpLocks noChangeAspect="1"/>
                  </p:cNvGrpSpPr>
                  <p:nvPr/>
                </p:nvGrpSpPr>
                <p:grpSpPr bwMode="auto">
                  <a:xfrm rot="2700000">
                    <a:off x="-3927" y="-785"/>
                    <a:ext cx="2208" cy="2202"/>
                    <a:chOff x="168" y="696"/>
                    <a:chExt cx="1429" cy="1429"/>
                  </a:xfrm>
                </p:grpSpPr>
                <p:grpSp>
                  <p:nvGrpSpPr>
                    <p:cNvPr id="2077" name="Group 564"/>
                    <p:cNvGrpSpPr>
                      <a:grpSpLocks noChangeAspect="1"/>
                    </p:cNvGrpSpPr>
                    <p:nvPr/>
                  </p:nvGrpSpPr>
                  <p:grpSpPr bwMode="auto">
                    <a:xfrm>
                      <a:off x="854" y="696"/>
                      <a:ext cx="56" cy="1429"/>
                      <a:chOff x="845" y="696"/>
                      <a:chExt cx="56" cy="1429"/>
                    </a:xfrm>
                  </p:grpSpPr>
                  <p:sp>
                    <p:nvSpPr>
                      <p:cNvPr id="2081"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2082"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grpSp>
                <p:grpSp>
                  <p:nvGrpSpPr>
                    <p:cNvPr id="2078" name="Group 567"/>
                    <p:cNvGrpSpPr>
                      <a:grpSpLocks noChangeAspect="1"/>
                    </p:cNvGrpSpPr>
                    <p:nvPr/>
                  </p:nvGrpSpPr>
                  <p:grpSpPr bwMode="auto">
                    <a:xfrm rot="5400000">
                      <a:off x="855" y="696"/>
                      <a:ext cx="56" cy="1429"/>
                      <a:chOff x="845" y="696"/>
                      <a:chExt cx="56" cy="1429"/>
                    </a:xfrm>
                  </p:grpSpPr>
                  <p:sp>
                    <p:nvSpPr>
                      <p:cNvPr id="2079"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2080"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grpSp>
              </p:grpSp>
            </p:grpSp>
            <p:grpSp>
              <p:nvGrpSpPr>
                <p:cNvPr id="2060" name="Group 570"/>
                <p:cNvGrpSpPr>
                  <a:grpSpLocks/>
                </p:cNvGrpSpPr>
                <p:nvPr/>
              </p:nvGrpSpPr>
              <p:grpSpPr bwMode="auto">
                <a:xfrm rot="1320000">
                  <a:off x="-3742" y="-520"/>
                  <a:ext cx="1546" cy="1546"/>
                  <a:chOff x="-3924" y="-788"/>
                  <a:chExt cx="2208" cy="2208"/>
                </a:xfrm>
              </p:grpSpPr>
              <p:grpSp>
                <p:nvGrpSpPr>
                  <p:cNvPr id="2061" name="Group 571"/>
                  <p:cNvGrpSpPr>
                    <a:grpSpLocks noChangeAspect="1"/>
                  </p:cNvGrpSpPr>
                  <p:nvPr/>
                </p:nvGrpSpPr>
                <p:grpSpPr bwMode="auto">
                  <a:xfrm>
                    <a:off x="-3924" y="-788"/>
                    <a:ext cx="2208" cy="2202"/>
                    <a:chOff x="168" y="696"/>
                    <a:chExt cx="1429" cy="1429"/>
                  </a:xfrm>
                </p:grpSpPr>
                <p:grpSp>
                  <p:nvGrpSpPr>
                    <p:cNvPr id="2069" name="Group 572"/>
                    <p:cNvGrpSpPr>
                      <a:grpSpLocks noChangeAspect="1"/>
                    </p:cNvGrpSpPr>
                    <p:nvPr/>
                  </p:nvGrpSpPr>
                  <p:grpSpPr bwMode="auto">
                    <a:xfrm>
                      <a:off x="854" y="696"/>
                      <a:ext cx="56" cy="1429"/>
                      <a:chOff x="845" y="696"/>
                      <a:chExt cx="56" cy="1429"/>
                    </a:xfrm>
                  </p:grpSpPr>
                  <p:sp>
                    <p:nvSpPr>
                      <p:cNvPr id="2073"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2074"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grpSp>
                <p:grpSp>
                  <p:nvGrpSpPr>
                    <p:cNvPr id="2070" name="Group 575"/>
                    <p:cNvGrpSpPr>
                      <a:grpSpLocks noChangeAspect="1"/>
                    </p:cNvGrpSpPr>
                    <p:nvPr/>
                  </p:nvGrpSpPr>
                  <p:grpSpPr bwMode="auto">
                    <a:xfrm rot="5400000">
                      <a:off x="855" y="696"/>
                      <a:ext cx="56" cy="1429"/>
                      <a:chOff x="845" y="696"/>
                      <a:chExt cx="56" cy="1429"/>
                    </a:xfrm>
                  </p:grpSpPr>
                  <p:sp>
                    <p:nvSpPr>
                      <p:cNvPr id="2071"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2072"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grpSp>
              </p:grpSp>
              <p:grpSp>
                <p:nvGrpSpPr>
                  <p:cNvPr id="2062" name="Group 578"/>
                  <p:cNvGrpSpPr>
                    <a:grpSpLocks noChangeAspect="1"/>
                  </p:cNvGrpSpPr>
                  <p:nvPr/>
                </p:nvGrpSpPr>
                <p:grpSpPr bwMode="auto">
                  <a:xfrm rot="2700000">
                    <a:off x="-3927" y="-785"/>
                    <a:ext cx="2208" cy="2202"/>
                    <a:chOff x="168" y="696"/>
                    <a:chExt cx="1429" cy="1429"/>
                  </a:xfrm>
                </p:grpSpPr>
                <p:grpSp>
                  <p:nvGrpSpPr>
                    <p:cNvPr id="2063" name="Group 579"/>
                    <p:cNvGrpSpPr>
                      <a:grpSpLocks noChangeAspect="1"/>
                    </p:cNvGrpSpPr>
                    <p:nvPr/>
                  </p:nvGrpSpPr>
                  <p:grpSpPr bwMode="auto">
                    <a:xfrm>
                      <a:off x="854" y="696"/>
                      <a:ext cx="56" cy="1429"/>
                      <a:chOff x="845" y="696"/>
                      <a:chExt cx="56" cy="1429"/>
                    </a:xfrm>
                  </p:grpSpPr>
                  <p:sp>
                    <p:nvSpPr>
                      <p:cNvPr id="2067"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2068"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grpSp>
                <p:grpSp>
                  <p:nvGrpSpPr>
                    <p:cNvPr id="2064" name="Group 582"/>
                    <p:cNvGrpSpPr>
                      <a:grpSpLocks noChangeAspect="1"/>
                    </p:cNvGrpSpPr>
                    <p:nvPr/>
                  </p:nvGrpSpPr>
                  <p:grpSpPr bwMode="auto">
                    <a:xfrm rot="5400000">
                      <a:off x="855" y="696"/>
                      <a:ext cx="56" cy="1429"/>
                      <a:chOff x="845" y="696"/>
                      <a:chExt cx="56" cy="1429"/>
                    </a:xfrm>
                  </p:grpSpPr>
                  <p:sp>
                    <p:nvSpPr>
                      <p:cNvPr id="2065"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2066"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grpSp>
              </p:grpSp>
            </p:grpSp>
          </p:grpSp>
        </p:gr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nodeType="afterGroup">
                            <p:stCondLst>
                              <p:cond delay="500"/>
                            </p:stCondLst>
                            <p:childTnLst>
                              <p:par>
                                <p:cTn id="9" presetID="16" presetClass="entr" presetSubtype="21"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barn(inVertical)">
                                      <p:cBhvr>
                                        <p:cTn id="11" dur="500"/>
                                        <p:tgtEl>
                                          <p:spTgt spid="51"/>
                                        </p:tgtEl>
                                      </p:cBhvr>
                                    </p:animEffect>
                                  </p:childTnLst>
                                </p:cTn>
                              </p:par>
                            </p:childTnLst>
                          </p:cTn>
                        </p:par>
                        <p:par>
                          <p:cTn id="12" fill="hold" nodeType="afterGroup">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barn(outVertical)">
                                      <p:cBhvr>
                                        <p:cTn id="15" dur="500"/>
                                        <p:tgtEl>
                                          <p:spTgt spid="52"/>
                                        </p:tgtEl>
                                      </p:cBhvr>
                                    </p:animEffect>
                                  </p:childTnLst>
                                </p:cTn>
                              </p:par>
                            </p:childTnLst>
                          </p:cTn>
                        </p:par>
                        <p:par>
                          <p:cTn id="16" fill="hold" nodeType="afterGroup">
                            <p:stCondLst>
                              <p:cond delay="1500"/>
                            </p:stCondLst>
                            <p:childTnLst>
                              <p:par>
                                <p:cTn id="17" presetID="12" presetClass="entr" presetSubtype="4" fill="hold" grpId="0" nodeType="afterEffect">
                                  <p:stCondLst>
                                    <p:cond delay="0"/>
                                  </p:stCondLst>
                                  <p:iterate type="lt">
                                    <p:tmPct val="10000"/>
                                  </p:iterate>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750"/>
                                        <p:tgtEl>
                                          <p:spTgt spid="50"/>
                                        </p:tgtEl>
                                        <p:attrNameLst>
                                          <p:attrName>ppt_y</p:attrName>
                                        </p:attrNameLst>
                                      </p:cBhvr>
                                      <p:tavLst>
                                        <p:tav tm="0">
                                          <p:val>
                                            <p:strVal val="#ppt_y+#ppt_h*1.125000"/>
                                          </p:val>
                                        </p:tav>
                                        <p:tav tm="100000">
                                          <p:val>
                                            <p:strVal val="#ppt_y"/>
                                          </p:val>
                                        </p:tav>
                                      </p:tavLst>
                                    </p:anim>
                                    <p:animEffect transition="in" filter="wipe(up)">
                                      <p:cBhvr>
                                        <p:cTn id="20" dur="750"/>
                                        <p:tgtEl>
                                          <p:spTgt spid="50"/>
                                        </p:tgtEl>
                                      </p:cBhvr>
                                    </p:animEffect>
                                  </p:childTnLst>
                                </p:cTn>
                              </p:par>
                              <p:par>
                                <p:cTn id="21" presetID="10" presetClass="entr" presetSubtype="0" fill="hold" nodeType="withEffect">
                                  <p:stCondLst>
                                    <p:cond delay="1050"/>
                                  </p:stCondLst>
                                  <p:childTnLst>
                                    <p:set>
                                      <p:cBhvr>
                                        <p:cTn id="22" dur="1" fill="hold">
                                          <p:stCondLst>
                                            <p:cond delay="0"/>
                                          </p:stCondLst>
                                        </p:cTn>
                                        <p:tgtEl>
                                          <p:spTgt spid="91"/>
                                        </p:tgtEl>
                                        <p:attrNameLst>
                                          <p:attrName>style.visibility</p:attrName>
                                        </p:attrNameLst>
                                      </p:cBhvr>
                                      <p:to>
                                        <p:strVal val="visible"/>
                                      </p:to>
                                    </p:set>
                                    <p:animEffect transition="in" filter="fade">
                                      <p:cBhvr>
                                        <p:cTn id="23" dur="500"/>
                                        <p:tgtEl>
                                          <p:spTgt spid="91"/>
                                        </p:tgtEl>
                                      </p:cBhvr>
                                    </p:animEffect>
                                  </p:childTnLst>
                                </p:cTn>
                              </p:par>
                              <p:par>
                                <p:cTn id="24" presetID="6" presetClass="emph" presetSubtype="0" fill="hold" nodeType="withEffect">
                                  <p:stCondLst>
                                    <p:cond delay="1550"/>
                                  </p:stCondLst>
                                  <p:childTnLst>
                                    <p:animScale>
                                      <p:cBhvr>
                                        <p:cTn id="25" dur="1000" fill="hold"/>
                                        <p:tgtEl>
                                          <p:spTgt spid="91"/>
                                        </p:tgtEl>
                                      </p:cBhvr>
                                      <p:by x="400000" y="400000"/>
                                    </p:animScale>
                                  </p:childTnLst>
                                </p:cTn>
                              </p:par>
                              <p:par>
                                <p:cTn id="26" presetID="6" presetClass="emph" presetSubtype="0" autoRev="1" fill="hold" nodeType="withEffect">
                                  <p:stCondLst>
                                    <p:cond delay="2550"/>
                                  </p:stCondLst>
                                  <p:childTnLst>
                                    <p:animScale>
                                      <p:cBhvr>
                                        <p:cTn id="27" dur="1000" fill="hold"/>
                                        <p:tgtEl>
                                          <p:spTgt spid="91"/>
                                        </p:tgtEl>
                                      </p:cBhvr>
                                      <p:by x="400000" y="400000"/>
                                    </p:animScale>
                                  </p:childTnLst>
                                </p:cTn>
                              </p:par>
                              <p:par>
                                <p:cTn id="28" presetID="10" presetClass="exit" presetSubtype="0" fill="hold" nodeType="withEffect">
                                  <p:stCondLst>
                                    <p:cond delay="2550"/>
                                  </p:stCondLst>
                                  <p:childTnLst>
                                    <p:animEffect transition="out" filter="fade">
                                      <p:cBhvr>
                                        <p:cTn id="29" dur="2000"/>
                                        <p:tgtEl>
                                          <p:spTgt spid="91"/>
                                        </p:tgtEl>
                                      </p:cBhvr>
                                    </p:animEffect>
                                    <p:set>
                                      <p:cBhvr>
                                        <p:cTn id="30" dur="1" fill="hold">
                                          <p:stCondLst>
                                            <p:cond delay="1999"/>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0" grpId="0"/>
      <p:bldP spid="5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539988" y="741363"/>
            <a:ext cx="1723549" cy="581057"/>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一、学习者</a:t>
            </a:r>
          </a:p>
        </p:txBody>
      </p:sp>
      <p:sp>
        <p:nvSpPr>
          <p:cNvPr id="36" name="矩形 35"/>
          <p:cNvSpPr/>
          <p:nvPr/>
        </p:nvSpPr>
        <p:spPr>
          <a:xfrm>
            <a:off x="611188" y="1403350"/>
            <a:ext cx="5256212" cy="400050"/>
          </a:xfrm>
          <a:prstGeom prst="rect">
            <a:avLst/>
          </a:prstGeom>
        </p:spPr>
        <p:txBody>
          <a:bodyPr>
            <a:spAutoFit/>
          </a:bodyPr>
          <a:lstStyle/>
          <a:p>
            <a:pPr eaLnBrk="1" fontAlgn="auto" hangingPunct="1">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（一）</a:t>
            </a:r>
            <a:r>
              <a:rPr lang="en-US" altLang="zh-CN" sz="2000" b="1" kern="100" dirty="0">
                <a:solidFill>
                  <a:srgbClr val="000000"/>
                </a:solidFill>
                <a:latin typeface="微软雅黑"/>
                <a:ea typeface="微软雅黑"/>
                <a:cs typeface="Times New Roman" panose="02020603050405020304" pitchFamily="18" charset="0"/>
              </a:rPr>
              <a:t>HPL</a:t>
            </a:r>
            <a:r>
              <a:rPr lang="zh-CN" altLang="en-US" sz="2000" b="1" kern="100" dirty="0">
                <a:solidFill>
                  <a:srgbClr val="000000"/>
                </a:solidFill>
                <a:latin typeface="微软雅黑"/>
                <a:ea typeface="微软雅黑"/>
                <a:cs typeface="Times New Roman" panose="02020603050405020304" pitchFamily="18" charset="0"/>
              </a:rPr>
              <a:t>框架，提出四个“透镜”</a:t>
            </a:r>
            <a:endParaRPr lang="zh-CN" altLang="en-US" sz="1400" dirty="0">
              <a:solidFill>
                <a:srgbClr val="000000"/>
              </a:solidFill>
              <a:latin typeface="Arial"/>
              <a:ea typeface="微软雅黑"/>
            </a:endParaRPr>
          </a:p>
        </p:txBody>
      </p:sp>
      <p:graphicFrame>
        <p:nvGraphicFramePr>
          <p:cNvPr id="5" name="图示 4"/>
          <p:cNvGraphicFramePr/>
          <p:nvPr/>
        </p:nvGraphicFramePr>
        <p:xfrm>
          <a:off x="2123728" y="1995686"/>
          <a:ext cx="4536504" cy="27838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539987" y="741363"/>
            <a:ext cx="1723549" cy="581057"/>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一、学习者</a:t>
            </a:r>
          </a:p>
        </p:txBody>
      </p:sp>
      <p:sp>
        <p:nvSpPr>
          <p:cNvPr id="36" name="矩形 35"/>
          <p:cNvSpPr/>
          <p:nvPr/>
        </p:nvSpPr>
        <p:spPr>
          <a:xfrm>
            <a:off x="611188" y="1403350"/>
            <a:ext cx="5256212" cy="400050"/>
          </a:xfrm>
          <a:prstGeom prst="rect">
            <a:avLst/>
          </a:prstGeom>
        </p:spPr>
        <p:txBody>
          <a:bodyPr>
            <a:spAutoFit/>
          </a:bodyPr>
          <a:lstStyle/>
          <a:p>
            <a:pPr eaLnBrk="1" fontAlgn="auto" hangingPunct="1">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（一）</a:t>
            </a:r>
            <a:r>
              <a:rPr lang="en-US" altLang="zh-CN" sz="2000" b="1" kern="100" dirty="0">
                <a:solidFill>
                  <a:srgbClr val="000000"/>
                </a:solidFill>
                <a:latin typeface="微软雅黑"/>
                <a:ea typeface="微软雅黑"/>
                <a:cs typeface="Times New Roman" panose="02020603050405020304" pitchFamily="18" charset="0"/>
              </a:rPr>
              <a:t>HPL</a:t>
            </a:r>
            <a:r>
              <a:rPr lang="zh-CN" altLang="en-US" sz="2000" b="1" kern="100" dirty="0">
                <a:solidFill>
                  <a:srgbClr val="000000"/>
                </a:solidFill>
                <a:latin typeface="微软雅黑"/>
                <a:ea typeface="微软雅黑"/>
                <a:cs typeface="Times New Roman" panose="02020603050405020304" pitchFamily="18" charset="0"/>
              </a:rPr>
              <a:t>框架，提出四个“透镜”</a:t>
            </a:r>
            <a:endParaRPr lang="zh-CN" altLang="en-US" sz="1400" dirty="0">
              <a:solidFill>
                <a:srgbClr val="000000"/>
              </a:solidFill>
              <a:latin typeface="Arial"/>
              <a:ea typeface="微软雅黑"/>
            </a:endParaRPr>
          </a:p>
        </p:txBody>
      </p:sp>
      <p:sp>
        <p:nvSpPr>
          <p:cNvPr id="7" name="矩形 6"/>
          <p:cNvSpPr>
            <a:spLocks noChangeArrowheads="1"/>
          </p:cNvSpPr>
          <p:nvPr/>
        </p:nvSpPr>
        <p:spPr bwMode="auto">
          <a:xfrm>
            <a:off x="971550" y="1881188"/>
            <a:ext cx="189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b="1">
                <a:solidFill>
                  <a:srgbClr val="095992"/>
                </a:solidFill>
                <a:latin typeface="微软雅黑" panose="020B0503020204020204" pitchFamily="34" charset="-122"/>
                <a:ea typeface="微软雅黑" panose="020B0503020204020204" pitchFamily="34" charset="-122"/>
              </a:rPr>
              <a:t>1.  </a:t>
            </a:r>
            <a:r>
              <a:rPr lang="zh-CN" altLang="en-US" b="1">
                <a:solidFill>
                  <a:srgbClr val="095992"/>
                </a:solidFill>
                <a:latin typeface="微软雅黑" panose="020B0503020204020204" pitchFamily="34" charset="-122"/>
                <a:ea typeface="微软雅黑" panose="020B0503020204020204" pitchFamily="34" charset="-122"/>
              </a:rPr>
              <a:t>以知识为中心</a:t>
            </a:r>
          </a:p>
        </p:txBody>
      </p:sp>
      <p:sp>
        <p:nvSpPr>
          <p:cNvPr id="15" name="矩形 14"/>
          <p:cNvSpPr>
            <a:spLocks noChangeArrowheads="1"/>
          </p:cNvSpPr>
          <p:nvPr/>
        </p:nvSpPr>
        <p:spPr bwMode="auto">
          <a:xfrm>
            <a:off x="1476375" y="2497138"/>
            <a:ext cx="4570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000000"/>
                </a:solidFill>
                <a:latin typeface="Arial" panose="020B0604020202020204" pitchFamily="34" charset="0"/>
                <a:ea typeface="微软雅黑" panose="020B0503020204020204" pitchFamily="34" charset="-122"/>
              </a:rPr>
              <a:t>从“树”走向“林”、举三反一、站起身来</a:t>
            </a:r>
          </a:p>
        </p:txBody>
      </p:sp>
      <p:sp>
        <p:nvSpPr>
          <p:cNvPr id="17" name="矩形 16"/>
          <p:cNvSpPr>
            <a:spLocks noChangeArrowheads="1"/>
          </p:cNvSpPr>
          <p:nvPr/>
        </p:nvSpPr>
        <p:spPr bwMode="auto">
          <a:xfrm>
            <a:off x="857224" y="3071816"/>
            <a:ext cx="73421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a:solidFill>
                  <a:srgbClr val="0070C0"/>
                </a:solidFill>
                <a:latin typeface="Arial" panose="020B0604020202020204" pitchFamily="34" charset="0"/>
                <a:ea typeface="微软雅黑" panose="020B0503020204020204" pitchFamily="34" charset="-122"/>
              </a:rPr>
              <a:t>布鲁纳：讲解具体科目或技能，而不清楚该科目在有关知识领域的更广泛的结构中的地位，这是很不经济的。</a:t>
            </a:r>
          </a:p>
        </p:txBody>
      </p:sp>
      <p:grpSp>
        <p:nvGrpSpPr>
          <p:cNvPr id="12" name="组合 11"/>
          <p:cNvGrpSpPr/>
          <p:nvPr/>
        </p:nvGrpSpPr>
        <p:grpSpPr>
          <a:xfrm>
            <a:off x="971600" y="2524317"/>
            <a:ext cx="315786" cy="315786"/>
            <a:chOff x="825454" y="2471242"/>
            <a:chExt cx="1050654" cy="1050654"/>
          </a:xfrm>
          <a:solidFill>
            <a:srgbClr val="005490"/>
          </a:solidFill>
        </p:grpSpPr>
        <p:sp>
          <p:nvSpPr>
            <p:cNvPr id="13" name="椭圆 12"/>
            <p:cNvSpPr/>
            <p:nvPr/>
          </p:nvSpPr>
          <p:spPr>
            <a:xfrm>
              <a:off x="871881" y="2519197"/>
              <a:ext cx="957800" cy="957800"/>
            </a:xfrm>
            <a:prstGeom prst="ellipse">
              <a:avLst/>
            </a:prstGeom>
            <a:grpFill/>
            <a:ln cmpd="dbl">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18" name="椭圆 17"/>
            <p:cNvSpPr/>
            <p:nvPr/>
          </p:nvSpPr>
          <p:spPr>
            <a:xfrm>
              <a:off x="825454" y="2471242"/>
              <a:ext cx="1050654" cy="1050654"/>
            </a:xfrm>
            <a:prstGeom prst="ellipse">
              <a:avLst/>
            </a:prstGeom>
            <a:grpFill/>
            <a:ln cmpd="sng">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424" y="2735910"/>
              <a:ext cx="370714" cy="521317"/>
            </a:xfrm>
            <a:prstGeom prst="rect">
              <a:avLst/>
            </a:prstGeom>
            <a:grpFill/>
            <a:ln>
              <a:solidFill>
                <a:srgbClr val="005490"/>
              </a:solidFill>
            </a:ln>
          </p:spPr>
        </p:pic>
      </p:grpSp>
      <p:sp>
        <p:nvSpPr>
          <p:cNvPr id="20"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outVertical)">
                                      <p:cBhvr>
                                        <p:cTn id="12" dur="500"/>
                                        <p:tgtEl>
                                          <p:spTgt spid="12"/>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539988" y="741363"/>
            <a:ext cx="1723549" cy="581057"/>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一、学习者</a:t>
            </a:r>
          </a:p>
        </p:txBody>
      </p:sp>
      <p:sp>
        <p:nvSpPr>
          <p:cNvPr id="36" name="矩形 35"/>
          <p:cNvSpPr/>
          <p:nvPr/>
        </p:nvSpPr>
        <p:spPr>
          <a:xfrm>
            <a:off x="611188" y="1403350"/>
            <a:ext cx="5256212" cy="400050"/>
          </a:xfrm>
          <a:prstGeom prst="rect">
            <a:avLst/>
          </a:prstGeom>
        </p:spPr>
        <p:txBody>
          <a:bodyPr>
            <a:spAutoFit/>
          </a:bodyPr>
          <a:lstStyle/>
          <a:p>
            <a:pPr eaLnBrk="1" fontAlgn="auto" hangingPunct="1">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（一）</a:t>
            </a:r>
            <a:r>
              <a:rPr lang="en-US" altLang="zh-CN" sz="2000" b="1" kern="100" dirty="0">
                <a:solidFill>
                  <a:srgbClr val="000000"/>
                </a:solidFill>
                <a:latin typeface="微软雅黑"/>
                <a:ea typeface="微软雅黑"/>
                <a:cs typeface="Times New Roman" panose="02020603050405020304" pitchFamily="18" charset="0"/>
              </a:rPr>
              <a:t>HPL</a:t>
            </a:r>
            <a:r>
              <a:rPr lang="zh-CN" altLang="en-US" sz="2000" b="1" kern="100" dirty="0">
                <a:solidFill>
                  <a:srgbClr val="000000"/>
                </a:solidFill>
                <a:latin typeface="微软雅黑"/>
                <a:ea typeface="微软雅黑"/>
                <a:cs typeface="Times New Roman" panose="02020603050405020304" pitchFamily="18" charset="0"/>
              </a:rPr>
              <a:t>框架，提出四个“透镜”</a:t>
            </a:r>
            <a:endParaRPr lang="zh-CN" altLang="en-US" sz="1400" dirty="0">
              <a:solidFill>
                <a:srgbClr val="000000"/>
              </a:solidFill>
              <a:latin typeface="Arial"/>
              <a:ea typeface="微软雅黑"/>
            </a:endParaRPr>
          </a:p>
        </p:txBody>
      </p:sp>
      <p:sp>
        <p:nvSpPr>
          <p:cNvPr id="30727" name="矩形 6"/>
          <p:cNvSpPr>
            <a:spLocks noChangeArrowheads="1"/>
          </p:cNvSpPr>
          <p:nvPr/>
        </p:nvSpPr>
        <p:spPr bwMode="auto">
          <a:xfrm>
            <a:off x="971550" y="1881188"/>
            <a:ext cx="189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b="1">
                <a:solidFill>
                  <a:srgbClr val="095992"/>
                </a:solidFill>
                <a:latin typeface="微软雅黑" panose="020B0503020204020204" pitchFamily="34" charset="-122"/>
                <a:ea typeface="微软雅黑" panose="020B0503020204020204" pitchFamily="34" charset="-122"/>
              </a:rPr>
              <a:t>1.  </a:t>
            </a:r>
            <a:r>
              <a:rPr lang="zh-CN" altLang="en-US" b="1">
                <a:solidFill>
                  <a:srgbClr val="095992"/>
                </a:solidFill>
                <a:latin typeface="微软雅黑" panose="020B0503020204020204" pitchFamily="34" charset="-122"/>
                <a:ea typeface="微软雅黑" panose="020B0503020204020204" pitchFamily="34" charset="-122"/>
              </a:rPr>
              <a:t>以知识为中心</a:t>
            </a:r>
          </a:p>
        </p:txBody>
      </p:sp>
      <p:sp>
        <p:nvSpPr>
          <p:cNvPr id="15" name="矩形 14"/>
          <p:cNvSpPr>
            <a:spLocks noChangeArrowheads="1"/>
          </p:cNvSpPr>
          <p:nvPr/>
        </p:nvSpPr>
        <p:spPr bwMode="auto">
          <a:xfrm>
            <a:off x="1476375" y="2497138"/>
            <a:ext cx="4570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000000"/>
                </a:solidFill>
                <a:latin typeface="Arial" panose="020B0604020202020204" pitchFamily="34" charset="0"/>
                <a:ea typeface="微软雅黑" panose="020B0503020204020204" pitchFamily="34" charset="-122"/>
              </a:rPr>
              <a:t>学生要从“常规学霸”走向“适应性学霸”</a:t>
            </a:r>
          </a:p>
        </p:txBody>
      </p:sp>
      <p:sp>
        <p:nvSpPr>
          <p:cNvPr id="17" name="矩形 16"/>
          <p:cNvSpPr>
            <a:spLocks noChangeArrowheads="1"/>
          </p:cNvSpPr>
          <p:nvPr/>
        </p:nvSpPr>
        <p:spPr bwMode="auto">
          <a:xfrm>
            <a:off x="3203575" y="3003550"/>
            <a:ext cx="525621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a:solidFill>
                  <a:srgbClr val="0070C0"/>
                </a:solidFill>
                <a:latin typeface="Arial" panose="020B0604020202020204" pitchFamily="34" charset="0"/>
                <a:ea typeface="微软雅黑" panose="020B0503020204020204" pitchFamily="34" charset="-122"/>
              </a:rPr>
              <a:t>常规学霸：积累了一套核心知识和特长，他们终生付诸应用并越来越熟练。</a:t>
            </a:r>
            <a:endParaRPr lang="en-US" altLang="zh-CN">
              <a:solidFill>
                <a:srgbClr val="0070C0"/>
              </a:solidFill>
              <a:latin typeface="Arial" panose="020B0604020202020204" pitchFamily="34" charset="0"/>
              <a:ea typeface="微软雅黑" panose="020B0503020204020204" pitchFamily="34" charset="-122"/>
            </a:endParaRPr>
          </a:p>
          <a:p>
            <a:pPr eaLnBrk="1" hangingPunct="1">
              <a:lnSpc>
                <a:spcPct val="150000"/>
              </a:lnSpc>
            </a:pPr>
            <a:r>
              <a:rPr lang="zh-CN" altLang="en-US">
                <a:solidFill>
                  <a:srgbClr val="0070C0"/>
                </a:solidFill>
                <a:latin typeface="Arial" panose="020B0604020202020204" pitchFamily="34" charset="0"/>
                <a:ea typeface="微软雅黑" panose="020B0503020204020204" pitchFamily="34" charset="-122"/>
              </a:rPr>
              <a:t>适应性学霸：改变自己的核心知识和特长，并不但扩展其专门知识的范围或加强理解的深度。</a:t>
            </a:r>
          </a:p>
        </p:txBody>
      </p:sp>
      <p:grpSp>
        <p:nvGrpSpPr>
          <p:cNvPr id="12" name="组合 11"/>
          <p:cNvGrpSpPr/>
          <p:nvPr/>
        </p:nvGrpSpPr>
        <p:grpSpPr>
          <a:xfrm>
            <a:off x="971600" y="2524317"/>
            <a:ext cx="315786" cy="315786"/>
            <a:chOff x="825454" y="2471242"/>
            <a:chExt cx="1050654" cy="1050654"/>
          </a:xfrm>
          <a:solidFill>
            <a:srgbClr val="005490"/>
          </a:solidFill>
        </p:grpSpPr>
        <p:sp>
          <p:nvSpPr>
            <p:cNvPr id="13" name="椭圆 12"/>
            <p:cNvSpPr/>
            <p:nvPr/>
          </p:nvSpPr>
          <p:spPr>
            <a:xfrm>
              <a:off x="871881" y="2519197"/>
              <a:ext cx="957800" cy="957800"/>
            </a:xfrm>
            <a:prstGeom prst="ellipse">
              <a:avLst/>
            </a:prstGeom>
            <a:grpFill/>
            <a:ln cmpd="dbl">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18" name="椭圆 17"/>
            <p:cNvSpPr/>
            <p:nvPr/>
          </p:nvSpPr>
          <p:spPr>
            <a:xfrm>
              <a:off x="825454" y="2471242"/>
              <a:ext cx="1050654" cy="1050654"/>
            </a:xfrm>
            <a:prstGeom prst="ellipse">
              <a:avLst/>
            </a:prstGeom>
            <a:grpFill/>
            <a:ln cmpd="sng">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424" y="2735910"/>
              <a:ext cx="370714" cy="521317"/>
            </a:xfrm>
            <a:prstGeom prst="rect">
              <a:avLst/>
            </a:prstGeom>
            <a:grpFill/>
            <a:ln>
              <a:solidFill>
                <a:srgbClr val="005490"/>
              </a:solidFill>
            </a:ln>
          </p:spPr>
        </p:pic>
      </p:grpSp>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13" y="2944813"/>
            <a:ext cx="4032251"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a:p>
            <a:pPr fontAlgn="auto">
              <a:spcAft>
                <a:spcPts val="0"/>
              </a:spcAft>
              <a:defRPr/>
            </a:pPr>
            <a:endParaRPr lang="zh-CN" altLang="en-US" sz="2400" b="1" dirty="0">
              <a:solidFill>
                <a:schemeClr val="tx2">
                  <a:lumMod val="7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539988" y="741363"/>
            <a:ext cx="1723549" cy="581057"/>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一、学习者</a:t>
            </a:r>
          </a:p>
        </p:txBody>
      </p:sp>
      <p:sp>
        <p:nvSpPr>
          <p:cNvPr id="36" name="矩形 35"/>
          <p:cNvSpPr/>
          <p:nvPr/>
        </p:nvSpPr>
        <p:spPr>
          <a:xfrm>
            <a:off x="611188" y="1403350"/>
            <a:ext cx="5256212" cy="400050"/>
          </a:xfrm>
          <a:prstGeom prst="rect">
            <a:avLst/>
          </a:prstGeom>
        </p:spPr>
        <p:txBody>
          <a:bodyPr>
            <a:spAutoFit/>
          </a:bodyPr>
          <a:lstStyle/>
          <a:p>
            <a:pPr eaLnBrk="1" fontAlgn="auto" hangingPunct="1">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（一）</a:t>
            </a:r>
            <a:r>
              <a:rPr lang="en-US" altLang="zh-CN" sz="2000" b="1" kern="100" dirty="0">
                <a:solidFill>
                  <a:srgbClr val="000000"/>
                </a:solidFill>
                <a:latin typeface="微软雅黑"/>
                <a:ea typeface="微软雅黑"/>
                <a:cs typeface="Times New Roman" panose="02020603050405020304" pitchFamily="18" charset="0"/>
              </a:rPr>
              <a:t>HPL</a:t>
            </a:r>
            <a:r>
              <a:rPr lang="zh-CN" altLang="en-US" sz="2000" b="1" kern="100" dirty="0">
                <a:solidFill>
                  <a:srgbClr val="000000"/>
                </a:solidFill>
                <a:latin typeface="微软雅黑"/>
                <a:ea typeface="微软雅黑"/>
                <a:cs typeface="Times New Roman" panose="02020603050405020304" pitchFamily="18" charset="0"/>
              </a:rPr>
              <a:t>框架，提出四个“透镜”</a:t>
            </a:r>
            <a:endParaRPr lang="zh-CN" altLang="en-US" sz="1400" dirty="0">
              <a:solidFill>
                <a:srgbClr val="000000"/>
              </a:solidFill>
              <a:latin typeface="Arial"/>
              <a:ea typeface="微软雅黑"/>
            </a:endParaRPr>
          </a:p>
        </p:txBody>
      </p:sp>
      <p:sp>
        <p:nvSpPr>
          <p:cNvPr id="7" name="矩形 6"/>
          <p:cNvSpPr>
            <a:spLocks noChangeArrowheads="1"/>
          </p:cNvSpPr>
          <p:nvPr/>
        </p:nvSpPr>
        <p:spPr bwMode="auto">
          <a:xfrm>
            <a:off x="971550" y="1881188"/>
            <a:ext cx="1916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b="1">
                <a:solidFill>
                  <a:srgbClr val="095992"/>
                </a:solidFill>
                <a:latin typeface="微软雅黑" panose="020B0503020204020204" pitchFamily="34" charset="-122"/>
                <a:ea typeface="微软雅黑" panose="020B0503020204020204" pitchFamily="34" charset="-122"/>
              </a:rPr>
              <a:t>2.  </a:t>
            </a:r>
            <a:r>
              <a:rPr lang="zh-CN" altLang="en-US" b="1">
                <a:solidFill>
                  <a:srgbClr val="095992"/>
                </a:solidFill>
                <a:latin typeface="微软雅黑" panose="020B0503020204020204" pitchFamily="34" charset="-122"/>
                <a:ea typeface="微软雅黑" panose="020B0503020204020204" pitchFamily="34" charset="-122"/>
              </a:rPr>
              <a:t>以学生为中心</a:t>
            </a:r>
          </a:p>
        </p:txBody>
      </p:sp>
      <p:sp>
        <p:nvSpPr>
          <p:cNvPr id="15" name="矩形 14"/>
          <p:cNvSpPr>
            <a:spLocks noChangeArrowheads="1"/>
          </p:cNvSpPr>
          <p:nvPr/>
        </p:nvSpPr>
        <p:spPr bwMode="auto">
          <a:xfrm>
            <a:off x="1476375" y="2497138"/>
            <a:ext cx="3954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000000"/>
                </a:solidFill>
                <a:latin typeface="Arial" panose="020B0604020202020204" pitchFamily="34" charset="0"/>
                <a:ea typeface="微软雅黑" panose="020B0503020204020204" pitchFamily="34" charset="-122"/>
              </a:rPr>
              <a:t>莱奥</a:t>
            </a:r>
            <a:r>
              <a:rPr lang="en-US" altLang="zh-CN" b="1">
                <a:solidFill>
                  <a:srgbClr val="000000"/>
                </a:solidFill>
                <a:latin typeface="Arial" panose="020B0604020202020204" pitchFamily="34" charset="0"/>
                <a:ea typeface="微软雅黑" panose="020B0503020204020204" pitchFamily="34" charset="-122"/>
              </a:rPr>
              <a:t>·</a:t>
            </a:r>
            <a:r>
              <a:rPr lang="zh-CN" altLang="en-US" b="1">
                <a:solidFill>
                  <a:srgbClr val="000000"/>
                </a:solidFill>
                <a:latin typeface="Arial" panose="020B0604020202020204" pitchFamily="34" charset="0"/>
                <a:ea typeface="微软雅黑" panose="020B0503020204020204" pitchFamily="34" charset="-122"/>
              </a:rPr>
              <a:t>利奥尼的童话故事</a:t>
            </a:r>
            <a:r>
              <a:rPr lang="en-US" altLang="zh-CN" b="1">
                <a:solidFill>
                  <a:srgbClr val="000000"/>
                </a:solidFill>
                <a:latin typeface="Arial" panose="020B0604020202020204" pitchFamily="34" charset="0"/>
                <a:ea typeface="微软雅黑" panose="020B0503020204020204" pitchFamily="34" charset="-122"/>
              </a:rPr>
              <a:t>《</a:t>
            </a:r>
            <a:r>
              <a:rPr lang="zh-CN" altLang="en-US" b="1">
                <a:solidFill>
                  <a:srgbClr val="000000"/>
                </a:solidFill>
                <a:latin typeface="Arial" panose="020B0604020202020204" pitchFamily="34" charset="0"/>
                <a:ea typeface="微软雅黑" panose="020B0503020204020204" pitchFamily="34" charset="-122"/>
              </a:rPr>
              <a:t>鱼就是鱼</a:t>
            </a:r>
            <a:r>
              <a:rPr lang="en-US" altLang="zh-CN" b="1">
                <a:solidFill>
                  <a:srgbClr val="000000"/>
                </a:solidFill>
                <a:latin typeface="Arial" panose="020B0604020202020204" pitchFamily="34" charset="0"/>
                <a:ea typeface="微软雅黑" panose="020B0503020204020204" pitchFamily="34" charset="-122"/>
              </a:rPr>
              <a:t>》</a:t>
            </a:r>
            <a:endParaRPr lang="zh-CN" altLang="en-US" b="1">
              <a:solidFill>
                <a:srgbClr val="000000"/>
              </a:solidFill>
              <a:latin typeface="Arial" panose="020B0604020202020204" pitchFamily="34" charset="0"/>
              <a:ea typeface="微软雅黑" panose="020B0503020204020204" pitchFamily="34" charset="-122"/>
            </a:endParaRPr>
          </a:p>
        </p:txBody>
      </p:sp>
      <p:sp>
        <p:nvSpPr>
          <p:cNvPr id="17" name="矩形 16"/>
          <p:cNvSpPr>
            <a:spLocks noChangeArrowheads="1"/>
          </p:cNvSpPr>
          <p:nvPr/>
        </p:nvSpPr>
        <p:spPr bwMode="auto">
          <a:xfrm>
            <a:off x="720725" y="3105150"/>
            <a:ext cx="72723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b="1">
                <a:solidFill>
                  <a:srgbClr val="0070C0"/>
                </a:solidFill>
                <a:latin typeface="Arial" panose="020B0604020202020204" pitchFamily="34" charset="0"/>
                <a:ea typeface="微软雅黑" panose="020B0503020204020204" pitchFamily="34" charset="-122"/>
              </a:rPr>
              <a:t>瑞士心理学家皮亚杰：各种年龄的孩子都在积极地探索着他们周围的世界。他们能够理解的复杂程度取决于他们的既有知识以及他们的成长水平。</a:t>
            </a:r>
            <a:r>
              <a:rPr lang="en-US" altLang="zh-CN" b="1">
                <a:solidFill>
                  <a:srgbClr val="0070C0"/>
                </a:solidFill>
                <a:latin typeface="Arial" panose="020B0604020202020204" pitchFamily="34" charset="0"/>
                <a:ea typeface="微软雅黑" panose="020B0503020204020204" pitchFamily="34" charset="-122"/>
              </a:rPr>
              <a:t>……</a:t>
            </a:r>
            <a:r>
              <a:rPr lang="zh-CN" altLang="en-US" b="1">
                <a:solidFill>
                  <a:srgbClr val="0070C0"/>
                </a:solidFill>
                <a:latin typeface="Arial" panose="020B0604020202020204" pitchFamily="34" charset="0"/>
                <a:ea typeface="微软雅黑" panose="020B0503020204020204" pitchFamily="34" charset="-122"/>
              </a:rPr>
              <a:t>即使年幼的孩子也是积极地孩子，他们对周围世界怀抱期待，并探索世界的运行方式。</a:t>
            </a:r>
          </a:p>
        </p:txBody>
      </p:sp>
      <p:grpSp>
        <p:nvGrpSpPr>
          <p:cNvPr id="12" name="组合 11"/>
          <p:cNvGrpSpPr/>
          <p:nvPr/>
        </p:nvGrpSpPr>
        <p:grpSpPr>
          <a:xfrm>
            <a:off x="971600" y="2524317"/>
            <a:ext cx="315786" cy="315786"/>
            <a:chOff x="825454" y="2471242"/>
            <a:chExt cx="1050654" cy="1050654"/>
          </a:xfrm>
          <a:solidFill>
            <a:srgbClr val="005490"/>
          </a:solidFill>
        </p:grpSpPr>
        <p:sp>
          <p:nvSpPr>
            <p:cNvPr id="13" name="椭圆 12"/>
            <p:cNvSpPr/>
            <p:nvPr/>
          </p:nvSpPr>
          <p:spPr>
            <a:xfrm>
              <a:off x="871881" y="2519197"/>
              <a:ext cx="957800" cy="957800"/>
            </a:xfrm>
            <a:prstGeom prst="ellipse">
              <a:avLst/>
            </a:prstGeom>
            <a:grpFill/>
            <a:ln cmpd="dbl">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18" name="椭圆 17"/>
            <p:cNvSpPr/>
            <p:nvPr/>
          </p:nvSpPr>
          <p:spPr>
            <a:xfrm>
              <a:off x="825454" y="2471242"/>
              <a:ext cx="1050654" cy="1050654"/>
            </a:xfrm>
            <a:prstGeom prst="ellipse">
              <a:avLst/>
            </a:prstGeom>
            <a:grpFill/>
            <a:ln cmpd="sng">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424" y="2735910"/>
              <a:ext cx="370714" cy="521317"/>
            </a:xfrm>
            <a:prstGeom prst="rect">
              <a:avLst/>
            </a:prstGeom>
            <a:grpFill/>
            <a:ln>
              <a:solidFill>
                <a:srgbClr val="005490"/>
              </a:solidFill>
            </a:ln>
          </p:spPr>
        </p:pic>
      </p:grpSp>
      <p:sp>
        <p:nvSpPr>
          <p:cNvPr id="20"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outVertical)">
                                      <p:cBhvr>
                                        <p:cTn id="12" dur="500"/>
                                        <p:tgtEl>
                                          <p:spTgt spid="12"/>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539988" y="741363"/>
            <a:ext cx="1723549" cy="581057"/>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一、学习者</a:t>
            </a:r>
          </a:p>
        </p:txBody>
      </p:sp>
      <p:sp>
        <p:nvSpPr>
          <p:cNvPr id="36" name="矩形 35"/>
          <p:cNvSpPr/>
          <p:nvPr/>
        </p:nvSpPr>
        <p:spPr>
          <a:xfrm>
            <a:off x="611188" y="1403350"/>
            <a:ext cx="5256212" cy="400050"/>
          </a:xfrm>
          <a:prstGeom prst="rect">
            <a:avLst/>
          </a:prstGeom>
        </p:spPr>
        <p:txBody>
          <a:bodyPr>
            <a:spAutoFit/>
          </a:bodyPr>
          <a:lstStyle/>
          <a:p>
            <a:pPr eaLnBrk="1" fontAlgn="auto" hangingPunct="1">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（一）</a:t>
            </a:r>
            <a:r>
              <a:rPr lang="en-US" altLang="zh-CN" sz="2000" b="1" kern="100" dirty="0">
                <a:solidFill>
                  <a:srgbClr val="000000"/>
                </a:solidFill>
                <a:latin typeface="微软雅黑"/>
                <a:ea typeface="微软雅黑"/>
                <a:cs typeface="Times New Roman" panose="02020603050405020304" pitchFamily="18" charset="0"/>
              </a:rPr>
              <a:t>HPL</a:t>
            </a:r>
            <a:r>
              <a:rPr lang="zh-CN" altLang="en-US" sz="2000" b="1" kern="100" dirty="0">
                <a:solidFill>
                  <a:srgbClr val="000000"/>
                </a:solidFill>
                <a:latin typeface="微软雅黑"/>
                <a:ea typeface="微软雅黑"/>
                <a:cs typeface="Times New Roman" panose="02020603050405020304" pitchFamily="18" charset="0"/>
              </a:rPr>
              <a:t>框架，提出四个“透镜”</a:t>
            </a:r>
            <a:endParaRPr lang="zh-CN" altLang="en-US" sz="1400" dirty="0">
              <a:solidFill>
                <a:srgbClr val="000000"/>
              </a:solidFill>
              <a:latin typeface="Arial"/>
              <a:ea typeface="微软雅黑"/>
            </a:endParaRPr>
          </a:p>
        </p:txBody>
      </p:sp>
      <p:sp>
        <p:nvSpPr>
          <p:cNvPr id="34823" name="矩形 15"/>
          <p:cNvSpPr>
            <a:spLocks noChangeArrowheads="1"/>
          </p:cNvSpPr>
          <p:nvPr/>
        </p:nvSpPr>
        <p:spPr bwMode="auto">
          <a:xfrm>
            <a:off x="971550" y="1881188"/>
            <a:ext cx="1916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b="1">
                <a:solidFill>
                  <a:srgbClr val="095992"/>
                </a:solidFill>
                <a:latin typeface="微软雅黑" panose="020B0503020204020204" pitchFamily="34" charset="-122"/>
                <a:ea typeface="微软雅黑" panose="020B0503020204020204" pitchFamily="34" charset="-122"/>
              </a:rPr>
              <a:t>2.  </a:t>
            </a:r>
            <a:r>
              <a:rPr lang="zh-CN" altLang="en-US" b="1">
                <a:solidFill>
                  <a:srgbClr val="095992"/>
                </a:solidFill>
                <a:latin typeface="微软雅黑" panose="020B0503020204020204" pitchFamily="34" charset="-122"/>
                <a:ea typeface="微软雅黑" panose="020B0503020204020204" pitchFamily="34" charset="-122"/>
              </a:rPr>
              <a:t>以学生为中心</a:t>
            </a:r>
          </a:p>
        </p:txBody>
      </p:sp>
      <p:sp>
        <p:nvSpPr>
          <p:cNvPr id="23" name="矩形 22"/>
          <p:cNvSpPr>
            <a:spLocks noChangeArrowheads="1"/>
          </p:cNvSpPr>
          <p:nvPr/>
        </p:nvSpPr>
        <p:spPr bwMode="auto">
          <a:xfrm>
            <a:off x="1331913" y="2251075"/>
            <a:ext cx="67310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b="1">
                <a:solidFill>
                  <a:srgbClr val="000000"/>
                </a:solidFill>
                <a:latin typeface="Arial" panose="020B0604020202020204" pitchFamily="34" charset="0"/>
                <a:ea typeface="微软雅黑" panose="020B0503020204020204" pitchFamily="34" charset="-122"/>
              </a:rPr>
              <a:t>如何利用既有知识有力地推动新知识的学习？</a:t>
            </a:r>
            <a:endParaRPr lang="en-US" altLang="zh-CN" b="1">
              <a:solidFill>
                <a:srgbClr val="000000"/>
              </a:solidFill>
              <a:latin typeface="Arial" panose="020B0604020202020204" pitchFamily="34" charset="0"/>
              <a:ea typeface="微软雅黑" panose="020B0503020204020204" pitchFamily="34" charset="-122"/>
            </a:endParaRPr>
          </a:p>
          <a:p>
            <a:pPr eaLnBrk="1" hangingPunct="1">
              <a:lnSpc>
                <a:spcPct val="150000"/>
              </a:lnSpc>
            </a:pPr>
            <a:r>
              <a:rPr lang="zh-CN" altLang="en-US" b="1">
                <a:solidFill>
                  <a:srgbClr val="000000"/>
                </a:solidFill>
                <a:latin typeface="Arial" panose="020B0604020202020204" pitchFamily="34" charset="0"/>
                <a:ea typeface="微软雅黑" panose="020B0503020204020204" pitchFamily="34" charset="-122"/>
              </a:rPr>
              <a:t>如何积极寻求源于学生家庭或社区的“知识库”，并让它们架起帮助学生学习的桥梁？</a:t>
            </a:r>
            <a:endParaRPr lang="en-US" altLang="zh-CN" b="1">
              <a:solidFill>
                <a:srgbClr val="000000"/>
              </a:solidFill>
              <a:latin typeface="Arial" panose="020B0604020202020204" pitchFamily="34" charset="0"/>
              <a:ea typeface="微软雅黑" panose="020B0503020204020204" pitchFamily="34" charset="-122"/>
            </a:endParaRPr>
          </a:p>
          <a:p>
            <a:pPr eaLnBrk="1" hangingPunct="1">
              <a:lnSpc>
                <a:spcPct val="150000"/>
              </a:lnSpc>
            </a:pPr>
            <a:r>
              <a:rPr lang="zh-CN" altLang="en-US" b="1">
                <a:solidFill>
                  <a:srgbClr val="000000"/>
                </a:solidFill>
                <a:latin typeface="Arial" panose="020B0604020202020204" pitchFamily="34" charset="0"/>
                <a:ea typeface="微软雅黑" panose="020B0503020204020204" pitchFamily="34" charset="-122"/>
              </a:rPr>
              <a:t>如何增强学生的“元认知”？</a:t>
            </a:r>
            <a:endParaRPr lang="en-US" altLang="zh-CN" b="1">
              <a:solidFill>
                <a:srgbClr val="000000"/>
              </a:solidFill>
              <a:latin typeface="Arial" panose="020B0604020202020204" pitchFamily="34" charset="0"/>
              <a:ea typeface="微软雅黑" panose="020B0503020204020204" pitchFamily="34" charset="-122"/>
            </a:endParaRPr>
          </a:p>
          <a:p>
            <a:pPr eaLnBrk="1" hangingPunct="1">
              <a:lnSpc>
                <a:spcPct val="150000"/>
              </a:lnSpc>
            </a:pPr>
            <a:r>
              <a:rPr lang="zh-CN" altLang="en-US" b="1">
                <a:solidFill>
                  <a:srgbClr val="000000"/>
                </a:solidFill>
                <a:latin typeface="Arial" panose="020B0604020202020204" pitchFamily="34" charset="0"/>
                <a:ea typeface="微软雅黑" panose="020B0503020204020204" pitchFamily="34" charset="-122"/>
              </a:rPr>
              <a:t>如何提高学生的内在动力，提供程度合适的刚好能应付的挑战？</a:t>
            </a:r>
            <a:endParaRPr lang="en-US" altLang="zh-CN" b="1">
              <a:solidFill>
                <a:srgbClr val="000000"/>
              </a:solidFill>
              <a:latin typeface="Arial" panose="020B0604020202020204" pitchFamily="34" charset="0"/>
              <a:ea typeface="微软雅黑" panose="020B0503020204020204" pitchFamily="34" charset="-122"/>
            </a:endParaRPr>
          </a:p>
          <a:p>
            <a:pPr eaLnBrk="1" hangingPunct="1">
              <a:lnSpc>
                <a:spcPct val="150000"/>
              </a:lnSpc>
            </a:pPr>
            <a:r>
              <a:rPr lang="zh-CN" altLang="en-US" b="1">
                <a:solidFill>
                  <a:srgbClr val="000000"/>
                </a:solidFill>
                <a:latin typeface="Arial" panose="020B0604020202020204" pitchFamily="34" charset="0"/>
                <a:ea typeface="微软雅黑" panose="020B0503020204020204" pitchFamily="34" charset="-122"/>
              </a:rPr>
              <a:t>如何让学生转识成智？</a:t>
            </a:r>
          </a:p>
        </p:txBody>
      </p:sp>
      <p:sp>
        <p:nvSpPr>
          <p:cNvPr id="24" name="椭圆 23"/>
          <p:cNvSpPr/>
          <p:nvPr/>
        </p:nvSpPr>
        <p:spPr>
          <a:xfrm>
            <a:off x="914400" y="2417763"/>
            <a:ext cx="238125" cy="238125"/>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5" name="椭圆 24"/>
          <p:cNvSpPr/>
          <p:nvPr/>
        </p:nvSpPr>
        <p:spPr>
          <a:xfrm>
            <a:off x="914400" y="2859088"/>
            <a:ext cx="238125" cy="238125"/>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6" name="椭圆 25"/>
          <p:cNvSpPr/>
          <p:nvPr/>
        </p:nvSpPr>
        <p:spPr>
          <a:xfrm>
            <a:off x="914400" y="3651250"/>
            <a:ext cx="238125" cy="238125"/>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7" name="椭圆 26"/>
          <p:cNvSpPr/>
          <p:nvPr/>
        </p:nvSpPr>
        <p:spPr>
          <a:xfrm>
            <a:off x="914400" y="4035425"/>
            <a:ext cx="238125" cy="236538"/>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8" name="椭圆 27"/>
          <p:cNvSpPr/>
          <p:nvPr/>
        </p:nvSpPr>
        <p:spPr>
          <a:xfrm>
            <a:off x="914400" y="4443413"/>
            <a:ext cx="238125" cy="238125"/>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nodeType="afterGroup">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animEffect transition="in" filter="fade">
                                      <p:cBhvr>
                                        <p:cTn id="13" dur="500"/>
                                        <p:tgtEl>
                                          <p:spTgt spid="2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childTnLst>
                          </p:cTn>
                        </p:par>
                        <p:par>
                          <p:cTn id="21" fill="hold" nodeType="afterGroup">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fade">
                                      <p:cBhvr>
                                        <p:cTn id="24" dur="500"/>
                                        <p:tgtEl>
                                          <p:spTgt spid="23">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Effect transition="in" filter="fade">
                                      <p:cBhvr>
                                        <p:cTn id="31" dur="500"/>
                                        <p:tgtEl>
                                          <p:spTgt spid="26"/>
                                        </p:tgtEl>
                                      </p:cBhvr>
                                    </p:animEffect>
                                  </p:childTnLst>
                                </p:cTn>
                              </p:par>
                            </p:childTnLst>
                          </p:cTn>
                        </p:par>
                        <p:par>
                          <p:cTn id="32" fill="hold" nodeType="afterGroup">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3">
                                            <p:txEl>
                                              <p:pRg st="2" end="2"/>
                                            </p:txEl>
                                          </p:spTgt>
                                        </p:tgtEl>
                                        <p:attrNameLst>
                                          <p:attrName>style.visibility</p:attrName>
                                        </p:attrNameLst>
                                      </p:cBhvr>
                                      <p:to>
                                        <p:strVal val="visible"/>
                                      </p:to>
                                    </p:set>
                                    <p:animEffect transition="in" filter="fade">
                                      <p:cBhvr>
                                        <p:cTn id="35" dur="500"/>
                                        <p:tgtEl>
                                          <p:spTgt spid="23">
                                            <p:txEl>
                                              <p:pRg st="2" end="2"/>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fltVal val="0"/>
                                          </p:val>
                                        </p:tav>
                                        <p:tav tm="100000">
                                          <p:val>
                                            <p:strVal val="#ppt_w"/>
                                          </p:val>
                                        </p:tav>
                                      </p:tavLst>
                                    </p:anim>
                                    <p:anim calcmode="lin" valueType="num">
                                      <p:cBhvr>
                                        <p:cTn id="41" dur="500" fill="hold"/>
                                        <p:tgtEl>
                                          <p:spTgt spid="27"/>
                                        </p:tgtEl>
                                        <p:attrNameLst>
                                          <p:attrName>ppt_h</p:attrName>
                                        </p:attrNameLst>
                                      </p:cBhvr>
                                      <p:tavLst>
                                        <p:tav tm="0">
                                          <p:val>
                                            <p:fltVal val="0"/>
                                          </p:val>
                                        </p:tav>
                                        <p:tav tm="100000">
                                          <p:val>
                                            <p:strVal val="#ppt_h"/>
                                          </p:val>
                                        </p:tav>
                                      </p:tavLst>
                                    </p:anim>
                                    <p:animEffect transition="in" filter="fade">
                                      <p:cBhvr>
                                        <p:cTn id="42" dur="500"/>
                                        <p:tgtEl>
                                          <p:spTgt spid="27"/>
                                        </p:tgtEl>
                                      </p:cBhvr>
                                    </p:animEffect>
                                  </p:childTnLst>
                                </p:cTn>
                              </p:par>
                            </p:childTnLst>
                          </p:cTn>
                        </p:par>
                        <p:par>
                          <p:cTn id="43" fill="hold" nodeType="afterGroup">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3">
                                            <p:txEl>
                                              <p:pRg st="3" end="3"/>
                                            </p:txEl>
                                          </p:spTgt>
                                        </p:tgtEl>
                                        <p:attrNameLst>
                                          <p:attrName>style.visibility</p:attrName>
                                        </p:attrNameLst>
                                      </p:cBhvr>
                                      <p:to>
                                        <p:strVal val="visible"/>
                                      </p:to>
                                    </p:set>
                                    <p:animEffect transition="in" filter="fade">
                                      <p:cBhvr>
                                        <p:cTn id="46" dur="500"/>
                                        <p:tgtEl>
                                          <p:spTgt spid="23">
                                            <p:txEl>
                                              <p:pRg st="3" end="3"/>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p:cTn id="51" dur="500" fill="hold"/>
                                        <p:tgtEl>
                                          <p:spTgt spid="28"/>
                                        </p:tgtEl>
                                        <p:attrNameLst>
                                          <p:attrName>ppt_w</p:attrName>
                                        </p:attrNameLst>
                                      </p:cBhvr>
                                      <p:tavLst>
                                        <p:tav tm="0">
                                          <p:val>
                                            <p:fltVal val="0"/>
                                          </p:val>
                                        </p:tav>
                                        <p:tav tm="100000">
                                          <p:val>
                                            <p:strVal val="#ppt_w"/>
                                          </p:val>
                                        </p:tav>
                                      </p:tavLst>
                                    </p:anim>
                                    <p:anim calcmode="lin" valueType="num">
                                      <p:cBhvr>
                                        <p:cTn id="52" dur="500" fill="hold"/>
                                        <p:tgtEl>
                                          <p:spTgt spid="28"/>
                                        </p:tgtEl>
                                        <p:attrNameLst>
                                          <p:attrName>ppt_h</p:attrName>
                                        </p:attrNameLst>
                                      </p:cBhvr>
                                      <p:tavLst>
                                        <p:tav tm="0">
                                          <p:val>
                                            <p:fltVal val="0"/>
                                          </p:val>
                                        </p:tav>
                                        <p:tav tm="100000">
                                          <p:val>
                                            <p:strVal val="#ppt_h"/>
                                          </p:val>
                                        </p:tav>
                                      </p:tavLst>
                                    </p:anim>
                                    <p:animEffect transition="in" filter="fade">
                                      <p:cBhvr>
                                        <p:cTn id="53" dur="500"/>
                                        <p:tgtEl>
                                          <p:spTgt spid="28"/>
                                        </p:tgtEl>
                                      </p:cBhvr>
                                    </p:animEffect>
                                  </p:childTnLst>
                                </p:cTn>
                              </p:par>
                            </p:childTnLst>
                          </p:cTn>
                        </p:par>
                        <p:par>
                          <p:cTn id="54" fill="hold" nodeType="afterGroup">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23">
                                            <p:txEl>
                                              <p:pRg st="4" end="4"/>
                                            </p:txEl>
                                          </p:spTgt>
                                        </p:tgtEl>
                                        <p:attrNameLst>
                                          <p:attrName>style.visibility</p:attrName>
                                        </p:attrNameLst>
                                      </p:cBhvr>
                                      <p:to>
                                        <p:strVal val="visible"/>
                                      </p:to>
                                    </p:set>
                                    <p:animEffect transition="in" filter="fade">
                                      <p:cBhvr>
                                        <p:cTn id="57"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P spid="24" grpId="0" animBg="1"/>
      <p:bldP spid="25" grpId="0" animBg="1"/>
      <p:bldP spid="26"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539987" y="741363"/>
            <a:ext cx="1723549" cy="581057"/>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一、学习者</a:t>
            </a:r>
          </a:p>
        </p:txBody>
      </p:sp>
      <p:sp>
        <p:nvSpPr>
          <p:cNvPr id="36" name="矩形 35"/>
          <p:cNvSpPr/>
          <p:nvPr/>
        </p:nvSpPr>
        <p:spPr>
          <a:xfrm>
            <a:off x="611188" y="1403350"/>
            <a:ext cx="5256212" cy="400050"/>
          </a:xfrm>
          <a:prstGeom prst="rect">
            <a:avLst/>
          </a:prstGeom>
        </p:spPr>
        <p:txBody>
          <a:bodyPr>
            <a:spAutoFit/>
          </a:bodyPr>
          <a:lstStyle/>
          <a:p>
            <a:pPr eaLnBrk="1" fontAlgn="auto" hangingPunct="1">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（一）</a:t>
            </a:r>
            <a:r>
              <a:rPr lang="en-US" altLang="zh-CN" sz="2000" b="1" kern="100" dirty="0">
                <a:solidFill>
                  <a:srgbClr val="000000"/>
                </a:solidFill>
                <a:latin typeface="微软雅黑"/>
                <a:ea typeface="微软雅黑"/>
                <a:cs typeface="Times New Roman" panose="02020603050405020304" pitchFamily="18" charset="0"/>
              </a:rPr>
              <a:t>HPL</a:t>
            </a:r>
            <a:r>
              <a:rPr lang="zh-CN" altLang="en-US" sz="2000" b="1" kern="100" dirty="0">
                <a:solidFill>
                  <a:srgbClr val="000000"/>
                </a:solidFill>
                <a:latin typeface="微软雅黑"/>
                <a:ea typeface="微软雅黑"/>
                <a:cs typeface="Times New Roman" panose="02020603050405020304" pitchFamily="18" charset="0"/>
              </a:rPr>
              <a:t>框架，提出四个“透镜”</a:t>
            </a:r>
            <a:endParaRPr lang="zh-CN" altLang="en-US" sz="1400" dirty="0">
              <a:solidFill>
                <a:srgbClr val="000000"/>
              </a:solidFill>
              <a:latin typeface="Arial"/>
              <a:ea typeface="微软雅黑"/>
            </a:endParaRPr>
          </a:p>
        </p:txBody>
      </p:sp>
      <p:sp>
        <p:nvSpPr>
          <p:cNvPr id="7" name="矩形 6"/>
          <p:cNvSpPr>
            <a:spLocks noChangeArrowheads="1"/>
          </p:cNvSpPr>
          <p:nvPr/>
        </p:nvSpPr>
        <p:spPr bwMode="auto">
          <a:xfrm>
            <a:off x="971550" y="1881188"/>
            <a:ext cx="1916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b="1">
                <a:solidFill>
                  <a:srgbClr val="095992"/>
                </a:solidFill>
                <a:latin typeface="微软雅黑" panose="020B0503020204020204" pitchFamily="34" charset="-122"/>
                <a:ea typeface="微软雅黑" panose="020B0503020204020204" pitchFamily="34" charset="-122"/>
              </a:rPr>
              <a:t>3.  </a:t>
            </a:r>
            <a:r>
              <a:rPr lang="zh-CN" altLang="en-US" b="1">
                <a:solidFill>
                  <a:srgbClr val="095992"/>
                </a:solidFill>
                <a:latin typeface="微软雅黑" panose="020B0503020204020204" pitchFamily="34" charset="-122"/>
                <a:ea typeface="微软雅黑" panose="020B0503020204020204" pitchFamily="34" charset="-122"/>
              </a:rPr>
              <a:t>以社区为中心</a:t>
            </a:r>
          </a:p>
        </p:txBody>
      </p:sp>
      <p:sp>
        <p:nvSpPr>
          <p:cNvPr id="17" name="矩形 16"/>
          <p:cNvSpPr>
            <a:spLocks noChangeArrowheads="1"/>
          </p:cNvSpPr>
          <p:nvPr/>
        </p:nvSpPr>
        <p:spPr bwMode="auto">
          <a:xfrm>
            <a:off x="939800" y="2389188"/>
            <a:ext cx="7272338"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b="1">
                <a:solidFill>
                  <a:srgbClr val="000000"/>
                </a:solidFill>
                <a:latin typeface="Arial" panose="020B0604020202020204" pitchFamily="34" charset="0"/>
                <a:ea typeface="微软雅黑" panose="020B0503020204020204" pitchFamily="34" charset="-122"/>
              </a:rPr>
              <a:t>维果茨基“最近发展区”（</a:t>
            </a:r>
            <a:r>
              <a:rPr lang="en-US" altLang="zh-CN" b="1">
                <a:solidFill>
                  <a:srgbClr val="000000"/>
                </a:solidFill>
                <a:latin typeface="Arial" panose="020B0604020202020204" pitchFamily="34" charset="0"/>
                <a:ea typeface="微软雅黑" panose="020B0503020204020204" pitchFamily="34" charset="-122"/>
              </a:rPr>
              <a:t>ZPD</a:t>
            </a:r>
            <a:r>
              <a:rPr lang="zh-CN" altLang="en-US" b="1">
                <a:solidFill>
                  <a:srgbClr val="000000"/>
                </a:solidFill>
                <a:latin typeface="Arial" panose="020B0604020202020204" pitchFamily="34" charset="0"/>
                <a:ea typeface="微软雅黑" panose="020B0503020204020204" pitchFamily="34" charset="-122"/>
              </a:rPr>
              <a:t>）</a:t>
            </a:r>
            <a:r>
              <a:rPr lang="en-US" altLang="zh-CN" b="1">
                <a:solidFill>
                  <a:srgbClr val="000000"/>
                </a:solidFill>
                <a:latin typeface="Arial" panose="020B0604020202020204" pitchFamily="34" charset="0"/>
                <a:ea typeface="微软雅黑" panose="020B0503020204020204" pitchFamily="34" charset="-122"/>
              </a:rPr>
              <a:t>:</a:t>
            </a:r>
            <a:r>
              <a:rPr lang="zh-CN" altLang="en-US" b="1">
                <a:solidFill>
                  <a:srgbClr val="000000"/>
                </a:solidFill>
                <a:latin typeface="Arial" panose="020B0604020202020204" pitchFamily="34" charset="0"/>
                <a:ea typeface="微软雅黑" panose="020B0503020204020204" pitchFamily="34" charset="-122"/>
              </a:rPr>
              <a:t>根据独立解决问题能力所确定的实际发展水平，在成年人指导下或与能力更强的同伴合作时能达到的潜在可能的发展水平，</a:t>
            </a:r>
            <a:r>
              <a:rPr lang="en-US" altLang="zh-CN" b="1">
                <a:solidFill>
                  <a:srgbClr val="000000"/>
                </a:solidFill>
                <a:latin typeface="Arial" panose="020B0604020202020204" pitchFamily="34" charset="0"/>
                <a:ea typeface="微软雅黑" panose="020B0503020204020204" pitchFamily="34" charset="-122"/>
              </a:rPr>
              <a:t>ZPD</a:t>
            </a:r>
            <a:r>
              <a:rPr lang="zh-CN" altLang="en-US" b="1">
                <a:solidFill>
                  <a:srgbClr val="000000"/>
                </a:solidFill>
                <a:latin typeface="Arial" panose="020B0604020202020204" pitchFamily="34" charset="0"/>
                <a:ea typeface="微软雅黑" panose="020B0503020204020204" pitchFamily="34" charset="-122"/>
              </a:rPr>
              <a:t>就是两个发展水平之间的差距。</a:t>
            </a:r>
          </a:p>
        </p:txBody>
      </p:sp>
      <p:sp>
        <p:nvSpPr>
          <p:cNvPr id="5" name="矩形 4"/>
          <p:cNvSpPr>
            <a:spLocks noChangeArrowheads="1"/>
          </p:cNvSpPr>
          <p:nvPr/>
        </p:nvSpPr>
        <p:spPr bwMode="auto">
          <a:xfrm>
            <a:off x="971550" y="3940175"/>
            <a:ext cx="7240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2000" b="1">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“以社区为中心”意味着超越学校围墙而与学生的校外经验（包括家庭经验）连接在一起。</a:t>
            </a:r>
            <a:endParaRPr lang="zh-CN" altLang="en-US" sz="2000" b="1">
              <a:solidFill>
                <a:srgbClr val="0070C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539988" y="741363"/>
            <a:ext cx="1723549" cy="581057"/>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一、学习者</a:t>
            </a:r>
          </a:p>
        </p:txBody>
      </p:sp>
      <p:sp>
        <p:nvSpPr>
          <p:cNvPr id="36" name="矩形 35"/>
          <p:cNvSpPr/>
          <p:nvPr/>
        </p:nvSpPr>
        <p:spPr>
          <a:xfrm>
            <a:off x="611188" y="1403350"/>
            <a:ext cx="5256212" cy="400050"/>
          </a:xfrm>
          <a:prstGeom prst="rect">
            <a:avLst/>
          </a:prstGeom>
        </p:spPr>
        <p:txBody>
          <a:bodyPr>
            <a:spAutoFit/>
          </a:bodyPr>
          <a:lstStyle/>
          <a:p>
            <a:pPr eaLnBrk="1" fontAlgn="auto" hangingPunct="1">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（一）</a:t>
            </a:r>
            <a:r>
              <a:rPr lang="en-US" altLang="zh-CN" sz="2000" b="1" kern="100" dirty="0">
                <a:solidFill>
                  <a:srgbClr val="000000"/>
                </a:solidFill>
                <a:latin typeface="微软雅黑"/>
                <a:ea typeface="微软雅黑"/>
                <a:cs typeface="Times New Roman" panose="02020603050405020304" pitchFamily="18" charset="0"/>
              </a:rPr>
              <a:t>HPL</a:t>
            </a:r>
            <a:r>
              <a:rPr lang="zh-CN" altLang="en-US" sz="2000" b="1" kern="100" dirty="0">
                <a:solidFill>
                  <a:srgbClr val="000000"/>
                </a:solidFill>
                <a:latin typeface="微软雅黑"/>
                <a:ea typeface="微软雅黑"/>
                <a:cs typeface="Times New Roman" panose="02020603050405020304" pitchFamily="18" charset="0"/>
              </a:rPr>
              <a:t>框架，提出四个“透镜”</a:t>
            </a:r>
            <a:endParaRPr lang="zh-CN" altLang="en-US" sz="1400" dirty="0">
              <a:solidFill>
                <a:srgbClr val="000000"/>
              </a:solidFill>
              <a:latin typeface="Arial"/>
              <a:ea typeface="微软雅黑"/>
            </a:endParaRPr>
          </a:p>
        </p:txBody>
      </p:sp>
      <p:sp>
        <p:nvSpPr>
          <p:cNvPr id="7" name="矩形 6"/>
          <p:cNvSpPr>
            <a:spLocks noChangeArrowheads="1"/>
          </p:cNvSpPr>
          <p:nvPr/>
        </p:nvSpPr>
        <p:spPr bwMode="auto">
          <a:xfrm>
            <a:off x="971550" y="1881188"/>
            <a:ext cx="1916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b="1">
                <a:solidFill>
                  <a:srgbClr val="095992"/>
                </a:solidFill>
                <a:latin typeface="微软雅黑" panose="020B0503020204020204" pitchFamily="34" charset="-122"/>
                <a:ea typeface="微软雅黑" panose="020B0503020204020204" pitchFamily="34" charset="-122"/>
              </a:rPr>
              <a:t>4.  </a:t>
            </a:r>
            <a:r>
              <a:rPr lang="zh-CN" altLang="en-US" b="1">
                <a:solidFill>
                  <a:srgbClr val="095992"/>
                </a:solidFill>
                <a:latin typeface="微软雅黑" panose="020B0503020204020204" pitchFamily="34" charset="-122"/>
                <a:ea typeface="微软雅黑" panose="020B0503020204020204" pitchFamily="34" charset="-122"/>
              </a:rPr>
              <a:t>以评估为中心</a:t>
            </a:r>
          </a:p>
        </p:txBody>
      </p:sp>
      <p:sp>
        <p:nvSpPr>
          <p:cNvPr id="17" name="矩形 16"/>
          <p:cNvSpPr>
            <a:spLocks noChangeArrowheads="1"/>
          </p:cNvSpPr>
          <p:nvPr/>
        </p:nvSpPr>
        <p:spPr bwMode="auto">
          <a:xfrm>
            <a:off x="681038" y="2297113"/>
            <a:ext cx="727233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b="1">
                <a:solidFill>
                  <a:srgbClr val="000000"/>
                </a:solidFill>
                <a:latin typeface="Arial" panose="020B0604020202020204" pitchFamily="34" charset="0"/>
                <a:ea typeface="微软雅黑" panose="020B0503020204020204" pitchFamily="34" charset="-122"/>
              </a:rPr>
              <a:t>桑代克：实践本身并不能造就完美，除非有获得反馈的机会。</a:t>
            </a:r>
          </a:p>
        </p:txBody>
      </p:sp>
      <p:sp>
        <p:nvSpPr>
          <p:cNvPr id="5" name="矩形 4"/>
          <p:cNvSpPr>
            <a:spLocks noChangeArrowheads="1"/>
          </p:cNvSpPr>
          <p:nvPr/>
        </p:nvSpPr>
        <p:spPr bwMode="auto">
          <a:xfrm>
            <a:off x="1042988" y="2987675"/>
            <a:ext cx="72802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b="1">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学生所学的知识和技能是否有助于未来发展？</a:t>
            </a:r>
            <a:endParaRPr lang="en-US" altLang="zh-CN" b="1">
              <a:solidFill>
                <a:srgbClr val="0070C0"/>
              </a:solidFill>
              <a:latin typeface="微软雅黑" panose="020B0503020204020204" pitchFamily="34" charset="-122"/>
              <a:ea typeface="微软雅黑" panose="020B0503020204020204" pitchFamily="34" charset="-122"/>
              <a:cs typeface="Times New Roman" panose="02020603050405020304" pitchFamily="18" charset="0"/>
            </a:endParaRPr>
          </a:p>
          <a:p>
            <a:pPr eaLnBrk="1" hangingPunct="1">
              <a:lnSpc>
                <a:spcPct val="120000"/>
              </a:lnSpc>
            </a:pPr>
            <a:r>
              <a:rPr lang="zh-CN" altLang="en-US" b="1">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课程内容是否符合学生的兴趣和特长并对他们固有成见提出令人好奇的挑战？</a:t>
            </a:r>
            <a:endParaRPr lang="en-US" altLang="zh-CN" b="1">
              <a:solidFill>
                <a:srgbClr val="0070C0"/>
              </a:solidFill>
              <a:latin typeface="微软雅黑" panose="020B0503020204020204" pitchFamily="34" charset="-122"/>
              <a:ea typeface="微软雅黑" panose="020B0503020204020204" pitchFamily="34" charset="-122"/>
              <a:cs typeface="Times New Roman" panose="02020603050405020304" pitchFamily="18" charset="0"/>
            </a:endParaRPr>
          </a:p>
          <a:p>
            <a:pPr eaLnBrk="1" hangingPunct="1">
              <a:lnSpc>
                <a:spcPct val="120000"/>
              </a:lnSpc>
            </a:pPr>
            <a:r>
              <a:rPr lang="zh-CN" altLang="en-US" b="1">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学生是否是生气勃勃的高标准学习团队（班级、学校、社区）中的一员？</a:t>
            </a:r>
            <a:endParaRPr lang="en-US" altLang="zh-CN" b="1">
              <a:solidFill>
                <a:srgbClr val="0070C0"/>
              </a:solidFill>
              <a:latin typeface="微软雅黑" panose="020B0503020204020204" pitchFamily="34" charset="-122"/>
              <a:ea typeface="微软雅黑" panose="020B0503020204020204" pitchFamily="34" charset="-122"/>
              <a:cs typeface="Times New Roman" panose="02020603050405020304" pitchFamily="18" charset="0"/>
            </a:endParaRPr>
          </a:p>
          <a:p>
            <a:pPr eaLnBrk="1" hangingPunct="1">
              <a:lnSpc>
                <a:spcPct val="120000"/>
              </a:lnSpc>
            </a:pPr>
            <a:r>
              <a:rPr lang="zh-CN" altLang="en-US" b="1">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学生是否不断收到表现自己学习进步的反馈并拥有积极改进的机会？</a:t>
            </a:r>
            <a:endParaRPr lang="zh-CN" altLang="en-US" b="1">
              <a:solidFill>
                <a:srgbClr val="0070C0"/>
              </a:solidFill>
              <a:latin typeface="微软雅黑" panose="020B0503020204020204" pitchFamily="34" charset="-122"/>
              <a:ea typeface="微软雅黑" panose="020B0503020204020204" pitchFamily="34" charset="-122"/>
            </a:endParaRPr>
          </a:p>
        </p:txBody>
      </p:sp>
      <p:sp>
        <p:nvSpPr>
          <p:cNvPr id="11" name="椭圆 10"/>
          <p:cNvSpPr/>
          <p:nvPr/>
        </p:nvSpPr>
        <p:spPr>
          <a:xfrm>
            <a:off x="739775" y="3133725"/>
            <a:ext cx="165100" cy="166688"/>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椭圆 11"/>
          <p:cNvSpPr/>
          <p:nvPr/>
        </p:nvSpPr>
        <p:spPr>
          <a:xfrm>
            <a:off x="739775" y="3448050"/>
            <a:ext cx="165100" cy="165100"/>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 name="椭圆 12"/>
          <p:cNvSpPr/>
          <p:nvPr/>
        </p:nvSpPr>
        <p:spPr>
          <a:xfrm>
            <a:off x="739775" y="4092575"/>
            <a:ext cx="165100" cy="165100"/>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椭圆 14"/>
          <p:cNvSpPr/>
          <p:nvPr/>
        </p:nvSpPr>
        <p:spPr>
          <a:xfrm>
            <a:off x="739775" y="4451350"/>
            <a:ext cx="165100" cy="165100"/>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8"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nodeType="afterGroup">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1000"/>
                                        <p:tgtEl>
                                          <p:spTgt spid="5">
                                            <p:txEl>
                                              <p:pRg st="0" end="0"/>
                                            </p:txEl>
                                          </p:spTgt>
                                        </p:tgtEl>
                                      </p:cBhvr>
                                    </p:animEffect>
                                    <p:anim calcmode="lin" valueType="num">
                                      <p:cBhvr>
                                        <p:cTn id="2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par>
                          <p:cTn id="33" fill="hold" nodeType="afterGroup">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fade">
                                      <p:cBhvr>
                                        <p:cTn id="36" dur="1000"/>
                                        <p:tgtEl>
                                          <p:spTgt spid="5">
                                            <p:txEl>
                                              <p:pRg st="1" end="1"/>
                                            </p:txEl>
                                          </p:spTgt>
                                        </p:tgtEl>
                                      </p:cBhvr>
                                    </p:animEffect>
                                    <p:anim calcmode="lin" valueType="num">
                                      <p:cBhvr>
                                        <p:cTn id="3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par>
                          <p:cTn id="46" fill="hold" nodeType="afterGroup">
                            <p:stCondLst>
                              <p:cond delay="500"/>
                            </p:stCondLst>
                            <p:childTnLst>
                              <p:par>
                                <p:cTn id="47" presetID="42" presetClass="entr" presetSubtype="0" fill="hold" grpId="0" nodeType="after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Effect transition="in" filter="fade">
                                      <p:cBhvr>
                                        <p:cTn id="49" dur="1000"/>
                                        <p:tgtEl>
                                          <p:spTgt spid="5">
                                            <p:txEl>
                                              <p:pRg st="2" end="2"/>
                                            </p:txEl>
                                          </p:spTgt>
                                        </p:tgtEl>
                                      </p:cBhvr>
                                    </p:animEffect>
                                    <p:anim calcmode="lin" valueType="num">
                                      <p:cBhvr>
                                        <p:cTn id="5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childTnLst>
                          </p:cTn>
                        </p:par>
                        <p:par>
                          <p:cTn id="59" fill="hold" nodeType="afterGroup">
                            <p:stCondLst>
                              <p:cond delay="500"/>
                            </p:stCondLst>
                            <p:childTnLst>
                              <p:par>
                                <p:cTn id="60" presetID="42" presetClass="entr" presetSubtype="0" fill="hold" grpId="0" nodeType="afterEffect">
                                  <p:stCondLst>
                                    <p:cond delay="0"/>
                                  </p:stCondLst>
                                  <p:childTnLst>
                                    <p:set>
                                      <p:cBhvr>
                                        <p:cTn id="61" dur="1" fill="hold">
                                          <p:stCondLst>
                                            <p:cond delay="0"/>
                                          </p:stCondLst>
                                        </p:cTn>
                                        <p:tgtEl>
                                          <p:spTgt spid="5">
                                            <p:txEl>
                                              <p:pRg st="3" end="3"/>
                                            </p:txEl>
                                          </p:spTgt>
                                        </p:tgtEl>
                                        <p:attrNameLst>
                                          <p:attrName>style.visibility</p:attrName>
                                        </p:attrNameLst>
                                      </p:cBhvr>
                                      <p:to>
                                        <p:strVal val="visible"/>
                                      </p:to>
                                    </p:set>
                                    <p:animEffect transition="in" filter="fade">
                                      <p:cBhvr>
                                        <p:cTn id="62" dur="1000"/>
                                        <p:tgtEl>
                                          <p:spTgt spid="5">
                                            <p:txEl>
                                              <p:pRg st="3" end="3"/>
                                            </p:txEl>
                                          </p:spTgt>
                                        </p:tgtEl>
                                      </p:cBhvr>
                                    </p:animEffect>
                                    <p:anim calcmode="lin" valueType="num">
                                      <p:cBhvr>
                                        <p:cTn id="6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6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5" grpId="0" uiExpand="1" build="p"/>
      <p:bldP spid="11" grpId="0" animBg="1"/>
      <p:bldP spid="12" grpId="0" animBg="1"/>
      <p:bldP spid="1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539988" y="741363"/>
            <a:ext cx="1723549" cy="581057"/>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一、学习者</a:t>
            </a:r>
          </a:p>
        </p:txBody>
      </p:sp>
      <p:sp>
        <p:nvSpPr>
          <p:cNvPr id="36" name="矩形 35"/>
          <p:cNvSpPr/>
          <p:nvPr/>
        </p:nvSpPr>
        <p:spPr>
          <a:xfrm>
            <a:off x="611188" y="1403350"/>
            <a:ext cx="7712075" cy="830263"/>
          </a:xfrm>
          <a:prstGeom prst="rect">
            <a:avLst/>
          </a:prstGeom>
        </p:spPr>
        <p:txBody>
          <a:bodyPr>
            <a:spAutoFit/>
          </a:bodyPr>
          <a:lstStyle/>
          <a:p>
            <a:pPr eaLnBrk="1" fontAlgn="auto" hangingPunct="1">
              <a:lnSpc>
                <a:spcPct val="120000"/>
              </a:lnSpc>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（二）教师必须持“成长发展的观点”，组建适合学生成长规律的课堂教学，以便吸引学生参与有意义的活动。</a:t>
            </a:r>
            <a:endParaRPr lang="zh-CN" altLang="en-US" sz="1400" dirty="0">
              <a:solidFill>
                <a:srgbClr val="000000"/>
              </a:solidFill>
              <a:latin typeface="Arial"/>
              <a:ea typeface="微软雅黑"/>
            </a:endParaRPr>
          </a:p>
        </p:txBody>
      </p:sp>
      <p:sp>
        <p:nvSpPr>
          <p:cNvPr id="17" name="矩形 16"/>
          <p:cNvSpPr>
            <a:spLocks noChangeArrowheads="1"/>
          </p:cNvSpPr>
          <p:nvPr/>
        </p:nvSpPr>
        <p:spPr bwMode="auto">
          <a:xfrm>
            <a:off x="831850" y="2500313"/>
            <a:ext cx="7272338"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b="1">
                <a:solidFill>
                  <a:srgbClr val="0070C0"/>
                </a:solidFill>
                <a:latin typeface="Arial" panose="020B0604020202020204" pitchFamily="34" charset="0"/>
                <a:ea typeface="微软雅黑" panose="020B0503020204020204" pitchFamily="34" charset="-122"/>
              </a:rPr>
              <a:t>在语言成长的某个时刻，孩子们会学习如何利用后缀“</a:t>
            </a:r>
            <a:r>
              <a:rPr lang="en-US" altLang="zh-CN" b="1">
                <a:solidFill>
                  <a:srgbClr val="0070C0"/>
                </a:solidFill>
                <a:latin typeface="Arial" panose="020B0604020202020204" pitchFamily="34" charset="0"/>
                <a:ea typeface="微软雅黑" panose="020B0503020204020204" pitchFamily="34" charset="-122"/>
              </a:rPr>
              <a:t>_ed”</a:t>
            </a:r>
            <a:r>
              <a:rPr lang="zh-CN" altLang="en-US" b="1">
                <a:solidFill>
                  <a:srgbClr val="0070C0"/>
                </a:solidFill>
                <a:latin typeface="Arial" panose="020B0604020202020204" pitchFamily="34" charset="0"/>
                <a:ea typeface="微软雅黑" panose="020B0503020204020204" pitchFamily="34" charset="-122"/>
              </a:rPr>
              <a:t>来表达过去时。例如，“我们昨天</a:t>
            </a:r>
            <a:r>
              <a:rPr lang="en-US" altLang="zh-CN" b="1">
                <a:solidFill>
                  <a:srgbClr val="0070C0"/>
                </a:solidFill>
                <a:latin typeface="Arial" panose="020B0604020202020204" pitchFamily="34" charset="0"/>
                <a:ea typeface="微软雅黑" panose="020B0503020204020204" pitchFamily="34" charset="-122"/>
              </a:rPr>
              <a:t>looked</a:t>
            </a:r>
            <a:r>
              <a:rPr lang="zh-CN" altLang="en-US" b="1">
                <a:solidFill>
                  <a:srgbClr val="0070C0"/>
                </a:solidFill>
                <a:latin typeface="Arial" panose="020B0604020202020204" pitchFamily="34" charset="0"/>
                <a:ea typeface="微软雅黑" panose="020B0503020204020204" pitchFamily="34" charset="-122"/>
              </a:rPr>
              <a:t>（看）了那本书”相比“我们昨天</a:t>
            </a:r>
            <a:r>
              <a:rPr lang="en-US" altLang="zh-CN" b="1">
                <a:solidFill>
                  <a:srgbClr val="0070C0"/>
                </a:solidFill>
                <a:latin typeface="Arial" panose="020B0604020202020204" pitchFamily="34" charset="0"/>
                <a:ea typeface="微软雅黑" panose="020B0503020204020204" pitchFamily="34" charset="-122"/>
              </a:rPr>
              <a:t>look</a:t>
            </a:r>
            <a:r>
              <a:rPr lang="zh-CN" altLang="en-US" b="1">
                <a:solidFill>
                  <a:srgbClr val="0070C0"/>
                </a:solidFill>
                <a:latin typeface="Arial" panose="020B0604020202020204" pitchFamily="34" charset="0"/>
                <a:ea typeface="微软雅黑" panose="020B0503020204020204" pitchFamily="34" charset="-122"/>
              </a:rPr>
              <a:t>（看）那本书”是个进步。然而，这个阶段的进步往往会导致规则的滥用，滥用会导致他们犯以前没犯过的错误。例如他们可能会说我们昨天</a:t>
            </a:r>
            <a:r>
              <a:rPr lang="en-US" altLang="zh-CN" b="1">
                <a:solidFill>
                  <a:srgbClr val="0070C0"/>
                </a:solidFill>
                <a:latin typeface="Arial" panose="020B0604020202020204" pitchFamily="34" charset="0"/>
                <a:ea typeface="微软雅黑" panose="020B0503020204020204" pitchFamily="34" charset="-122"/>
              </a:rPr>
              <a:t>goed</a:t>
            </a:r>
            <a:r>
              <a:rPr lang="zh-CN" altLang="en-US" b="1">
                <a:solidFill>
                  <a:srgbClr val="0070C0"/>
                </a:solidFill>
                <a:latin typeface="Arial" panose="020B0604020202020204" pitchFamily="34" charset="0"/>
                <a:ea typeface="微软雅黑" panose="020B0503020204020204" pitchFamily="34" charset="-122"/>
              </a:rPr>
              <a:t>（走），尽管以前一直在用正确的</a:t>
            </a:r>
            <a:r>
              <a:rPr lang="en-US" altLang="zh-CN" b="1">
                <a:solidFill>
                  <a:srgbClr val="0070C0"/>
                </a:solidFill>
                <a:latin typeface="Arial" panose="020B0604020202020204" pitchFamily="34" charset="0"/>
                <a:ea typeface="微软雅黑" panose="020B0503020204020204" pitchFamily="34" charset="-122"/>
              </a:rPr>
              <a:t>went</a:t>
            </a:r>
            <a:r>
              <a:rPr lang="zh-CN" altLang="en-US" b="1">
                <a:solidFill>
                  <a:srgbClr val="0070C0"/>
                </a:solidFill>
                <a:latin typeface="Arial" panose="020B0604020202020204" pitchFamily="34" charset="0"/>
                <a:ea typeface="微软雅黑" panose="020B0503020204020204" pitchFamily="34" charset="-122"/>
              </a:rPr>
              <a:t>。儿童在学习和成长的时候似乎出现了倒退。</a:t>
            </a:r>
          </a:p>
        </p:txBody>
      </p:sp>
      <p:sp>
        <p:nvSpPr>
          <p:cNvPr id="16" name="矩形 15"/>
          <p:cNvSpPr>
            <a:spLocks noChangeArrowheads="1"/>
          </p:cNvSpPr>
          <p:nvPr/>
        </p:nvSpPr>
        <p:spPr bwMode="auto">
          <a:xfrm>
            <a:off x="4029075" y="2182813"/>
            <a:ext cx="876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095992"/>
                </a:solidFill>
                <a:latin typeface="微软雅黑" panose="020B0503020204020204" pitchFamily="34" charset="-122"/>
                <a:ea typeface="微软雅黑" panose="020B0503020204020204" pitchFamily="34" charset="-122"/>
              </a:rPr>
              <a:t>案例一</a:t>
            </a:r>
          </a:p>
        </p:txBody>
      </p:sp>
      <p:sp>
        <p:nvSpPr>
          <p:cNvPr id="10"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par>
                          <p:cTn id="13" fill="hold" nodeType="afterGroup">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7"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539988" y="741363"/>
            <a:ext cx="1723549" cy="581057"/>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一、学习者</a:t>
            </a:r>
          </a:p>
        </p:txBody>
      </p:sp>
      <p:sp>
        <p:nvSpPr>
          <p:cNvPr id="36" name="矩形 35"/>
          <p:cNvSpPr/>
          <p:nvPr/>
        </p:nvSpPr>
        <p:spPr>
          <a:xfrm>
            <a:off x="611188" y="1403350"/>
            <a:ext cx="7712075" cy="830263"/>
          </a:xfrm>
          <a:prstGeom prst="rect">
            <a:avLst/>
          </a:prstGeom>
        </p:spPr>
        <p:txBody>
          <a:bodyPr>
            <a:spAutoFit/>
          </a:bodyPr>
          <a:lstStyle/>
          <a:p>
            <a:pPr eaLnBrk="1" fontAlgn="auto" hangingPunct="1">
              <a:lnSpc>
                <a:spcPct val="120000"/>
              </a:lnSpc>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（二）教师必须持“成长发展的观点”，组建适合学生成长规律的课堂教学，以便吸引学生参与有意义的活动。</a:t>
            </a:r>
            <a:endParaRPr lang="zh-CN" altLang="en-US" sz="1400" dirty="0">
              <a:solidFill>
                <a:srgbClr val="000000"/>
              </a:solidFill>
              <a:latin typeface="Arial"/>
              <a:ea typeface="微软雅黑"/>
            </a:endParaRPr>
          </a:p>
        </p:txBody>
      </p:sp>
      <p:sp>
        <p:nvSpPr>
          <p:cNvPr id="17" name="矩形 16"/>
          <p:cNvSpPr>
            <a:spLocks noChangeArrowheads="1"/>
          </p:cNvSpPr>
          <p:nvPr/>
        </p:nvSpPr>
        <p:spPr bwMode="auto">
          <a:xfrm>
            <a:off x="831850" y="2333625"/>
            <a:ext cx="7272338"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2000" b="1">
                <a:solidFill>
                  <a:srgbClr val="0070C0"/>
                </a:solidFill>
                <a:latin typeface="Arial" panose="020B0604020202020204" pitchFamily="34" charset="0"/>
                <a:ea typeface="微软雅黑" panose="020B0503020204020204" pitchFamily="34" charset="-122"/>
              </a:rPr>
              <a:t>教师必须能分清楚两种不同情况：</a:t>
            </a:r>
            <a:endParaRPr lang="en-US" altLang="zh-CN" sz="2000" b="1">
              <a:solidFill>
                <a:srgbClr val="0070C0"/>
              </a:solidFill>
              <a:latin typeface="Arial" panose="020B0604020202020204" pitchFamily="34" charset="0"/>
              <a:ea typeface="微软雅黑" panose="020B0503020204020204" pitchFamily="34" charset="-122"/>
            </a:endParaRPr>
          </a:p>
          <a:p>
            <a:pPr eaLnBrk="1" hangingPunct="1">
              <a:lnSpc>
                <a:spcPct val="150000"/>
              </a:lnSpc>
            </a:pPr>
            <a:r>
              <a:rPr lang="zh-CN" altLang="en-US" sz="2000" b="1">
                <a:solidFill>
                  <a:srgbClr val="0070C0"/>
                </a:solidFill>
                <a:latin typeface="Arial" panose="020B0604020202020204" pitchFamily="34" charset="0"/>
                <a:ea typeface="微软雅黑" panose="020B0503020204020204" pitchFamily="34" charset="-122"/>
              </a:rPr>
              <a:t>       哪种错误是规则的暂时滥用所导致的，那其实是健康的信号，表明正在学习新的知识；</a:t>
            </a:r>
            <a:endParaRPr lang="en-US" altLang="zh-CN" sz="2000" b="1">
              <a:solidFill>
                <a:srgbClr val="0070C0"/>
              </a:solidFill>
              <a:latin typeface="Arial" panose="020B0604020202020204" pitchFamily="34" charset="0"/>
              <a:ea typeface="微软雅黑" panose="020B0503020204020204" pitchFamily="34" charset="-122"/>
            </a:endParaRPr>
          </a:p>
          <a:p>
            <a:pPr eaLnBrk="1" hangingPunct="1">
              <a:lnSpc>
                <a:spcPct val="150000"/>
              </a:lnSpc>
            </a:pPr>
            <a:r>
              <a:rPr lang="zh-CN" altLang="en-US" sz="2000" b="1">
                <a:solidFill>
                  <a:srgbClr val="0070C0"/>
                </a:solidFill>
                <a:latin typeface="Arial" panose="020B0604020202020204" pitchFamily="34" charset="0"/>
                <a:ea typeface="微软雅黑" panose="020B0503020204020204" pitchFamily="34" charset="-122"/>
              </a:rPr>
              <a:t>       哪种错误是儿童的误解所导致的，需要帮助他们回到正确的轨道上来。</a:t>
            </a:r>
          </a:p>
        </p:txBody>
      </p:sp>
      <p:sp>
        <p:nvSpPr>
          <p:cNvPr id="9"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539988" y="741363"/>
            <a:ext cx="1723549" cy="581057"/>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一、学习者</a:t>
            </a:r>
          </a:p>
        </p:txBody>
      </p:sp>
      <p:sp>
        <p:nvSpPr>
          <p:cNvPr id="36" name="矩形 35"/>
          <p:cNvSpPr/>
          <p:nvPr/>
        </p:nvSpPr>
        <p:spPr>
          <a:xfrm>
            <a:off x="611188" y="1403350"/>
            <a:ext cx="7712075" cy="830263"/>
          </a:xfrm>
          <a:prstGeom prst="rect">
            <a:avLst/>
          </a:prstGeom>
        </p:spPr>
        <p:txBody>
          <a:bodyPr>
            <a:spAutoFit/>
          </a:bodyPr>
          <a:lstStyle/>
          <a:p>
            <a:pPr eaLnBrk="1" fontAlgn="auto" hangingPunct="1">
              <a:lnSpc>
                <a:spcPct val="120000"/>
              </a:lnSpc>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（二）教师必须持“成长发展的观点”，组建适合学生成长规律的课堂教学，以便吸引学生参与有意义的活动。</a:t>
            </a:r>
            <a:endParaRPr lang="zh-CN" altLang="en-US" sz="1400" dirty="0">
              <a:solidFill>
                <a:srgbClr val="000000"/>
              </a:solidFill>
              <a:latin typeface="Arial"/>
              <a:ea typeface="微软雅黑"/>
            </a:endParaRPr>
          </a:p>
        </p:txBody>
      </p:sp>
      <p:sp>
        <p:nvSpPr>
          <p:cNvPr id="17" name="矩形 16"/>
          <p:cNvSpPr>
            <a:spLocks noChangeArrowheads="1"/>
          </p:cNvSpPr>
          <p:nvPr/>
        </p:nvSpPr>
        <p:spPr bwMode="auto">
          <a:xfrm>
            <a:off x="831850" y="2500313"/>
            <a:ext cx="7272338"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b="1" dirty="0">
                <a:solidFill>
                  <a:srgbClr val="0070C0"/>
                </a:solidFill>
                <a:latin typeface="Arial" panose="020B0604020202020204" pitchFamily="34" charset="0"/>
                <a:ea typeface="微软雅黑" panose="020B0503020204020204" pitchFamily="34" charset="-122"/>
              </a:rPr>
              <a:t>一个二年级的教师问学生“</a:t>
            </a:r>
            <a:r>
              <a:rPr lang="en-US" altLang="zh-CN" b="1" dirty="0">
                <a:solidFill>
                  <a:srgbClr val="0070C0"/>
                </a:solidFill>
                <a:latin typeface="Arial" panose="020B0604020202020204" pitchFamily="34" charset="0"/>
                <a:ea typeface="微软雅黑" panose="020B0503020204020204" pitchFamily="34" charset="-122"/>
              </a:rPr>
              <a:t>3+3=</a:t>
            </a:r>
            <a:r>
              <a:rPr lang="zh-CN" altLang="en-US" b="1" dirty="0">
                <a:solidFill>
                  <a:srgbClr val="0070C0"/>
                </a:solidFill>
                <a:latin typeface="Arial" panose="020B0604020202020204" pitchFamily="34" charset="0"/>
                <a:ea typeface="微软雅黑" panose="020B0503020204020204" pitchFamily="34" charset="-122"/>
              </a:rPr>
              <a:t>？”。一个男孩兴奋地回答说等于</a:t>
            </a:r>
            <a:r>
              <a:rPr lang="en-US" altLang="zh-CN" b="1" dirty="0">
                <a:solidFill>
                  <a:srgbClr val="0070C0"/>
                </a:solidFill>
                <a:latin typeface="Arial" panose="020B0604020202020204" pitchFamily="34" charset="0"/>
                <a:ea typeface="微软雅黑" panose="020B0503020204020204" pitchFamily="34" charset="-122"/>
              </a:rPr>
              <a:t>8</a:t>
            </a:r>
            <a:r>
              <a:rPr lang="zh-CN" altLang="en-US" b="1" dirty="0">
                <a:solidFill>
                  <a:srgbClr val="0070C0"/>
                </a:solidFill>
                <a:latin typeface="Arial" panose="020B0604020202020204" pitchFamily="34" charset="0"/>
                <a:ea typeface="微软雅黑" panose="020B0503020204020204" pitchFamily="34" charset="-122"/>
              </a:rPr>
              <a:t>。教师让他再想想，可是听到的还是这个答案。教师举起两只手，每只手伸出</a:t>
            </a:r>
            <a:r>
              <a:rPr lang="en-US" altLang="zh-CN" b="1" dirty="0">
                <a:solidFill>
                  <a:srgbClr val="0070C0"/>
                </a:solidFill>
                <a:latin typeface="Arial" panose="020B0604020202020204" pitchFamily="34" charset="0"/>
                <a:ea typeface="微软雅黑" panose="020B0503020204020204" pitchFamily="34" charset="-122"/>
              </a:rPr>
              <a:t>3</a:t>
            </a:r>
            <a:r>
              <a:rPr lang="zh-CN" altLang="en-US" b="1" dirty="0">
                <a:solidFill>
                  <a:srgbClr val="0070C0"/>
                </a:solidFill>
                <a:latin typeface="Arial" panose="020B0604020202020204" pitchFamily="34" charset="0"/>
                <a:ea typeface="微软雅黑" panose="020B0503020204020204" pitchFamily="34" charset="-122"/>
              </a:rPr>
              <a:t>个手指，让男孩来数。这一次他回答说是</a:t>
            </a:r>
            <a:r>
              <a:rPr lang="en-US" altLang="zh-CN" b="1" dirty="0">
                <a:solidFill>
                  <a:srgbClr val="0070C0"/>
                </a:solidFill>
                <a:latin typeface="Arial" panose="020B0604020202020204" pitchFamily="34" charset="0"/>
                <a:ea typeface="微软雅黑" panose="020B0503020204020204" pitchFamily="34" charset="-122"/>
              </a:rPr>
              <a:t>6</a:t>
            </a:r>
            <a:r>
              <a:rPr lang="zh-CN" altLang="en-US" b="1" dirty="0">
                <a:solidFill>
                  <a:srgbClr val="0070C0"/>
                </a:solidFill>
                <a:latin typeface="Arial" panose="020B0604020202020204" pitchFamily="34" charset="0"/>
                <a:ea typeface="微软雅黑" panose="020B0503020204020204" pitchFamily="34" charset="-122"/>
              </a:rPr>
              <a:t>。“很好！”教师说道，“那么</a:t>
            </a:r>
            <a:r>
              <a:rPr lang="en-US" altLang="zh-CN" b="1" dirty="0">
                <a:solidFill>
                  <a:srgbClr val="0070C0"/>
                </a:solidFill>
                <a:latin typeface="Arial" panose="020B0604020202020204" pitchFamily="34" charset="0"/>
                <a:ea typeface="微软雅黑" panose="020B0503020204020204" pitchFamily="34" charset="-122"/>
              </a:rPr>
              <a:t>3+3</a:t>
            </a:r>
            <a:r>
              <a:rPr lang="zh-CN" altLang="en-US" b="1" dirty="0">
                <a:solidFill>
                  <a:srgbClr val="0070C0"/>
                </a:solidFill>
                <a:latin typeface="Arial" panose="020B0604020202020204" pitchFamily="34" charset="0"/>
                <a:ea typeface="微软雅黑" panose="020B0503020204020204" pitchFamily="34" charset="-122"/>
              </a:rPr>
              <a:t>等于几呢？”男孩还是回答</a:t>
            </a:r>
            <a:r>
              <a:rPr lang="en-US" altLang="zh-CN" b="1" dirty="0">
                <a:solidFill>
                  <a:srgbClr val="0070C0"/>
                </a:solidFill>
                <a:latin typeface="Arial" panose="020B0604020202020204" pitchFamily="34" charset="0"/>
                <a:ea typeface="微软雅黑" panose="020B0503020204020204" pitchFamily="34" charset="-122"/>
              </a:rPr>
              <a:t>8</a:t>
            </a:r>
            <a:r>
              <a:rPr lang="zh-CN" altLang="en-US" b="1" dirty="0">
                <a:solidFill>
                  <a:srgbClr val="0070C0"/>
                </a:solidFill>
                <a:latin typeface="Arial" panose="020B0604020202020204" pitchFamily="34" charset="0"/>
                <a:ea typeface="微软雅黑" panose="020B0503020204020204" pitchFamily="34" charset="-122"/>
              </a:rPr>
              <a:t>。这让老师很疑惑。</a:t>
            </a:r>
          </a:p>
          <a:p>
            <a:pPr eaLnBrk="1" hangingPunct="1">
              <a:lnSpc>
                <a:spcPct val="150000"/>
              </a:lnSpc>
            </a:pPr>
            <a:r>
              <a:rPr lang="zh-CN" altLang="en-US" b="1" dirty="0">
                <a:solidFill>
                  <a:srgbClr val="0070C0"/>
                </a:solidFill>
                <a:latin typeface="Arial" panose="020B0604020202020204" pitchFamily="34" charset="0"/>
                <a:ea typeface="微软雅黑" panose="020B0503020204020204" pitchFamily="34" charset="-122"/>
              </a:rPr>
              <a:t>最后教师发现男孩是一个形象思维很强的孩子。</a:t>
            </a:r>
            <a:r>
              <a:rPr lang="en-US" altLang="zh-CN" b="1" dirty="0">
                <a:solidFill>
                  <a:srgbClr val="0070C0"/>
                </a:solidFill>
                <a:latin typeface="Arial" panose="020B0604020202020204" pitchFamily="34" charset="0"/>
                <a:ea typeface="微软雅黑" panose="020B0503020204020204" pitchFamily="34" charset="-122"/>
              </a:rPr>
              <a:t>……</a:t>
            </a:r>
          </a:p>
        </p:txBody>
      </p:sp>
      <p:sp>
        <p:nvSpPr>
          <p:cNvPr id="16" name="矩形 15"/>
          <p:cNvSpPr>
            <a:spLocks noChangeArrowheads="1"/>
          </p:cNvSpPr>
          <p:nvPr/>
        </p:nvSpPr>
        <p:spPr bwMode="auto">
          <a:xfrm>
            <a:off x="4029075" y="2182813"/>
            <a:ext cx="876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095992"/>
                </a:solidFill>
                <a:latin typeface="微软雅黑" panose="020B0503020204020204" pitchFamily="34" charset="-122"/>
                <a:ea typeface="微软雅黑" panose="020B0503020204020204" pitchFamily="34" charset="-122"/>
              </a:rPr>
              <a:t>案例二</a:t>
            </a:r>
          </a:p>
        </p:txBody>
      </p:sp>
      <p:sp>
        <p:nvSpPr>
          <p:cNvPr id="11"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187450" y="939800"/>
            <a:ext cx="4964113" cy="523875"/>
          </a:xfrm>
          <a:prstGeom prst="rect">
            <a:avLst/>
          </a:prstGeom>
        </p:spPr>
        <p:txBody>
          <a:bodyPr>
            <a:spAutoFit/>
          </a:bodyPr>
          <a:lstStyle/>
          <a:p>
            <a:pPr eaLnBrk="1" fontAlgn="auto" hangingPunct="1">
              <a:spcBef>
                <a:spcPts val="0"/>
              </a:spcBef>
              <a:spcAft>
                <a:spcPts val="0"/>
              </a:spcAft>
              <a:defRPr/>
            </a:pPr>
            <a:r>
              <a:rPr lang="zh-CN" altLang="en-US" sz="2800" b="1" kern="100" dirty="0">
                <a:solidFill>
                  <a:srgbClr val="000000"/>
                </a:solidFill>
                <a:latin typeface="微软雅黑" panose="020B0503020204020204" pitchFamily="34" charset="-122"/>
                <a:ea typeface="微软雅黑" panose="020B0503020204020204" pitchFamily="34" charset="-122"/>
                <a:cs typeface="黑体" panose="02010609060101010101" pitchFamily="49" charset="-122"/>
              </a:rPr>
              <a:t>十九大：</a:t>
            </a:r>
            <a:endParaRPr lang="zh-CN" altLang="en-US" sz="2800" b="1" dirty="0">
              <a:solidFill>
                <a:srgbClr val="000000"/>
              </a:solidFill>
              <a:latin typeface="微软雅黑" panose="020B0503020204020204" pitchFamily="34" charset="-122"/>
              <a:ea typeface="微软雅黑" panose="020B0503020204020204" pitchFamily="34" charset="-122"/>
            </a:endParaRPr>
          </a:p>
        </p:txBody>
      </p:sp>
      <p:sp>
        <p:nvSpPr>
          <p:cNvPr id="10" name="矩形 9"/>
          <p:cNvSpPr/>
          <p:nvPr/>
        </p:nvSpPr>
        <p:spPr>
          <a:xfrm>
            <a:off x="509588" y="1808163"/>
            <a:ext cx="8240712" cy="1938337"/>
          </a:xfrm>
          <a:prstGeom prst="rect">
            <a:avLst/>
          </a:prstGeom>
        </p:spPr>
        <p:txBody>
          <a:bodyPr>
            <a:spAutoFit/>
          </a:bodyPr>
          <a:lstStyle/>
          <a:p>
            <a:pPr eaLnBrk="1" fontAlgn="auto" hangingPunct="1">
              <a:lnSpc>
                <a:spcPct val="150000"/>
              </a:lnSpc>
              <a:spcBef>
                <a:spcPts val="0"/>
              </a:spcBef>
              <a:spcAft>
                <a:spcPts val="0"/>
              </a:spcAft>
              <a:defRPr/>
            </a:pPr>
            <a:r>
              <a:rPr lang="en-US" altLang="zh-CN" sz="2000" b="1" kern="100" dirty="0">
                <a:solidFill>
                  <a:srgbClr val="000000"/>
                </a:solidFill>
                <a:latin typeface="微软雅黑" panose="020B0503020204020204" pitchFamily="34" charset="-122"/>
                <a:ea typeface="微软雅黑" panose="020B0503020204020204" pitchFamily="34" charset="-122"/>
                <a:cs typeface="黑体" panose="02010609060101010101" pitchFamily="49" charset="-122"/>
              </a:rPr>
              <a:t>1.  </a:t>
            </a:r>
            <a:r>
              <a:rPr lang="zh-CN" altLang="en-US" sz="2000" b="1" kern="100" dirty="0">
                <a:solidFill>
                  <a:srgbClr val="000000"/>
                </a:solidFill>
                <a:latin typeface="微软雅黑" panose="020B0503020204020204" pitchFamily="34" charset="-122"/>
                <a:ea typeface="微软雅黑" panose="020B0503020204020204" pitchFamily="34" charset="-122"/>
                <a:cs typeface="黑体" panose="02010609060101010101" pitchFamily="49" charset="-122"/>
              </a:rPr>
              <a:t>努力让每个孩子都能享有公平而有质量的教育。</a:t>
            </a:r>
          </a:p>
          <a:p>
            <a:pPr eaLnBrk="1" fontAlgn="auto" hangingPunct="1">
              <a:lnSpc>
                <a:spcPct val="150000"/>
              </a:lnSpc>
              <a:spcBef>
                <a:spcPts val="0"/>
              </a:spcBef>
              <a:spcAft>
                <a:spcPts val="0"/>
              </a:spcAft>
              <a:defRPr/>
            </a:pPr>
            <a:r>
              <a:rPr lang="en-US" altLang="zh-CN" sz="2000" b="1" kern="100" dirty="0">
                <a:solidFill>
                  <a:srgbClr val="000000"/>
                </a:solidFill>
                <a:latin typeface="微软雅黑" panose="020B0503020204020204" pitchFamily="34" charset="-122"/>
                <a:ea typeface="微软雅黑" panose="020B0503020204020204" pitchFamily="34" charset="-122"/>
                <a:cs typeface="黑体" panose="02010609060101010101" pitchFamily="49" charset="-122"/>
              </a:rPr>
              <a:t>2. “</a:t>
            </a:r>
            <a:r>
              <a:rPr lang="zh-CN" altLang="en-US" sz="2000" b="1" kern="100" dirty="0">
                <a:solidFill>
                  <a:srgbClr val="000000"/>
                </a:solidFill>
                <a:latin typeface="微软雅黑" panose="020B0503020204020204" pitchFamily="34" charset="-122"/>
                <a:ea typeface="微软雅黑" panose="020B0503020204020204" pitchFamily="34" charset="-122"/>
                <a:cs typeface="黑体" panose="02010609060101010101" pitchFamily="49" charset="-122"/>
              </a:rPr>
              <a:t>新时代”的主要矛盾变现为：人民日益增长的美好生活的需要和不均衡不充分发展之间的矛盾。</a:t>
            </a:r>
            <a:endParaRPr lang="en-US" altLang="zh-CN" sz="2000" b="1" kern="100" dirty="0">
              <a:solidFill>
                <a:srgbClr val="000000"/>
              </a:solidFill>
              <a:latin typeface="微软雅黑" panose="020B0503020204020204" pitchFamily="34" charset="-122"/>
              <a:ea typeface="微软雅黑" panose="020B0503020204020204" pitchFamily="34" charset="-122"/>
              <a:cs typeface="黑体" panose="02010609060101010101" pitchFamily="49" charset="-122"/>
            </a:endParaRPr>
          </a:p>
          <a:p>
            <a:pPr eaLnBrk="1" fontAlgn="auto" hangingPunct="1">
              <a:lnSpc>
                <a:spcPct val="150000"/>
              </a:lnSpc>
              <a:spcBef>
                <a:spcPts val="0"/>
              </a:spcBef>
              <a:spcAft>
                <a:spcPts val="0"/>
              </a:spcAft>
              <a:defRPr/>
            </a:pPr>
            <a:endParaRPr lang="zh-CN" altLang="en-US" sz="2000" b="1" kern="100" dirty="0">
              <a:solidFill>
                <a:srgbClr val="000000"/>
              </a:solidFill>
              <a:latin typeface="微软雅黑" panose="020B0503020204020204" pitchFamily="34" charset="-122"/>
              <a:ea typeface="微软雅黑" panose="020B0503020204020204" pitchFamily="34" charset="-122"/>
              <a:cs typeface="黑体" panose="02010609060101010101" pitchFamily="49" charset="-122"/>
            </a:endParaRPr>
          </a:p>
        </p:txBody>
      </p:sp>
      <p:sp>
        <p:nvSpPr>
          <p:cNvPr id="15" name="直接连接符 14"/>
          <p:cNvSpPr/>
          <p:nvPr/>
        </p:nvSpPr>
        <p:spPr>
          <a:xfrm>
            <a:off x="611188" y="1635125"/>
            <a:ext cx="8064500" cy="0"/>
          </a:xfrm>
          <a:prstGeom prst="line">
            <a:avLst/>
          </a:prstGeom>
          <a:ln>
            <a:solidFill>
              <a:srgbClr val="00549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7" name="直接连接符 16"/>
          <p:cNvSpPr/>
          <p:nvPr/>
        </p:nvSpPr>
        <p:spPr>
          <a:xfrm>
            <a:off x="611188" y="4948238"/>
            <a:ext cx="8064500" cy="0"/>
          </a:xfrm>
          <a:prstGeom prst="line">
            <a:avLst/>
          </a:prstGeom>
          <a:ln>
            <a:solidFill>
              <a:srgbClr val="00549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grpSp>
        <p:nvGrpSpPr>
          <p:cNvPr id="27" name="组合 26"/>
          <p:cNvGrpSpPr/>
          <p:nvPr/>
        </p:nvGrpSpPr>
        <p:grpSpPr>
          <a:xfrm>
            <a:off x="514888" y="990463"/>
            <a:ext cx="410678" cy="410678"/>
            <a:chOff x="825454" y="2471242"/>
            <a:chExt cx="1050654" cy="1050654"/>
          </a:xfrm>
          <a:solidFill>
            <a:srgbClr val="005490"/>
          </a:solidFill>
        </p:grpSpPr>
        <p:sp>
          <p:nvSpPr>
            <p:cNvPr id="28" name="椭圆 27"/>
            <p:cNvSpPr/>
            <p:nvPr/>
          </p:nvSpPr>
          <p:spPr>
            <a:xfrm>
              <a:off x="871881" y="2519197"/>
              <a:ext cx="957800" cy="957800"/>
            </a:xfrm>
            <a:prstGeom prst="ellipse">
              <a:avLst/>
            </a:prstGeom>
            <a:grpFill/>
            <a:ln cmpd="dbl">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29" name="椭圆 28"/>
            <p:cNvSpPr/>
            <p:nvPr/>
          </p:nvSpPr>
          <p:spPr>
            <a:xfrm>
              <a:off x="825454" y="2471242"/>
              <a:ext cx="1050654" cy="1050654"/>
            </a:xfrm>
            <a:prstGeom prst="ellipse">
              <a:avLst/>
            </a:prstGeom>
            <a:grpFill/>
            <a:ln cmpd="sng">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424" y="2735910"/>
              <a:ext cx="370714" cy="521317"/>
            </a:xfrm>
            <a:prstGeom prst="rect">
              <a:avLst/>
            </a:prstGeom>
            <a:grpFill/>
            <a:ln>
              <a:solidFill>
                <a:srgbClr val="005490"/>
              </a:solidFill>
            </a:ln>
          </p:spPr>
        </p:pic>
      </p:grpSp>
      <p:sp>
        <p:nvSpPr>
          <p:cNvPr id="31"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
        <p:nvSpPr>
          <p:cNvPr id="5" name="矩形 4"/>
          <p:cNvSpPr/>
          <p:nvPr/>
        </p:nvSpPr>
        <p:spPr>
          <a:xfrm>
            <a:off x="1168400" y="3363913"/>
            <a:ext cx="6750050" cy="1338262"/>
          </a:xfrm>
          <a:prstGeom prst="rect">
            <a:avLst/>
          </a:prstGeom>
        </p:spPr>
        <p:txBody>
          <a:bodyPr>
            <a:spAutoFit/>
          </a:bodyPr>
          <a:lstStyle/>
          <a:p>
            <a:pPr eaLnBrk="1" fontAlgn="auto" hangingPunct="1">
              <a:lnSpc>
                <a:spcPct val="150000"/>
              </a:lnSpc>
              <a:spcBef>
                <a:spcPts val="0"/>
              </a:spcBef>
              <a:spcAft>
                <a:spcPts val="0"/>
              </a:spcAft>
              <a:defRPr/>
            </a:pPr>
            <a:r>
              <a:rPr lang="zh-CN" altLang="en-US" b="1" kern="100" dirty="0">
                <a:solidFill>
                  <a:srgbClr val="0070C0"/>
                </a:solidFill>
                <a:latin typeface="微软雅黑" panose="020B0503020204020204" pitchFamily="34" charset="-122"/>
                <a:ea typeface="微软雅黑" panose="020B0503020204020204" pitchFamily="34" charset="-122"/>
                <a:cs typeface="黑体" panose="02010609060101010101" pitchFamily="49" charset="-122"/>
              </a:rPr>
              <a:t>课程资源供给的单一、课堂教学方式的粗放及管理文化运行的内向，与学生成长需求的多样、学习风格的个性及成人对教育参与的不适切、不充分、不智慧之间的矛盾。</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par>
                          <p:cTn id="8" fill="hold" nodeType="afterGroup">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nodeType="afterGroup">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3" dur="500"/>
                                        <p:tgtEl>
                                          <p:spTgt spid="10">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8" dur="500"/>
                                        <p:tgtEl>
                                          <p:spTgt spid="10">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539988" y="741363"/>
            <a:ext cx="1723549" cy="581057"/>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一、学习者</a:t>
            </a:r>
          </a:p>
        </p:txBody>
      </p:sp>
      <p:sp>
        <p:nvSpPr>
          <p:cNvPr id="36" name="矩形 35"/>
          <p:cNvSpPr/>
          <p:nvPr/>
        </p:nvSpPr>
        <p:spPr>
          <a:xfrm>
            <a:off x="611188" y="1403350"/>
            <a:ext cx="7712075" cy="830263"/>
          </a:xfrm>
          <a:prstGeom prst="rect">
            <a:avLst/>
          </a:prstGeom>
        </p:spPr>
        <p:txBody>
          <a:bodyPr>
            <a:spAutoFit/>
          </a:bodyPr>
          <a:lstStyle/>
          <a:p>
            <a:pPr eaLnBrk="1" fontAlgn="auto" hangingPunct="1">
              <a:lnSpc>
                <a:spcPct val="120000"/>
              </a:lnSpc>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（二）教师必须持“成长发展的观点”，组建适合学生成长规律的课堂教学，以便吸引学生参与有意义的活动。</a:t>
            </a:r>
            <a:endParaRPr lang="zh-CN" altLang="en-US" sz="1400" dirty="0">
              <a:solidFill>
                <a:srgbClr val="000000"/>
              </a:solidFill>
              <a:latin typeface="Arial"/>
              <a:ea typeface="微软雅黑"/>
            </a:endParaRPr>
          </a:p>
        </p:txBody>
      </p:sp>
      <p:sp>
        <p:nvSpPr>
          <p:cNvPr id="17" name="矩形 16"/>
          <p:cNvSpPr>
            <a:spLocks noChangeArrowheads="1"/>
          </p:cNvSpPr>
          <p:nvPr/>
        </p:nvSpPr>
        <p:spPr bwMode="auto">
          <a:xfrm>
            <a:off x="798513" y="2427288"/>
            <a:ext cx="741203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2000" b="1" dirty="0">
                <a:solidFill>
                  <a:srgbClr val="0070C0"/>
                </a:solidFill>
                <a:latin typeface="Arial" panose="020B0604020202020204" pitchFamily="34" charset="0"/>
                <a:ea typeface="微软雅黑" panose="020B0503020204020204" pitchFamily="34" charset="-122"/>
              </a:rPr>
              <a:t>一旦教师明白了这个道理，那么他在判断其他孩子给出的类似的答案就容易多了，因为有的孩子也可能倾向于形象地思考这类问题。把这个情况添加到教师常见（或固定的）问题库中，这样他就能处理以后可能出现新的（或不固定的）新奇问题。</a:t>
            </a:r>
          </a:p>
        </p:txBody>
      </p:sp>
      <p:sp>
        <p:nvSpPr>
          <p:cNvPr id="10"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539988" y="741363"/>
            <a:ext cx="1723549" cy="581057"/>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一、学习者</a:t>
            </a:r>
          </a:p>
        </p:txBody>
      </p:sp>
      <p:sp>
        <p:nvSpPr>
          <p:cNvPr id="36" name="矩形 35"/>
          <p:cNvSpPr/>
          <p:nvPr/>
        </p:nvSpPr>
        <p:spPr>
          <a:xfrm>
            <a:off x="611188" y="1403350"/>
            <a:ext cx="7712075" cy="830263"/>
          </a:xfrm>
          <a:prstGeom prst="rect">
            <a:avLst/>
          </a:prstGeom>
        </p:spPr>
        <p:txBody>
          <a:bodyPr>
            <a:spAutoFit/>
          </a:bodyPr>
          <a:lstStyle/>
          <a:p>
            <a:pPr eaLnBrk="1" fontAlgn="auto" hangingPunct="1">
              <a:lnSpc>
                <a:spcPct val="120000"/>
              </a:lnSpc>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（二）教师必须持“成长发展的观点”，组建适合学生成长规律的课堂教学，以便吸引学生参与有意义的活动。</a:t>
            </a:r>
            <a:endParaRPr lang="zh-CN" altLang="en-US" sz="1400" dirty="0">
              <a:solidFill>
                <a:srgbClr val="000000"/>
              </a:solidFill>
              <a:latin typeface="Arial"/>
              <a:ea typeface="微软雅黑"/>
            </a:endParaRPr>
          </a:p>
        </p:txBody>
      </p:sp>
      <p:sp>
        <p:nvSpPr>
          <p:cNvPr id="17" name="矩形 16"/>
          <p:cNvSpPr>
            <a:spLocks noChangeArrowheads="1"/>
          </p:cNvSpPr>
          <p:nvPr/>
        </p:nvSpPr>
        <p:spPr bwMode="auto">
          <a:xfrm>
            <a:off x="825500" y="2314575"/>
            <a:ext cx="7412038"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b="1">
                <a:solidFill>
                  <a:srgbClr val="0070C0"/>
                </a:solidFill>
                <a:latin typeface="Arial" panose="020B0604020202020204" pitchFamily="34" charset="0"/>
                <a:ea typeface="微软雅黑" panose="020B0503020204020204" pitchFamily="34" charset="-122"/>
              </a:rPr>
              <a:t>1. </a:t>
            </a:r>
            <a:r>
              <a:rPr lang="zh-CN" altLang="en-US" b="1">
                <a:solidFill>
                  <a:srgbClr val="0070C0"/>
                </a:solidFill>
                <a:latin typeface="Arial" panose="020B0604020202020204" pitchFamily="34" charset="0"/>
                <a:ea typeface="微软雅黑" panose="020B0503020204020204" pitchFamily="34" charset="-122"/>
              </a:rPr>
              <a:t>教学计划要以学生的需求为出发点，力求学生在成长的各个方向都取得进展。</a:t>
            </a:r>
            <a:endParaRPr lang="en-US" altLang="zh-CN" b="1">
              <a:solidFill>
                <a:srgbClr val="0070C0"/>
              </a:solidFill>
              <a:latin typeface="Arial" panose="020B0604020202020204" pitchFamily="34" charset="0"/>
              <a:ea typeface="微软雅黑" panose="020B0503020204020204" pitchFamily="34" charset="-122"/>
            </a:endParaRPr>
          </a:p>
          <a:p>
            <a:pPr eaLnBrk="1" hangingPunct="1">
              <a:lnSpc>
                <a:spcPct val="150000"/>
              </a:lnSpc>
            </a:pPr>
            <a:r>
              <a:rPr lang="en-US" altLang="zh-CN" b="1">
                <a:solidFill>
                  <a:srgbClr val="0070C0"/>
                </a:solidFill>
                <a:latin typeface="Arial" panose="020B0604020202020204" pitchFamily="34" charset="0"/>
                <a:ea typeface="微软雅黑" panose="020B0503020204020204" pitchFamily="34" charset="-122"/>
              </a:rPr>
              <a:t>2. </a:t>
            </a:r>
            <a:r>
              <a:rPr lang="zh-CN" altLang="en-US" b="1">
                <a:solidFill>
                  <a:srgbClr val="0070C0"/>
                </a:solidFill>
                <a:latin typeface="Arial" panose="020B0604020202020204" pitchFamily="34" charset="0"/>
                <a:ea typeface="微软雅黑" panose="020B0503020204020204" pitchFamily="34" charset="-122"/>
              </a:rPr>
              <a:t>各个方向是相互影响的。虽然各个成长方向之间有着许多共同点，但对于每个学生来说，他们沿着每个方向成长的里程碑往往不会在同一年龄出现，而且同一个孩子也不会沿着各个成长方向均匀发展。</a:t>
            </a:r>
          </a:p>
        </p:txBody>
      </p:sp>
      <p:sp>
        <p:nvSpPr>
          <p:cNvPr id="10"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539988" y="741363"/>
            <a:ext cx="1723549" cy="581057"/>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一、学习者</a:t>
            </a:r>
          </a:p>
        </p:txBody>
      </p:sp>
      <p:sp>
        <p:nvSpPr>
          <p:cNvPr id="36" name="矩形 35"/>
          <p:cNvSpPr/>
          <p:nvPr/>
        </p:nvSpPr>
        <p:spPr>
          <a:xfrm>
            <a:off x="611188" y="1403350"/>
            <a:ext cx="7712075" cy="830263"/>
          </a:xfrm>
          <a:prstGeom prst="rect">
            <a:avLst/>
          </a:prstGeom>
        </p:spPr>
        <p:txBody>
          <a:bodyPr>
            <a:spAutoFit/>
          </a:bodyPr>
          <a:lstStyle/>
          <a:p>
            <a:pPr eaLnBrk="1" fontAlgn="auto" hangingPunct="1">
              <a:lnSpc>
                <a:spcPct val="120000"/>
              </a:lnSpc>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（二）教师必须持“成长发展的观点”，组建适合学生成长规律的课堂教学，以便吸引学生参与有意义的活动。</a:t>
            </a:r>
            <a:endParaRPr lang="zh-CN" altLang="en-US" sz="1400" dirty="0">
              <a:solidFill>
                <a:srgbClr val="000000"/>
              </a:solidFill>
              <a:latin typeface="Arial"/>
              <a:ea typeface="微软雅黑"/>
            </a:endParaRPr>
          </a:p>
        </p:txBody>
      </p:sp>
      <p:sp>
        <p:nvSpPr>
          <p:cNvPr id="17" name="矩形 16"/>
          <p:cNvSpPr>
            <a:spLocks noChangeArrowheads="1"/>
          </p:cNvSpPr>
          <p:nvPr/>
        </p:nvSpPr>
        <p:spPr bwMode="auto">
          <a:xfrm>
            <a:off x="825500" y="2500313"/>
            <a:ext cx="741203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b="1">
                <a:solidFill>
                  <a:srgbClr val="0070C0"/>
                </a:solidFill>
                <a:latin typeface="Arial" panose="020B0604020202020204" pitchFamily="34" charset="0"/>
                <a:ea typeface="微软雅黑" panose="020B0503020204020204" pitchFamily="34" charset="-122"/>
              </a:rPr>
              <a:t>3. </a:t>
            </a:r>
            <a:r>
              <a:rPr lang="zh-CN" altLang="en-US" b="1">
                <a:solidFill>
                  <a:srgbClr val="0070C0"/>
                </a:solidFill>
                <a:latin typeface="Arial" panose="020B0604020202020204" pitchFamily="34" charset="0"/>
                <a:ea typeface="微软雅黑" panose="020B0503020204020204" pitchFamily="34" charset="-122"/>
              </a:rPr>
              <a:t>学生的成长方式丰富多样，即使看上去脱离了正常渠道，其实总体上仍位于或接近于正常的成长轨迹。</a:t>
            </a:r>
          </a:p>
          <a:p>
            <a:pPr eaLnBrk="1" hangingPunct="1">
              <a:lnSpc>
                <a:spcPct val="150000"/>
              </a:lnSpc>
            </a:pPr>
            <a:r>
              <a:rPr lang="en-US" altLang="zh-CN" b="1">
                <a:solidFill>
                  <a:srgbClr val="0070C0"/>
                </a:solidFill>
                <a:latin typeface="Arial" panose="020B0604020202020204" pitchFamily="34" charset="0"/>
                <a:ea typeface="微软雅黑" panose="020B0503020204020204" pitchFamily="34" charset="-122"/>
              </a:rPr>
              <a:t>4. </a:t>
            </a:r>
            <a:r>
              <a:rPr lang="zh-CN" altLang="en-US" b="1">
                <a:solidFill>
                  <a:srgbClr val="0070C0"/>
                </a:solidFill>
                <a:latin typeface="Arial" panose="020B0604020202020204" pitchFamily="34" charset="0"/>
                <a:ea typeface="微软雅黑" panose="020B0503020204020204" pitchFamily="34" charset="-122"/>
              </a:rPr>
              <a:t>成长、知识和学习是相互关联的。人们的既有知识在特殊领域的经验也影响着他们的思路和思想深度。</a:t>
            </a:r>
          </a:p>
        </p:txBody>
      </p:sp>
      <p:sp>
        <p:nvSpPr>
          <p:cNvPr id="10"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539988" y="741363"/>
            <a:ext cx="1723549" cy="581057"/>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一、学习者</a:t>
            </a:r>
          </a:p>
        </p:txBody>
      </p:sp>
      <p:sp>
        <p:nvSpPr>
          <p:cNvPr id="36" name="矩形 35"/>
          <p:cNvSpPr/>
          <p:nvPr/>
        </p:nvSpPr>
        <p:spPr>
          <a:xfrm>
            <a:off x="611188" y="1403350"/>
            <a:ext cx="7712075" cy="830263"/>
          </a:xfrm>
          <a:prstGeom prst="rect">
            <a:avLst/>
          </a:prstGeom>
        </p:spPr>
        <p:txBody>
          <a:bodyPr>
            <a:spAutoFit/>
          </a:bodyPr>
          <a:lstStyle/>
          <a:p>
            <a:pPr eaLnBrk="1" fontAlgn="auto" hangingPunct="1">
              <a:lnSpc>
                <a:spcPct val="120000"/>
              </a:lnSpc>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（二）教师必须持“成长发展的观点”，组建适合学生成长规律的课堂教学，以便吸引学生参与有意义的活动。</a:t>
            </a:r>
            <a:endParaRPr lang="zh-CN" altLang="en-US" sz="1400" dirty="0">
              <a:solidFill>
                <a:srgbClr val="000000"/>
              </a:solidFill>
              <a:latin typeface="Arial"/>
              <a:ea typeface="微软雅黑"/>
            </a:endParaRPr>
          </a:p>
        </p:txBody>
      </p:sp>
      <p:sp>
        <p:nvSpPr>
          <p:cNvPr id="17" name="矩形 16"/>
          <p:cNvSpPr>
            <a:spLocks noChangeArrowheads="1"/>
          </p:cNvSpPr>
          <p:nvPr/>
        </p:nvSpPr>
        <p:spPr bwMode="auto">
          <a:xfrm>
            <a:off x="825500" y="2427288"/>
            <a:ext cx="7412038"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b="1">
                <a:solidFill>
                  <a:srgbClr val="0070C0"/>
                </a:solidFill>
                <a:latin typeface="Arial" panose="020B0604020202020204" pitchFamily="34" charset="0"/>
                <a:ea typeface="微软雅黑" panose="020B0503020204020204" pitchFamily="34" charset="-122"/>
              </a:rPr>
              <a:t>5.</a:t>
            </a:r>
            <a:r>
              <a:rPr lang="zh-CN" altLang="en-US" b="1">
                <a:solidFill>
                  <a:srgbClr val="0070C0"/>
                </a:solidFill>
                <a:latin typeface="Arial" panose="020B0604020202020204" pitchFamily="34" charset="0"/>
                <a:ea typeface="微软雅黑" panose="020B0503020204020204" pitchFamily="34" charset="-122"/>
              </a:rPr>
              <a:t>学习、成长都深深扎根于文化背景中。要想帮助所有孩子都取得成功，必须了解并重视他们多种多样的经历，而且必须看到每个孩子的文化优势并加以利用。</a:t>
            </a:r>
          </a:p>
          <a:p>
            <a:pPr eaLnBrk="1" hangingPunct="1">
              <a:lnSpc>
                <a:spcPct val="150000"/>
              </a:lnSpc>
            </a:pPr>
            <a:r>
              <a:rPr lang="en-US" altLang="zh-CN" b="1">
                <a:solidFill>
                  <a:srgbClr val="0070C0"/>
                </a:solidFill>
                <a:latin typeface="Arial" panose="020B0604020202020204" pitchFamily="34" charset="0"/>
                <a:ea typeface="微软雅黑" panose="020B0503020204020204" pitchFamily="34" charset="-122"/>
              </a:rPr>
              <a:t>6.</a:t>
            </a:r>
            <a:r>
              <a:rPr lang="zh-CN" altLang="en-US" b="1">
                <a:solidFill>
                  <a:srgbClr val="0070C0"/>
                </a:solidFill>
                <a:latin typeface="Arial" panose="020B0604020202020204" pitchFamily="34" charset="0"/>
                <a:ea typeface="微软雅黑" panose="020B0503020204020204" pitchFamily="34" charset="-122"/>
              </a:rPr>
              <a:t>要找到适合于每个孩子的最佳教学方案，对成长途径和成长阶段的了解是极端重要的。</a:t>
            </a:r>
          </a:p>
        </p:txBody>
      </p:sp>
      <p:sp>
        <p:nvSpPr>
          <p:cNvPr id="10"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467956" y="741363"/>
            <a:ext cx="2339102" cy="646331"/>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二、学习什么？</a:t>
            </a:r>
          </a:p>
        </p:txBody>
      </p:sp>
      <p:sp>
        <p:nvSpPr>
          <p:cNvPr id="6" name="矩形 5"/>
          <p:cNvSpPr>
            <a:spLocks noChangeArrowheads="1"/>
          </p:cNvSpPr>
          <p:nvPr/>
        </p:nvSpPr>
        <p:spPr bwMode="auto">
          <a:xfrm>
            <a:off x="536575" y="1635125"/>
            <a:ext cx="819626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2400" b="1">
                <a:solidFill>
                  <a:srgbClr val="0070C0"/>
                </a:solidFill>
                <a:latin typeface="微软雅黑" panose="020B0503020204020204" pitchFamily="34" charset="-122"/>
                <a:ea typeface="微软雅黑" panose="020B0503020204020204" pitchFamily="34" charset="-122"/>
              </a:rPr>
              <a:t>布鲁纳“螺旋式课程”：</a:t>
            </a:r>
            <a:r>
              <a:rPr lang="zh-CN" altLang="en-US" sz="2400" b="1">
                <a:solidFill>
                  <a:srgbClr val="000000"/>
                </a:solidFill>
                <a:latin typeface="微软雅黑" panose="020B0503020204020204" pitchFamily="34" charset="-122"/>
                <a:ea typeface="微软雅黑" panose="020B0503020204020204" pitchFamily="34" charset="-122"/>
              </a:rPr>
              <a:t>任何课题都可以可靠而有效地传授给处于任何成长阶段的任何儿童。</a:t>
            </a:r>
          </a:p>
          <a:p>
            <a:pPr eaLnBrk="1" hangingPunct="1">
              <a:lnSpc>
                <a:spcPct val="150000"/>
              </a:lnSpc>
            </a:pPr>
            <a:r>
              <a:rPr lang="zh-CN" altLang="en-US" sz="2400" b="1">
                <a:solidFill>
                  <a:srgbClr val="0070C0"/>
                </a:solidFill>
                <a:latin typeface="微软雅黑" panose="020B0503020204020204" pitchFamily="34" charset="-122"/>
                <a:ea typeface="微软雅黑" panose="020B0503020204020204" pitchFamily="34" charset="-122"/>
              </a:rPr>
              <a:t>所谓“螺旋式课程”就是以与儿童思维方式相符的形式将学科结构置于课程的中心地位，随着年级的提升，不断拓广加深学科的基本结构，使之在课程中呈螺旋式上升的态势。</a:t>
            </a:r>
          </a:p>
        </p:txBody>
      </p:sp>
      <p:sp>
        <p:nvSpPr>
          <p:cNvPr id="8"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467956" y="741363"/>
            <a:ext cx="2339102" cy="646331"/>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二、学习什么？</a:t>
            </a:r>
          </a:p>
        </p:txBody>
      </p:sp>
      <p:sp>
        <p:nvSpPr>
          <p:cNvPr id="6" name="矩形 5"/>
          <p:cNvSpPr>
            <a:spLocks noChangeArrowheads="1"/>
          </p:cNvSpPr>
          <p:nvPr/>
        </p:nvSpPr>
        <p:spPr bwMode="auto">
          <a:xfrm>
            <a:off x="663575" y="1508125"/>
            <a:ext cx="81946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2400" b="1">
                <a:solidFill>
                  <a:srgbClr val="0070C0"/>
                </a:solidFill>
                <a:latin typeface="微软雅黑" panose="020B0503020204020204" pitchFamily="34" charset="-122"/>
                <a:ea typeface="微软雅黑" panose="020B0503020204020204" pitchFamily="34" charset="-122"/>
              </a:rPr>
              <a:t>课程的编制应从三个方面入手：</a:t>
            </a:r>
            <a:endParaRPr lang="en-US" altLang="zh-CN" sz="2400" b="1">
              <a:solidFill>
                <a:srgbClr val="0070C0"/>
              </a:solidFill>
              <a:latin typeface="微软雅黑" panose="020B0503020204020204" pitchFamily="34" charset="-122"/>
              <a:ea typeface="微软雅黑" panose="020B0503020204020204" pitchFamily="34" charset="-122"/>
            </a:endParaRPr>
          </a:p>
          <a:p>
            <a:pPr eaLnBrk="1" hangingPunct="1">
              <a:lnSpc>
                <a:spcPct val="150000"/>
              </a:lnSpc>
            </a:pPr>
            <a:r>
              <a:rPr lang="zh-CN" altLang="en-US" sz="2000" b="1">
                <a:solidFill>
                  <a:srgbClr val="000000"/>
                </a:solidFill>
                <a:latin typeface="微软雅黑" panose="020B0503020204020204" pitchFamily="34" charset="-122"/>
                <a:ea typeface="微软雅黑" panose="020B0503020204020204" pitchFamily="34" charset="-122"/>
              </a:rPr>
              <a:t>第一，把学科中普遍的、基本的概念和原理作为课程的中心，并且要注重内容编排的连续性；</a:t>
            </a:r>
            <a:endParaRPr lang="en-US" altLang="zh-CN" sz="2000" b="1">
              <a:solidFill>
                <a:srgbClr val="000000"/>
              </a:solidFill>
              <a:latin typeface="微软雅黑" panose="020B0503020204020204" pitchFamily="34" charset="-122"/>
              <a:ea typeface="微软雅黑" panose="020B0503020204020204" pitchFamily="34" charset="-122"/>
            </a:endParaRPr>
          </a:p>
          <a:p>
            <a:pPr eaLnBrk="1" hangingPunct="1">
              <a:lnSpc>
                <a:spcPct val="150000"/>
              </a:lnSpc>
            </a:pPr>
            <a:r>
              <a:rPr lang="zh-CN" altLang="en-US" sz="2000" b="1">
                <a:solidFill>
                  <a:srgbClr val="000000"/>
                </a:solidFill>
                <a:latin typeface="微软雅黑" panose="020B0503020204020204" pitchFamily="34" charset="-122"/>
                <a:ea typeface="微软雅黑" panose="020B0503020204020204" pitchFamily="34" charset="-122"/>
              </a:rPr>
              <a:t>第二，使学科的知识结构与儿童的认知水平相统一；</a:t>
            </a:r>
            <a:endParaRPr lang="en-US" altLang="zh-CN" sz="2000" b="1">
              <a:solidFill>
                <a:srgbClr val="000000"/>
              </a:solidFill>
              <a:latin typeface="微软雅黑" panose="020B0503020204020204" pitchFamily="34" charset="-122"/>
              <a:ea typeface="微软雅黑" panose="020B0503020204020204" pitchFamily="34" charset="-122"/>
            </a:endParaRPr>
          </a:p>
          <a:p>
            <a:pPr eaLnBrk="1" hangingPunct="1">
              <a:lnSpc>
                <a:spcPct val="150000"/>
              </a:lnSpc>
            </a:pPr>
            <a:r>
              <a:rPr lang="zh-CN" altLang="en-US" sz="2000" b="1">
                <a:solidFill>
                  <a:srgbClr val="000000"/>
                </a:solidFill>
                <a:latin typeface="微软雅黑" panose="020B0503020204020204" pitchFamily="34" charset="-122"/>
                <a:ea typeface="微软雅黑" panose="020B0503020204020204" pitchFamily="34" charset="-122"/>
              </a:rPr>
              <a:t>第三，重视知识的形成过程。</a:t>
            </a:r>
          </a:p>
          <a:p>
            <a:pPr eaLnBrk="1" hangingPunct="1">
              <a:lnSpc>
                <a:spcPct val="150000"/>
              </a:lnSpc>
            </a:pPr>
            <a:r>
              <a:rPr lang="zh-CN" altLang="en-US" sz="2400" b="1">
                <a:solidFill>
                  <a:srgbClr val="0070C0"/>
                </a:solidFill>
                <a:latin typeface="微软雅黑" panose="020B0503020204020204" pitchFamily="34" charset="-122"/>
                <a:ea typeface="微软雅黑" panose="020B0503020204020204" pitchFamily="34" charset="-122"/>
              </a:rPr>
              <a:t>教材应该由课程专家、专业教师、心理学家来共同编制。</a:t>
            </a:r>
          </a:p>
        </p:txBody>
      </p:sp>
      <p:sp>
        <p:nvSpPr>
          <p:cNvPr id="8"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467956" y="741363"/>
            <a:ext cx="2339102" cy="646331"/>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二、学习什么？</a:t>
            </a:r>
          </a:p>
        </p:txBody>
      </p:sp>
      <p:sp>
        <p:nvSpPr>
          <p:cNvPr id="8" name="矩形 7"/>
          <p:cNvSpPr/>
          <p:nvPr/>
        </p:nvSpPr>
        <p:spPr>
          <a:xfrm>
            <a:off x="611188" y="1403350"/>
            <a:ext cx="7993062" cy="461963"/>
          </a:xfrm>
          <a:prstGeom prst="rect">
            <a:avLst/>
          </a:prstGeom>
        </p:spPr>
        <p:txBody>
          <a:bodyPr>
            <a:spAutoFit/>
          </a:bodyPr>
          <a:lstStyle/>
          <a:p>
            <a:pPr eaLnBrk="1" fontAlgn="auto" hangingPunct="1">
              <a:lnSpc>
                <a:spcPct val="120000"/>
              </a:lnSpc>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（一）将课程看作学习体验，亲历学习的展开过程，让学习真正发生。</a:t>
            </a:r>
            <a:endParaRPr lang="zh-CN" altLang="en-US" sz="1400" dirty="0">
              <a:solidFill>
                <a:srgbClr val="000000"/>
              </a:solidFill>
              <a:latin typeface="Arial"/>
              <a:ea typeface="微软雅黑"/>
            </a:endParaRPr>
          </a:p>
        </p:txBody>
      </p:sp>
      <p:sp>
        <p:nvSpPr>
          <p:cNvPr id="10" name="矩形 9"/>
          <p:cNvSpPr>
            <a:spLocks noChangeArrowheads="1"/>
          </p:cNvSpPr>
          <p:nvPr/>
        </p:nvSpPr>
        <p:spPr bwMode="auto">
          <a:xfrm>
            <a:off x="304800" y="1865313"/>
            <a:ext cx="8605838"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600" b="1">
                <a:solidFill>
                  <a:srgbClr val="0070C0"/>
                </a:solidFill>
                <a:latin typeface="微软雅黑" panose="020B0503020204020204" pitchFamily="34" charset="-122"/>
                <a:ea typeface="微软雅黑" panose="020B0503020204020204" pitchFamily="34" charset="-122"/>
              </a:rPr>
              <a:t>       </a:t>
            </a:r>
            <a:r>
              <a:rPr lang="zh-CN" altLang="zh-CN" sz="1600" b="1">
                <a:solidFill>
                  <a:srgbClr val="0070C0"/>
                </a:solidFill>
                <a:latin typeface="微软雅黑" panose="020B0503020204020204" pitchFamily="34" charset="-122"/>
                <a:ea typeface="微软雅黑" panose="020B0503020204020204" pitchFamily="34" charset="-122"/>
              </a:rPr>
              <a:t>学习索福克勒斯的名著《俄狄浦斯王》的两个班级，一个班级的教师布置的家庭作业时阅读这本名著，然后在课堂上就这本书进行两天的讨论，并让学生做一份关于这本书的测验，主要内容是新词汇以及作品的人物与情节。另一个班级的教师则先列出一系列论文题目，如“俄狄浦斯究竟是命运的受害者，还是自身悲剧的铸就者”，然后给学生一个月的时间准备。在这一个月里，教师首先介绍了一片关于俄狄浦斯情结的文章，把这一概念与学生将要阅读的内容联系起来。接下来，学生花两个星期的时间阅读这本书，期间穿插每天的诵读和喜剧形式的表演，还有夜间的阅读作业以及指定的日志问题。这些日志问题要求学生思考和论文题目有关的一步步展开的人物与情节。教师在这几周时间内阅读这些日志，对学生的理解加以评判，并给出反馈意见。教师还通过这些日志来调整教学，确保自己能找到让每个学生都参与到对话中来的办法。他组织各种规模的课堂讨论，让他们进一步思考这些问题。全班还就“俄狄浦斯对自身命运应承担何种责任”这一命题举行了一场辩论会。而后学生就他们所选择的论文题目写出草稿，在经过同学和教师评阅后，写成一篇论文。</a:t>
            </a:r>
          </a:p>
        </p:txBody>
      </p:sp>
      <p:sp>
        <p:nvSpPr>
          <p:cNvPr id="11"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467956" y="741363"/>
            <a:ext cx="2339102" cy="646331"/>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二、学习什么？</a:t>
            </a:r>
          </a:p>
        </p:txBody>
      </p:sp>
      <p:sp>
        <p:nvSpPr>
          <p:cNvPr id="8" name="矩形 7"/>
          <p:cNvSpPr/>
          <p:nvPr/>
        </p:nvSpPr>
        <p:spPr>
          <a:xfrm>
            <a:off x="611188" y="1403350"/>
            <a:ext cx="7993062" cy="461963"/>
          </a:xfrm>
          <a:prstGeom prst="rect">
            <a:avLst/>
          </a:prstGeom>
        </p:spPr>
        <p:txBody>
          <a:bodyPr>
            <a:spAutoFit/>
          </a:bodyPr>
          <a:lstStyle/>
          <a:p>
            <a:pPr eaLnBrk="1" fontAlgn="auto" hangingPunct="1">
              <a:lnSpc>
                <a:spcPct val="120000"/>
              </a:lnSpc>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（一）将课程看作学习体验，亲历学习的展开过程，让学习真正发生。</a:t>
            </a:r>
            <a:endParaRPr lang="zh-CN" altLang="en-US" sz="1400" dirty="0">
              <a:solidFill>
                <a:srgbClr val="000000"/>
              </a:solidFill>
              <a:latin typeface="Arial"/>
              <a:ea typeface="微软雅黑"/>
            </a:endParaRPr>
          </a:p>
        </p:txBody>
      </p:sp>
      <p:graphicFrame>
        <p:nvGraphicFramePr>
          <p:cNvPr id="5" name="图示 4"/>
          <p:cNvGraphicFramePr/>
          <p:nvPr/>
        </p:nvGraphicFramePr>
        <p:xfrm>
          <a:off x="1907704" y="2067694"/>
          <a:ext cx="6096000" cy="26584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graphicEl>
                                              <a:dgm id="{6D2A5438-2D65-464A-B9F6-A6D4D27EA15B}"/>
                                            </p:graphicEl>
                                          </p:spTgt>
                                        </p:tgtEl>
                                        <p:attrNameLst>
                                          <p:attrName>style.visibility</p:attrName>
                                        </p:attrNameLst>
                                      </p:cBhvr>
                                      <p:to>
                                        <p:strVal val="visible"/>
                                      </p:to>
                                    </p:set>
                                    <p:animEffect transition="in" filter="barn(outVertical)">
                                      <p:cBhvr>
                                        <p:cTn id="7" dur="500"/>
                                        <p:tgtEl>
                                          <p:spTgt spid="5">
                                            <p:graphicEl>
                                              <a:dgm id="{6D2A5438-2D65-464A-B9F6-A6D4D27EA15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
                                            <p:graphicEl>
                                              <a:dgm id="{32FEEBD7-90C1-4D30-BAD6-DD45FFDCFD43}"/>
                                            </p:graphicEl>
                                          </p:spTgt>
                                        </p:tgtEl>
                                        <p:attrNameLst>
                                          <p:attrName>style.visibility</p:attrName>
                                        </p:attrNameLst>
                                      </p:cBhvr>
                                      <p:to>
                                        <p:strVal val="visible"/>
                                      </p:to>
                                    </p:set>
                                    <p:animEffect transition="in" filter="barn(outVertical)">
                                      <p:cBhvr>
                                        <p:cTn id="12" dur="500"/>
                                        <p:tgtEl>
                                          <p:spTgt spid="5">
                                            <p:graphicEl>
                                              <a:dgm id="{32FEEBD7-90C1-4D30-BAD6-DD45FFDCFD4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5">
                                            <p:graphicEl>
                                              <a:dgm id="{30A13FCC-2952-4139-919F-00578A1D1D33}"/>
                                            </p:graphicEl>
                                          </p:spTgt>
                                        </p:tgtEl>
                                        <p:attrNameLst>
                                          <p:attrName>style.visibility</p:attrName>
                                        </p:attrNameLst>
                                      </p:cBhvr>
                                      <p:to>
                                        <p:strVal val="visible"/>
                                      </p:to>
                                    </p:set>
                                    <p:animEffect transition="in" filter="barn(outVertical)">
                                      <p:cBhvr>
                                        <p:cTn id="17" dur="500"/>
                                        <p:tgtEl>
                                          <p:spTgt spid="5">
                                            <p:graphicEl>
                                              <a:dgm id="{30A13FCC-2952-4139-919F-00578A1D1D3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5">
                                            <p:graphicEl>
                                              <a:dgm id="{8FB6232F-FA06-4BA8-ABF3-4B7F70F920FF}"/>
                                            </p:graphicEl>
                                          </p:spTgt>
                                        </p:tgtEl>
                                        <p:attrNameLst>
                                          <p:attrName>style.visibility</p:attrName>
                                        </p:attrNameLst>
                                      </p:cBhvr>
                                      <p:to>
                                        <p:strVal val="visible"/>
                                      </p:to>
                                    </p:set>
                                    <p:animEffect transition="in" filter="barn(outVertical)">
                                      <p:cBhvr>
                                        <p:cTn id="22" dur="500"/>
                                        <p:tgtEl>
                                          <p:spTgt spid="5">
                                            <p:graphicEl>
                                              <a:dgm id="{8FB6232F-FA06-4BA8-ABF3-4B7F70F920FF}"/>
                                            </p:graphicEl>
                                          </p:spTgt>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5">
                                            <p:graphicEl>
                                              <a:dgm id="{8C85A14D-D91D-4EBB-9A8E-872F6FB8C5AE}"/>
                                            </p:graphicEl>
                                          </p:spTgt>
                                        </p:tgtEl>
                                        <p:attrNameLst>
                                          <p:attrName>style.visibility</p:attrName>
                                        </p:attrNameLst>
                                      </p:cBhvr>
                                      <p:to>
                                        <p:strVal val="visible"/>
                                      </p:to>
                                    </p:set>
                                    <p:animEffect transition="in" filter="barn(outVertical)">
                                      <p:cBhvr>
                                        <p:cTn id="25" dur="500"/>
                                        <p:tgtEl>
                                          <p:spTgt spid="5">
                                            <p:graphicEl>
                                              <a:dgm id="{8C85A14D-D91D-4EBB-9A8E-872F6FB8C5AE}"/>
                                            </p:graphicEl>
                                          </p:spTgt>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5">
                                            <p:graphicEl>
                                              <a:dgm id="{CCD9F0B6-BFF1-4C76-9562-D3AA278CC8AC}"/>
                                            </p:graphicEl>
                                          </p:spTgt>
                                        </p:tgtEl>
                                        <p:attrNameLst>
                                          <p:attrName>style.visibility</p:attrName>
                                        </p:attrNameLst>
                                      </p:cBhvr>
                                      <p:to>
                                        <p:strVal val="visible"/>
                                      </p:to>
                                    </p:set>
                                    <p:animEffect transition="in" filter="barn(outVertical)">
                                      <p:cBhvr>
                                        <p:cTn id="28" dur="500"/>
                                        <p:tgtEl>
                                          <p:spTgt spid="5">
                                            <p:graphicEl>
                                              <a:dgm id="{CCD9F0B6-BFF1-4C76-9562-D3AA278CC8AC}"/>
                                            </p:graphicEl>
                                          </p:spTgt>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5">
                                            <p:graphicEl>
                                              <a:dgm id="{721E5254-EA45-4F8E-8A54-F461025BFD98}"/>
                                            </p:graphicEl>
                                          </p:spTgt>
                                        </p:tgtEl>
                                        <p:attrNameLst>
                                          <p:attrName>style.visibility</p:attrName>
                                        </p:attrNameLst>
                                      </p:cBhvr>
                                      <p:to>
                                        <p:strVal val="visible"/>
                                      </p:to>
                                    </p:set>
                                    <p:animEffect transition="in" filter="barn(outVertical)">
                                      <p:cBhvr>
                                        <p:cTn id="31" dur="500"/>
                                        <p:tgtEl>
                                          <p:spTgt spid="5">
                                            <p:graphicEl>
                                              <a:dgm id="{721E5254-EA45-4F8E-8A54-F461025BFD98}"/>
                                            </p:graphicEl>
                                          </p:spTgt>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5">
                                            <p:graphicEl>
                                              <a:dgm id="{F32087EA-1F64-4879-8177-26B0D81BB3EF}"/>
                                            </p:graphicEl>
                                          </p:spTgt>
                                        </p:tgtEl>
                                        <p:attrNameLst>
                                          <p:attrName>style.visibility</p:attrName>
                                        </p:attrNameLst>
                                      </p:cBhvr>
                                      <p:to>
                                        <p:strVal val="visible"/>
                                      </p:to>
                                    </p:set>
                                    <p:animEffect transition="in" filter="barn(outVertical)">
                                      <p:cBhvr>
                                        <p:cTn id="34" dur="500"/>
                                        <p:tgtEl>
                                          <p:spTgt spid="5">
                                            <p:graphicEl>
                                              <a:dgm id="{F32087EA-1F64-4879-8177-26B0D81BB3E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lvl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467956" y="741363"/>
            <a:ext cx="2339102" cy="646331"/>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二、学习什么？</a:t>
            </a:r>
          </a:p>
        </p:txBody>
      </p:sp>
      <p:sp>
        <p:nvSpPr>
          <p:cNvPr id="8" name="矩形 7"/>
          <p:cNvSpPr/>
          <p:nvPr/>
        </p:nvSpPr>
        <p:spPr>
          <a:xfrm>
            <a:off x="611188" y="1403350"/>
            <a:ext cx="7993062" cy="430213"/>
          </a:xfrm>
          <a:prstGeom prst="rect">
            <a:avLst/>
          </a:prstGeom>
        </p:spPr>
        <p:txBody>
          <a:bodyPr>
            <a:spAutoFit/>
          </a:bodyPr>
          <a:lstStyle/>
          <a:p>
            <a:pPr eaLnBrk="1" fontAlgn="auto" hangingPunct="1">
              <a:lnSpc>
                <a:spcPct val="120000"/>
              </a:lnSpc>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（二）通过“反向设计”来促进“课程理解”。</a:t>
            </a:r>
            <a:endParaRPr lang="zh-CN" altLang="en-US" sz="1400" dirty="0">
              <a:solidFill>
                <a:srgbClr val="000000"/>
              </a:solidFill>
              <a:latin typeface="Arial"/>
              <a:ea typeface="微软雅黑"/>
            </a:endParaRPr>
          </a:p>
        </p:txBody>
      </p:sp>
      <p:sp>
        <p:nvSpPr>
          <p:cNvPr id="10" name="矩形 9"/>
          <p:cNvSpPr/>
          <p:nvPr/>
        </p:nvSpPr>
        <p:spPr>
          <a:xfrm>
            <a:off x="1331913" y="1824038"/>
            <a:ext cx="4964112" cy="400050"/>
          </a:xfrm>
          <a:prstGeom prst="rect">
            <a:avLst/>
          </a:prstGeom>
        </p:spPr>
        <p:txBody>
          <a:bodyPr>
            <a:spAutoFit/>
          </a:bodyPr>
          <a:lstStyle/>
          <a:p>
            <a:pPr eaLnBrk="1" fontAlgn="auto" hangingPunct="1">
              <a:spcBef>
                <a:spcPts val="0"/>
              </a:spcBef>
              <a:spcAft>
                <a:spcPts val="0"/>
              </a:spcAft>
              <a:defRPr/>
            </a:pPr>
            <a:r>
              <a:rPr lang="en-US" altLang="zh-CN" sz="2000" b="1" kern="100" dirty="0">
                <a:solidFill>
                  <a:srgbClr val="0070C0"/>
                </a:solidFill>
                <a:latin typeface="微软雅黑" panose="020B0503020204020204" pitchFamily="34" charset="-122"/>
                <a:ea typeface="微软雅黑" panose="020B0503020204020204" pitchFamily="34" charset="-122"/>
                <a:cs typeface="黑体" panose="02010609060101010101" pitchFamily="49" charset="-122"/>
              </a:rPr>
              <a:t>1. </a:t>
            </a:r>
            <a:r>
              <a:rPr lang="zh-CN" altLang="en-US" sz="2000" b="1" kern="100" dirty="0">
                <a:solidFill>
                  <a:srgbClr val="0070C0"/>
                </a:solidFill>
                <a:latin typeface="微软雅黑" panose="020B0503020204020204" pitchFamily="34" charset="-122"/>
                <a:ea typeface="微软雅黑" panose="020B0503020204020204" pitchFamily="34" charset="-122"/>
                <a:cs typeface="黑体" panose="02010609060101010101" pitchFamily="49" charset="-122"/>
              </a:rPr>
              <a:t>教育目标：增值</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11" name="矩形 10"/>
          <p:cNvSpPr/>
          <p:nvPr/>
        </p:nvSpPr>
        <p:spPr>
          <a:xfrm>
            <a:off x="755650" y="2149475"/>
            <a:ext cx="7673975" cy="923925"/>
          </a:xfrm>
          <a:prstGeom prst="rect">
            <a:avLst/>
          </a:prstGeom>
        </p:spPr>
        <p:txBody>
          <a:bodyPr>
            <a:spAutoFit/>
          </a:bodyPr>
          <a:lstStyle/>
          <a:p>
            <a:pPr eaLnBrk="1" fontAlgn="auto" hangingPunct="1">
              <a:lnSpc>
                <a:spcPct val="150000"/>
              </a:lnSpc>
              <a:spcBef>
                <a:spcPts val="0"/>
              </a:spcBef>
              <a:spcAft>
                <a:spcPts val="0"/>
              </a:spcAft>
              <a:defRPr/>
            </a:pPr>
            <a:r>
              <a:rPr lang="zh-CN" altLang="en-US" b="1" kern="100" dirty="0">
                <a:solidFill>
                  <a:srgbClr val="000000"/>
                </a:solidFill>
                <a:latin typeface="微软雅黑" panose="020B0503020204020204" pitchFamily="34" charset="-122"/>
                <a:ea typeface="微软雅黑" panose="020B0503020204020204" pitchFamily="34" charset="-122"/>
                <a:cs typeface="黑体" panose="02010609060101010101" pitchFamily="49" charset="-122"/>
              </a:rPr>
              <a:t>建立在社会需求与期望、课程标准以及针对学生知识增值和进一步学习来说必不可少的知识的研究的基础上所确立的。</a:t>
            </a:r>
          </a:p>
        </p:txBody>
      </p:sp>
      <p:sp>
        <p:nvSpPr>
          <p:cNvPr id="12" name="直接连接符 11"/>
          <p:cNvSpPr/>
          <p:nvPr/>
        </p:nvSpPr>
        <p:spPr>
          <a:xfrm>
            <a:off x="611188" y="2224088"/>
            <a:ext cx="8064500" cy="0"/>
          </a:xfrm>
          <a:prstGeom prst="line">
            <a:avLst/>
          </a:prstGeom>
          <a:ln>
            <a:solidFill>
              <a:srgbClr val="00549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grpSp>
        <p:nvGrpSpPr>
          <p:cNvPr id="13" name="组合 12"/>
          <p:cNvGrpSpPr/>
          <p:nvPr/>
        </p:nvGrpSpPr>
        <p:grpSpPr>
          <a:xfrm>
            <a:off x="912143" y="1884907"/>
            <a:ext cx="277347" cy="277347"/>
            <a:chOff x="825454" y="2471242"/>
            <a:chExt cx="1050654" cy="1050654"/>
          </a:xfrm>
          <a:solidFill>
            <a:srgbClr val="005490"/>
          </a:solidFill>
        </p:grpSpPr>
        <p:sp>
          <p:nvSpPr>
            <p:cNvPr id="14" name="椭圆 13"/>
            <p:cNvSpPr/>
            <p:nvPr/>
          </p:nvSpPr>
          <p:spPr>
            <a:xfrm>
              <a:off x="871881" y="2519197"/>
              <a:ext cx="957800" cy="957800"/>
            </a:xfrm>
            <a:prstGeom prst="ellipse">
              <a:avLst/>
            </a:prstGeom>
            <a:grpFill/>
            <a:ln cmpd="dbl">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rgbClr val="FFFFFF"/>
                </a:solidFill>
              </a:endParaRPr>
            </a:p>
          </p:txBody>
        </p:sp>
        <p:sp>
          <p:nvSpPr>
            <p:cNvPr id="15" name="椭圆 14"/>
            <p:cNvSpPr/>
            <p:nvPr/>
          </p:nvSpPr>
          <p:spPr>
            <a:xfrm>
              <a:off x="825454" y="2471242"/>
              <a:ext cx="1050654" cy="1050654"/>
            </a:xfrm>
            <a:prstGeom prst="ellipse">
              <a:avLst/>
            </a:prstGeom>
            <a:grpFill/>
            <a:ln cmpd="sng">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rgbClr val="FFFFFF"/>
                </a:solidFill>
              </a:endParaRPr>
            </a:p>
          </p:txBody>
        </p:sp>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424" y="2735910"/>
              <a:ext cx="370714" cy="521317"/>
            </a:xfrm>
            <a:prstGeom prst="rect">
              <a:avLst/>
            </a:prstGeom>
            <a:grpFill/>
            <a:ln>
              <a:solidFill>
                <a:srgbClr val="005490"/>
              </a:solidFill>
            </a:ln>
          </p:spPr>
        </p:pic>
      </p:grpSp>
      <p:sp>
        <p:nvSpPr>
          <p:cNvPr id="17" name="矩形 16"/>
          <p:cNvSpPr/>
          <p:nvPr/>
        </p:nvSpPr>
        <p:spPr>
          <a:xfrm>
            <a:off x="1331913" y="3011488"/>
            <a:ext cx="4964112" cy="400050"/>
          </a:xfrm>
          <a:prstGeom prst="rect">
            <a:avLst/>
          </a:prstGeom>
        </p:spPr>
        <p:txBody>
          <a:bodyPr>
            <a:spAutoFit/>
          </a:bodyPr>
          <a:lstStyle/>
          <a:p>
            <a:pPr eaLnBrk="1" fontAlgn="auto" hangingPunct="1">
              <a:spcBef>
                <a:spcPts val="0"/>
              </a:spcBef>
              <a:spcAft>
                <a:spcPts val="0"/>
              </a:spcAft>
              <a:defRPr/>
            </a:pPr>
            <a:r>
              <a:rPr lang="en-US" altLang="zh-CN" sz="2000" b="1" kern="100" dirty="0">
                <a:solidFill>
                  <a:srgbClr val="0070C0"/>
                </a:solidFill>
                <a:latin typeface="微软雅黑" panose="020B0503020204020204" pitchFamily="34" charset="-122"/>
                <a:ea typeface="微软雅黑" panose="020B0503020204020204" pitchFamily="34" charset="-122"/>
                <a:cs typeface="黑体" panose="02010609060101010101" pitchFamily="49" charset="-122"/>
              </a:rPr>
              <a:t>2. </a:t>
            </a:r>
            <a:r>
              <a:rPr lang="zh-CN" altLang="en-US" sz="2000" b="1" kern="100" dirty="0">
                <a:solidFill>
                  <a:srgbClr val="0070C0"/>
                </a:solidFill>
                <a:latin typeface="微软雅黑" panose="020B0503020204020204" pitchFamily="34" charset="-122"/>
                <a:ea typeface="微软雅黑" panose="020B0503020204020204" pitchFamily="34" charset="-122"/>
                <a:cs typeface="黑体" panose="02010609060101010101" pitchFamily="49" charset="-122"/>
              </a:rPr>
              <a:t>学习体验</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18" name="矩形 17"/>
          <p:cNvSpPr/>
          <p:nvPr/>
        </p:nvSpPr>
        <p:spPr>
          <a:xfrm>
            <a:off x="755650" y="3335338"/>
            <a:ext cx="7673975" cy="922337"/>
          </a:xfrm>
          <a:prstGeom prst="rect">
            <a:avLst/>
          </a:prstGeom>
        </p:spPr>
        <p:txBody>
          <a:bodyPr>
            <a:spAutoFit/>
          </a:bodyPr>
          <a:lstStyle/>
          <a:p>
            <a:pPr eaLnBrk="1" fontAlgn="auto" hangingPunct="1">
              <a:lnSpc>
                <a:spcPct val="150000"/>
              </a:lnSpc>
              <a:spcBef>
                <a:spcPts val="0"/>
              </a:spcBef>
              <a:spcAft>
                <a:spcPts val="0"/>
              </a:spcAft>
              <a:defRPr/>
            </a:pPr>
            <a:r>
              <a:rPr lang="zh-CN" altLang="en-US" b="1" kern="100" dirty="0">
                <a:solidFill>
                  <a:srgbClr val="000000"/>
                </a:solidFill>
                <a:latin typeface="微软雅黑" panose="020B0503020204020204" pitchFamily="34" charset="-122"/>
                <a:ea typeface="微软雅黑" panose="020B0503020204020204" pitchFamily="34" charset="-122"/>
                <a:cs typeface="黑体" panose="02010609060101010101" pitchFamily="49" charset="-122"/>
              </a:rPr>
              <a:t>学习体验的内容与活动</a:t>
            </a:r>
            <a:r>
              <a:rPr lang="en-US" altLang="zh-CN" b="1" kern="100" dirty="0">
                <a:solidFill>
                  <a:srgbClr val="000000"/>
                </a:solidFill>
                <a:latin typeface="微软雅黑" panose="020B0503020204020204" pitchFamily="34" charset="-122"/>
                <a:ea typeface="微软雅黑" panose="020B0503020204020204" pitchFamily="34" charset="-122"/>
                <a:cs typeface="黑体" panose="02010609060101010101" pitchFamily="49" charset="-122"/>
              </a:rPr>
              <a:t>——</a:t>
            </a:r>
            <a:r>
              <a:rPr lang="zh-CN" altLang="en-US" b="1" kern="100" dirty="0">
                <a:solidFill>
                  <a:srgbClr val="000000"/>
                </a:solidFill>
                <a:latin typeface="微软雅黑" panose="020B0503020204020204" pitchFamily="34" charset="-122"/>
                <a:ea typeface="微软雅黑" panose="020B0503020204020204" pitchFamily="34" charset="-122"/>
                <a:cs typeface="黑体" panose="02010609060101010101" pitchFamily="49" charset="-122"/>
              </a:rPr>
              <a:t>思考怎样让学生在脑中对所学领域形成一个纲要或概念图，同时根据学生不同的学习体验水平，制订专门的活动计划。</a:t>
            </a:r>
          </a:p>
        </p:txBody>
      </p:sp>
      <p:sp>
        <p:nvSpPr>
          <p:cNvPr id="19" name="直接连接符 18"/>
          <p:cNvSpPr/>
          <p:nvPr/>
        </p:nvSpPr>
        <p:spPr>
          <a:xfrm>
            <a:off x="611188" y="3411538"/>
            <a:ext cx="8064500" cy="0"/>
          </a:xfrm>
          <a:prstGeom prst="line">
            <a:avLst/>
          </a:prstGeom>
          <a:ln>
            <a:solidFill>
              <a:srgbClr val="00549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grpSp>
        <p:nvGrpSpPr>
          <p:cNvPr id="20" name="组合 19"/>
          <p:cNvGrpSpPr/>
          <p:nvPr/>
        </p:nvGrpSpPr>
        <p:grpSpPr>
          <a:xfrm>
            <a:off x="912143" y="3049020"/>
            <a:ext cx="277347" cy="277347"/>
            <a:chOff x="825454" y="2471242"/>
            <a:chExt cx="1050654" cy="1050654"/>
          </a:xfrm>
          <a:solidFill>
            <a:srgbClr val="005490"/>
          </a:solidFill>
        </p:grpSpPr>
        <p:sp>
          <p:nvSpPr>
            <p:cNvPr id="21" name="椭圆 20"/>
            <p:cNvSpPr/>
            <p:nvPr/>
          </p:nvSpPr>
          <p:spPr>
            <a:xfrm>
              <a:off x="871881" y="2519197"/>
              <a:ext cx="957800" cy="957800"/>
            </a:xfrm>
            <a:prstGeom prst="ellipse">
              <a:avLst/>
            </a:prstGeom>
            <a:grpFill/>
            <a:ln cmpd="dbl">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rgbClr val="FFFFFF"/>
                </a:solidFill>
              </a:endParaRPr>
            </a:p>
          </p:txBody>
        </p:sp>
        <p:sp>
          <p:nvSpPr>
            <p:cNvPr id="22" name="椭圆 21"/>
            <p:cNvSpPr/>
            <p:nvPr/>
          </p:nvSpPr>
          <p:spPr>
            <a:xfrm>
              <a:off x="825454" y="2471242"/>
              <a:ext cx="1050654" cy="1050654"/>
            </a:xfrm>
            <a:prstGeom prst="ellipse">
              <a:avLst/>
            </a:prstGeom>
            <a:grpFill/>
            <a:ln cmpd="sng">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rgbClr val="FFFFFF"/>
                </a:solidFill>
              </a:endParaRPr>
            </a:p>
          </p:txBody>
        </p:sp>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424" y="2735910"/>
              <a:ext cx="370714" cy="521317"/>
            </a:xfrm>
            <a:prstGeom prst="rect">
              <a:avLst/>
            </a:prstGeom>
            <a:grpFill/>
            <a:ln>
              <a:solidFill>
                <a:srgbClr val="005490"/>
              </a:solidFill>
            </a:ln>
          </p:spPr>
        </p:pic>
      </p:grpSp>
      <p:sp>
        <p:nvSpPr>
          <p:cNvPr id="24" name="矩形 23"/>
          <p:cNvSpPr/>
          <p:nvPr/>
        </p:nvSpPr>
        <p:spPr>
          <a:xfrm>
            <a:off x="1331913" y="4197350"/>
            <a:ext cx="4964112" cy="400050"/>
          </a:xfrm>
          <a:prstGeom prst="rect">
            <a:avLst/>
          </a:prstGeom>
        </p:spPr>
        <p:txBody>
          <a:bodyPr>
            <a:spAutoFit/>
          </a:bodyPr>
          <a:lstStyle/>
          <a:p>
            <a:pPr eaLnBrk="1" fontAlgn="auto" hangingPunct="1">
              <a:spcBef>
                <a:spcPts val="0"/>
              </a:spcBef>
              <a:spcAft>
                <a:spcPts val="0"/>
              </a:spcAft>
              <a:defRPr/>
            </a:pPr>
            <a:r>
              <a:rPr lang="en-US" altLang="zh-CN" sz="2000" b="1" kern="100" dirty="0">
                <a:solidFill>
                  <a:srgbClr val="0070C0"/>
                </a:solidFill>
                <a:latin typeface="微软雅黑" panose="020B0503020204020204" pitchFamily="34" charset="-122"/>
                <a:ea typeface="微软雅黑" panose="020B0503020204020204" pitchFamily="34" charset="-122"/>
                <a:cs typeface="黑体" panose="02010609060101010101" pitchFamily="49" charset="-122"/>
              </a:rPr>
              <a:t>3. </a:t>
            </a:r>
            <a:r>
              <a:rPr lang="zh-CN" altLang="en-US" sz="2000" b="1" kern="100" dirty="0">
                <a:solidFill>
                  <a:srgbClr val="0070C0"/>
                </a:solidFill>
                <a:latin typeface="微软雅黑" panose="020B0503020204020204" pitchFamily="34" charset="-122"/>
                <a:ea typeface="微软雅黑" panose="020B0503020204020204" pitchFamily="34" charset="-122"/>
                <a:cs typeface="黑体" panose="02010609060101010101" pitchFamily="49" charset="-122"/>
              </a:rPr>
              <a:t>教学评估</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25" name="矩形 24"/>
          <p:cNvSpPr/>
          <p:nvPr/>
        </p:nvSpPr>
        <p:spPr>
          <a:xfrm>
            <a:off x="755650" y="4522788"/>
            <a:ext cx="8280400" cy="508000"/>
          </a:xfrm>
          <a:prstGeom prst="rect">
            <a:avLst/>
          </a:prstGeom>
        </p:spPr>
        <p:txBody>
          <a:bodyPr>
            <a:spAutoFit/>
          </a:bodyPr>
          <a:lstStyle/>
          <a:p>
            <a:pPr eaLnBrk="1" fontAlgn="auto" hangingPunct="1">
              <a:lnSpc>
                <a:spcPct val="150000"/>
              </a:lnSpc>
              <a:spcBef>
                <a:spcPts val="0"/>
              </a:spcBef>
              <a:spcAft>
                <a:spcPts val="0"/>
              </a:spcAft>
              <a:defRPr/>
            </a:pPr>
            <a:r>
              <a:rPr lang="zh-CN" altLang="en-US" b="1" kern="100" dirty="0">
                <a:solidFill>
                  <a:srgbClr val="000000"/>
                </a:solidFill>
                <a:latin typeface="微软雅黑" panose="020B0503020204020204" pitchFamily="34" charset="-122"/>
                <a:ea typeface="微软雅黑" panose="020B0503020204020204" pitchFamily="34" charset="-122"/>
                <a:cs typeface="黑体" panose="02010609060101010101" pitchFamily="49" charset="-122"/>
              </a:rPr>
              <a:t>重视在学习过程中通过具体、专门的反馈来进行发展性评估能够提高学生成绩。</a:t>
            </a:r>
          </a:p>
        </p:txBody>
      </p:sp>
      <p:sp>
        <p:nvSpPr>
          <p:cNvPr id="26" name="直接连接符 25"/>
          <p:cNvSpPr/>
          <p:nvPr/>
        </p:nvSpPr>
        <p:spPr>
          <a:xfrm>
            <a:off x="611188" y="4597400"/>
            <a:ext cx="8064500" cy="0"/>
          </a:xfrm>
          <a:prstGeom prst="line">
            <a:avLst/>
          </a:prstGeom>
          <a:ln>
            <a:solidFill>
              <a:srgbClr val="00549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grpSp>
        <p:nvGrpSpPr>
          <p:cNvPr id="27" name="组合 26"/>
          <p:cNvGrpSpPr/>
          <p:nvPr/>
        </p:nvGrpSpPr>
        <p:grpSpPr>
          <a:xfrm>
            <a:off x="912143" y="4258489"/>
            <a:ext cx="277347" cy="277347"/>
            <a:chOff x="825454" y="2471242"/>
            <a:chExt cx="1050654" cy="1050654"/>
          </a:xfrm>
          <a:solidFill>
            <a:srgbClr val="005490"/>
          </a:solidFill>
        </p:grpSpPr>
        <p:sp>
          <p:nvSpPr>
            <p:cNvPr id="28" name="椭圆 27"/>
            <p:cNvSpPr/>
            <p:nvPr/>
          </p:nvSpPr>
          <p:spPr>
            <a:xfrm>
              <a:off x="871881" y="2519197"/>
              <a:ext cx="957800" cy="957800"/>
            </a:xfrm>
            <a:prstGeom prst="ellipse">
              <a:avLst/>
            </a:prstGeom>
            <a:grpFill/>
            <a:ln cmpd="dbl">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rgbClr val="FFFFFF"/>
                </a:solidFill>
              </a:endParaRPr>
            </a:p>
          </p:txBody>
        </p:sp>
        <p:sp>
          <p:nvSpPr>
            <p:cNvPr id="29" name="椭圆 28"/>
            <p:cNvSpPr/>
            <p:nvPr/>
          </p:nvSpPr>
          <p:spPr>
            <a:xfrm>
              <a:off x="825454" y="2471242"/>
              <a:ext cx="1050654" cy="1050654"/>
            </a:xfrm>
            <a:prstGeom prst="ellipse">
              <a:avLst/>
            </a:prstGeom>
            <a:grpFill/>
            <a:ln cmpd="sng">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rgbClr val="FFFFFF"/>
                </a:solidFill>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424" y="2735910"/>
              <a:ext cx="370714" cy="521317"/>
            </a:xfrm>
            <a:prstGeom prst="rect">
              <a:avLst/>
            </a:prstGeom>
            <a:grpFill/>
            <a:ln>
              <a:solidFill>
                <a:srgbClr val="005490"/>
              </a:solidFill>
            </a:ln>
          </p:spPr>
        </p:pic>
      </p:grpSp>
      <p:sp>
        <p:nvSpPr>
          <p:cNvPr id="31"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par>
                          <p:cTn id="13" fill="hold" nodeType="afterGroup">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nodeType="afterGroup">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37"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outVertical)">
                                      <p:cBhvr>
                                        <p:cTn id="29" dur="500"/>
                                        <p:tgtEl>
                                          <p:spTgt spid="20"/>
                                        </p:tgtEl>
                                      </p:cBhvr>
                                    </p:animEffect>
                                  </p:childTnLst>
                                </p:cTn>
                              </p:par>
                            </p:childTnLst>
                          </p:cTn>
                        </p:par>
                        <p:par>
                          <p:cTn id="30" fill="hold" nodeType="afterGroup">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randombar(horizontal)">
                                      <p:cBhvr>
                                        <p:cTn id="33" dur="500"/>
                                        <p:tgtEl>
                                          <p:spTgt spid="17"/>
                                        </p:tgtEl>
                                      </p:cBhvr>
                                    </p:animEffect>
                                  </p:childTnLst>
                                </p:cTn>
                              </p:par>
                            </p:childTnLst>
                          </p:cTn>
                        </p:par>
                        <p:par>
                          <p:cTn id="34" fill="hold" nodeType="afterGroup">
                            <p:stCondLst>
                              <p:cond delay="1000"/>
                            </p:stCondLst>
                            <p:childTnLst>
                              <p:par>
                                <p:cTn id="35" presetID="22" presetClass="entr" presetSubtype="8"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par>
                          <p:cTn id="38" fill="hold" nodeType="afterGroup">
                            <p:stCondLst>
                              <p:cond delay="1500"/>
                            </p:stCondLst>
                            <p:childTnLst>
                              <p:par>
                                <p:cTn id="39" presetID="14" presetClass="entr" presetSubtype="1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randombar(horizontal)">
                                      <p:cBhvr>
                                        <p:cTn id="41" dur="500"/>
                                        <p:tgtEl>
                                          <p:spTgt spid="1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37"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outVertical)">
                                      <p:cBhvr>
                                        <p:cTn id="46" dur="500"/>
                                        <p:tgtEl>
                                          <p:spTgt spid="27"/>
                                        </p:tgtEl>
                                      </p:cBhvr>
                                    </p:animEffect>
                                  </p:childTnLst>
                                </p:cTn>
                              </p:par>
                            </p:childTnLst>
                          </p:cTn>
                        </p:par>
                        <p:par>
                          <p:cTn id="47" fill="hold" nodeType="afterGroup">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randombar(horizontal)">
                                      <p:cBhvr>
                                        <p:cTn id="50" dur="500"/>
                                        <p:tgtEl>
                                          <p:spTgt spid="24"/>
                                        </p:tgtEl>
                                      </p:cBhvr>
                                    </p:animEffect>
                                  </p:childTnLst>
                                </p:cTn>
                              </p:par>
                            </p:childTnLst>
                          </p:cTn>
                        </p:par>
                        <p:par>
                          <p:cTn id="51" fill="hold" nodeType="afterGroup">
                            <p:stCondLst>
                              <p:cond delay="1000"/>
                            </p:stCondLst>
                            <p:childTnLst>
                              <p:par>
                                <p:cTn id="52" presetID="22" presetClass="entr" presetSubtype="8" fill="hold"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left)">
                                      <p:cBhvr>
                                        <p:cTn id="54" dur="500"/>
                                        <p:tgtEl>
                                          <p:spTgt spid="26"/>
                                        </p:tgtEl>
                                      </p:cBhvr>
                                    </p:animEffect>
                                  </p:childTnLst>
                                </p:cTn>
                              </p:par>
                            </p:childTnLst>
                          </p:cTn>
                        </p:par>
                        <p:par>
                          <p:cTn id="55" fill="hold" nodeType="afterGroup">
                            <p:stCondLst>
                              <p:cond delay="1500"/>
                            </p:stCondLst>
                            <p:childTnLst>
                              <p:par>
                                <p:cTn id="56" presetID="14" presetClass="entr" presetSubtype="10" fill="hold" grpId="0" nodeType="after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randombar(horizontal)">
                                      <p:cBhvr>
                                        <p:cTn id="5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7" grpId="0"/>
      <p:bldP spid="18" grpId="0"/>
      <p:bldP spid="24"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467956" y="741363"/>
            <a:ext cx="2339102" cy="646331"/>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三、怎样教学？</a:t>
            </a:r>
          </a:p>
        </p:txBody>
      </p:sp>
      <p:sp>
        <p:nvSpPr>
          <p:cNvPr id="8" name="矩形 7"/>
          <p:cNvSpPr/>
          <p:nvPr/>
        </p:nvSpPr>
        <p:spPr>
          <a:xfrm>
            <a:off x="611188" y="1403350"/>
            <a:ext cx="7993062" cy="430213"/>
          </a:xfrm>
          <a:prstGeom prst="rect">
            <a:avLst/>
          </a:prstGeom>
        </p:spPr>
        <p:txBody>
          <a:bodyPr>
            <a:spAutoFit/>
          </a:bodyPr>
          <a:lstStyle/>
          <a:p>
            <a:pPr eaLnBrk="1" fontAlgn="auto" hangingPunct="1">
              <a:lnSpc>
                <a:spcPct val="120000"/>
              </a:lnSpc>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（一）学科教学法知识</a:t>
            </a:r>
            <a:endParaRPr lang="zh-CN" altLang="en-US" sz="1400" dirty="0">
              <a:solidFill>
                <a:srgbClr val="000000"/>
              </a:solidFill>
              <a:latin typeface="Arial"/>
              <a:ea typeface="微软雅黑"/>
            </a:endParaRPr>
          </a:p>
        </p:txBody>
      </p:sp>
      <p:sp>
        <p:nvSpPr>
          <p:cNvPr id="10" name="矩形 9"/>
          <p:cNvSpPr>
            <a:spLocks noChangeArrowheads="1"/>
          </p:cNvSpPr>
          <p:nvPr/>
        </p:nvSpPr>
        <p:spPr bwMode="auto">
          <a:xfrm>
            <a:off x="828675" y="2355850"/>
            <a:ext cx="7272338"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2000" b="1">
                <a:solidFill>
                  <a:srgbClr val="0070C0"/>
                </a:solidFill>
                <a:latin typeface="Arial" panose="020B0604020202020204" pitchFamily="34" charset="0"/>
                <a:ea typeface="微软雅黑" panose="020B0503020204020204" pitchFamily="34" charset="-122"/>
              </a:rPr>
              <a:t>戴维</a:t>
            </a:r>
            <a:r>
              <a:rPr lang="en-US" altLang="zh-CN" sz="2000" b="1">
                <a:solidFill>
                  <a:srgbClr val="0070C0"/>
                </a:solidFill>
                <a:latin typeface="Arial" panose="020B0604020202020204" pitchFamily="34" charset="0"/>
                <a:ea typeface="微软雅黑" panose="020B0503020204020204" pitchFamily="34" charset="-122"/>
              </a:rPr>
              <a:t>·</a:t>
            </a:r>
            <a:r>
              <a:rPr lang="zh-CN" altLang="en-US" sz="2000" b="1">
                <a:solidFill>
                  <a:srgbClr val="0070C0"/>
                </a:solidFill>
                <a:latin typeface="Arial" panose="020B0604020202020204" pitchFamily="34" charset="0"/>
                <a:ea typeface="微软雅黑" panose="020B0503020204020204" pitchFamily="34" charset="-122"/>
              </a:rPr>
              <a:t>霍金斯：区别教师教育与其他帮助性教育和家庭教育的关键就在于教师对学科的普遍参与，以及教师养成了把学生当作内容学习者来尊重的态度。</a:t>
            </a:r>
          </a:p>
        </p:txBody>
      </p:sp>
      <p:sp>
        <p:nvSpPr>
          <p:cNvPr id="11"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187450" y="939800"/>
            <a:ext cx="4964113" cy="523875"/>
          </a:xfrm>
          <a:prstGeom prst="rect">
            <a:avLst/>
          </a:prstGeom>
        </p:spPr>
        <p:txBody>
          <a:bodyPr>
            <a:spAutoFit/>
          </a:bodyPr>
          <a:lstStyle/>
          <a:p>
            <a:pPr eaLnBrk="1" fontAlgn="auto" hangingPunct="1">
              <a:spcBef>
                <a:spcPts val="0"/>
              </a:spcBef>
              <a:spcAft>
                <a:spcPts val="0"/>
              </a:spcAft>
              <a:defRPr/>
            </a:pPr>
            <a:r>
              <a:rPr lang="zh-CN" altLang="en-US" sz="2800" b="1" kern="100" dirty="0">
                <a:solidFill>
                  <a:srgbClr val="000000"/>
                </a:solidFill>
                <a:latin typeface="微软雅黑" panose="020B0503020204020204" pitchFamily="34" charset="-122"/>
                <a:ea typeface="微软雅黑" panose="020B0503020204020204" pitchFamily="34" charset="-122"/>
                <a:cs typeface="黑体" panose="02010609060101010101" pitchFamily="49" charset="-122"/>
              </a:rPr>
              <a:t>“核心素养”：</a:t>
            </a:r>
            <a:endParaRPr lang="zh-CN" altLang="en-US" sz="2800" b="1" dirty="0">
              <a:solidFill>
                <a:srgbClr val="000000"/>
              </a:solidFill>
              <a:latin typeface="微软雅黑" panose="020B0503020204020204" pitchFamily="34" charset="-122"/>
              <a:ea typeface="微软雅黑" panose="020B0503020204020204" pitchFamily="34" charset="-122"/>
            </a:endParaRPr>
          </a:p>
        </p:txBody>
      </p:sp>
      <p:sp>
        <p:nvSpPr>
          <p:cNvPr id="15" name="直接连接符 14"/>
          <p:cNvSpPr/>
          <p:nvPr/>
        </p:nvSpPr>
        <p:spPr>
          <a:xfrm>
            <a:off x="611188" y="1635125"/>
            <a:ext cx="8064500" cy="0"/>
          </a:xfrm>
          <a:prstGeom prst="line">
            <a:avLst/>
          </a:prstGeom>
          <a:ln>
            <a:solidFill>
              <a:srgbClr val="00549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7" name="直接连接符 16"/>
          <p:cNvSpPr/>
          <p:nvPr/>
        </p:nvSpPr>
        <p:spPr>
          <a:xfrm>
            <a:off x="611188" y="4948238"/>
            <a:ext cx="8064500" cy="0"/>
          </a:xfrm>
          <a:prstGeom prst="line">
            <a:avLst/>
          </a:prstGeom>
          <a:ln>
            <a:solidFill>
              <a:srgbClr val="00549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grpSp>
        <p:nvGrpSpPr>
          <p:cNvPr id="27" name="组合 26"/>
          <p:cNvGrpSpPr/>
          <p:nvPr/>
        </p:nvGrpSpPr>
        <p:grpSpPr>
          <a:xfrm>
            <a:off x="514888" y="990463"/>
            <a:ext cx="410678" cy="410678"/>
            <a:chOff x="825454" y="2471242"/>
            <a:chExt cx="1050654" cy="1050654"/>
          </a:xfrm>
          <a:solidFill>
            <a:srgbClr val="005490"/>
          </a:solidFill>
        </p:grpSpPr>
        <p:sp>
          <p:nvSpPr>
            <p:cNvPr id="28" name="椭圆 27"/>
            <p:cNvSpPr/>
            <p:nvPr/>
          </p:nvSpPr>
          <p:spPr>
            <a:xfrm>
              <a:off x="871881" y="2519197"/>
              <a:ext cx="957800" cy="957800"/>
            </a:xfrm>
            <a:prstGeom prst="ellipse">
              <a:avLst/>
            </a:prstGeom>
            <a:grpFill/>
            <a:ln cmpd="dbl">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29" name="椭圆 28"/>
            <p:cNvSpPr/>
            <p:nvPr/>
          </p:nvSpPr>
          <p:spPr>
            <a:xfrm>
              <a:off x="825454" y="2471242"/>
              <a:ext cx="1050654" cy="1050654"/>
            </a:xfrm>
            <a:prstGeom prst="ellipse">
              <a:avLst/>
            </a:prstGeom>
            <a:grpFill/>
            <a:ln cmpd="sng">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424" y="2735910"/>
              <a:ext cx="370714" cy="521317"/>
            </a:xfrm>
            <a:prstGeom prst="rect">
              <a:avLst/>
            </a:prstGeom>
            <a:grpFill/>
            <a:ln>
              <a:solidFill>
                <a:srgbClr val="005490"/>
              </a:solidFill>
            </a:ln>
          </p:spPr>
        </p:pic>
      </p:grpSp>
      <p:sp>
        <p:nvSpPr>
          <p:cNvPr id="18"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pic>
        <p:nvPicPr>
          <p:cNvPr id="6154"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2138" y="1851025"/>
            <a:ext cx="2897187"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par>
                          <p:cTn id="8" fill="hold" nodeType="afterGroup">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467956" y="741363"/>
            <a:ext cx="2339102" cy="646331"/>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三、怎样教学？</a:t>
            </a:r>
          </a:p>
        </p:txBody>
      </p:sp>
      <p:sp>
        <p:nvSpPr>
          <p:cNvPr id="8" name="矩形 7"/>
          <p:cNvSpPr/>
          <p:nvPr/>
        </p:nvSpPr>
        <p:spPr>
          <a:xfrm>
            <a:off x="611188" y="1403350"/>
            <a:ext cx="7993062" cy="430213"/>
          </a:xfrm>
          <a:prstGeom prst="rect">
            <a:avLst/>
          </a:prstGeom>
        </p:spPr>
        <p:txBody>
          <a:bodyPr>
            <a:spAutoFit/>
          </a:bodyPr>
          <a:lstStyle/>
          <a:p>
            <a:pPr eaLnBrk="1" fontAlgn="auto" hangingPunct="1">
              <a:lnSpc>
                <a:spcPct val="120000"/>
              </a:lnSpc>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（一）学科教学法知识</a:t>
            </a:r>
            <a:endParaRPr lang="zh-CN" altLang="en-US" sz="1400" dirty="0">
              <a:solidFill>
                <a:srgbClr val="000000"/>
              </a:solidFill>
              <a:latin typeface="Arial"/>
              <a:ea typeface="微软雅黑"/>
            </a:endParaRPr>
          </a:p>
        </p:txBody>
      </p:sp>
      <p:sp>
        <p:nvSpPr>
          <p:cNvPr id="10" name="矩形 9"/>
          <p:cNvSpPr>
            <a:spLocks noChangeArrowheads="1"/>
          </p:cNvSpPr>
          <p:nvPr/>
        </p:nvSpPr>
        <p:spPr bwMode="auto">
          <a:xfrm>
            <a:off x="971550" y="1995488"/>
            <a:ext cx="727233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2000" b="1">
                <a:solidFill>
                  <a:srgbClr val="0070C0"/>
                </a:solidFill>
                <a:latin typeface="Arial" panose="020B0604020202020204" pitchFamily="34" charset="0"/>
                <a:ea typeface="微软雅黑" panose="020B0503020204020204" pitchFamily="34" charset="-122"/>
              </a:rPr>
              <a:t>下面哪个问题能最好地评测学生能否正确比较分数的大小？</a:t>
            </a:r>
          </a:p>
          <a:p>
            <a:pPr eaLnBrk="1" hangingPunct="1">
              <a:lnSpc>
                <a:spcPct val="150000"/>
              </a:lnSpc>
            </a:pPr>
            <a:r>
              <a:rPr lang="en-US" altLang="zh-CN" sz="2000" b="1">
                <a:solidFill>
                  <a:srgbClr val="0070C0"/>
                </a:solidFill>
                <a:latin typeface="Arial" panose="020B0604020202020204" pitchFamily="34" charset="0"/>
                <a:ea typeface="微软雅黑" panose="020B0503020204020204" pitchFamily="34" charset="-122"/>
              </a:rPr>
              <a:t>1. </a:t>
            </a:r>
            <a:r>
              <a:rPr lang="zh-CN" altLang="en-US" sz="2000" b="1">
                <a:solidFill>
                  <a:srgbClr val="0070C0"/>
                </a:solidFill>
                <a:latin typeface="Arial" panose="020B0604020202020204" pitchFamily="34" charset="0"/>
                <a:ea typeface="微软雅黑" panose="020B0503020204020204" pitchFamily="34" charset="-122"/>
              </a:rPr>
              <a:t>按从小到大的顺序排列这些分数：</a:t>
            </a:r>
            <a:r>
              <a:rPr lang="en-US" altLang="zh-CN" sz="2000" b="1">
                <a:solidFill>
                  <a:srgbClr val="0070C0"/>
                </a:solidFill>
                <a:latin typeface="Arial" panose="020B0604020202020204" pitchFamily="34" charset="0"/>
                <a:ea typeface="微软雅黑" panose="020B0503020204020204" pitchFamily="34" charset="-122"/>
              </a:rPr>
              <a:t>5/8</a:t>
            </a:r>
            <a:r>
              <a:rPr lang="zh-CN" altLang="en-US" sz="2000" b="1">
                <a:solidFill>
                  <a:srgbClr val="0070C0"/>
                </a:solidFill>
                <a:latin typeface="Arial" panose="020B0604020202020204" pitchFamily="34" charset="0"/>
                <a:ea typeface="微软雅黑" panose="020B0503020204020204" pitchFamily="34" charset="-122"/>
              </a:rPr>
              <a:t>；</a:t>
            </a:r>
            <a:r>
              <a:rPr lang="en-US" altLang="zh-CN" sz="2000" b="1">
                <a:solidFill>
                  <a:srgbClr val="0070C0"/>
                </a:solidFill>
                <a:latin typeface="Arial" panose="020B0604020202020204" pitchFamily="34" charset="0"/>
                <a:ea typeface="微软雅黑" panose="020B0503020204020204" pitchFamily="34" charset="-122"/>
              </a:rPr>
              <a:t>1/4</a:t>
            </a:r>
            <a:r>
              <a:rPr lang="zh-CN" altLang="en-US" sz="2000" b="1">
                <a:solidFill>
                  <a:srgbClr val="0070C0"/>
                </a:solidFill>
                <a:latin typeface="Arial" panose="020B0604020202020204" pitchFamily="34" charset="0"/>
                <a:ea typeface="微软雅黑" panose="020B0503020204020204" pitchFamily="34" charset="-122"/>
              </a:rPr>
              <a:t>；</a:t>
            </a:r>
            <a:r>
              <a:rPr lang="en-US" altLang="zh-CN" sz="2000" b="1">
                <a:solidFill>
                  <a:srgbClr val="0070C0"/>
                </a:solidFill>
                <a:latin typeface="Arial" panose="020B0604020202020204" pitchFamily="34" charset="0"/>
                <a:ea typeface="微软雅黑" panose="020B0503020204020204" pitchFamily="34" charset="-122"/>
              </a:rPr>
              <a:t>11/16</a:t>
            </a:r>
          </a:p>
          <a:p>
            <a:pPr eaLnBrk="1" hangingPunct="1">
              <a:lnSpc>
                <a:spcPct val="150000"/>
              </a:lnSpc>
            </a:pPr>
            <a:r>
              <a:rPr lang="en-US" altLang="zh-CN" sz="2000" b="1">
                <a:solidFill>
                  <a:srgbClr val="0070C0"/>
                </a:solidFill>
                <a:latin typeface="Arial" panose="020B0604020202020204" pitchFamily="34" charset="0"/>
                <a:ea typeface="微软雅黑" panose="020B0503020204020204" pitchFamily="34" charset="-122"/>
              </a:rPr>
              <a:t>2. </a:t>
            </a:r>
            <a:r>
              <a:rPr lang="zh-CN" altLang="en-US" sz="2000" b="1">
                <a:solidFill>
                  <a:srgbClr val="0070C0"/>
                </a:solidFill>
                <a:latin typeface="Arial" panose="020B0604020202020204" pitchFamily="34" charset="0"/>
                <a:ea typeface="微软雅黑" panose="020B0503020204020204" pitchFamily="34" charset="-122"/>
              </a:rPr>
              <a:t>按从小到大的顺序排列这些分数：</a:t>
            </a:r>
            <a:r>
              <a:rPr lang="en-US" altLang="zh-CN" sz="2000" b="1">
                <a:solidFill>
                  <a:srgbClr val="0070C0"/>
                </a:solidFill>
                <a:latin typeface="Arial" panose="020B0604020202020204" pitchFamily="34" charset="0"/>
                <a:ea typeface="微软雅黑" panose="020B0503020204020204" pitchFamily="34" charset="-122"/>
              </a:rPr>
              <a:t>5/8</a:t>
            </a:r>
            <a:r>
              <a:rPr lang="zh-CN" altLang="en-US" sz="2000" b="1">
                <a:solidFill>
                  <a:srgbClr val="0070C0"/>
                </a:solidFill>
                <a:latin typeface="Arial" panose="020B0604020202020204" pitchFamily="34" charset="0"/>
                <a:ea typeface="微软雅黑" panose="020B0503020204020204" pitchFamily="34" charset="-122"/>
              </a:rPr>
              <a:t>；</a:t>
            </a:r>
            <a:r>
              <a:rPr lang="en-US" altLang="zh-CN" sz="2000" b="1">
                <a:solidFill>
                  <a:srgbClr val="0070C0"/>
                </a:solidFill>
                <a:latin typeface="Arial" panose="020B0604020202020204" pitchFamily="34" charset="0"/>
                <a:ea typeface="微软雅黑" panose="020B0503020204020204" pitchFamily="34" charset="-122"/>
              </a:rPr>
              <a:t>3/4</a:t>
            </a:r>
            <a:r>
              <a:rPr lang="zh-CN" altLang="en-US" sz="2000" b="1">
                <a:solidFill>
                  <a:srgbClr val="0070C0"/>
                </a:solidFill>
                <a:latin typeface="Arial" panose="020B0604020202020204" pitchFamily="34" charset="0"/>
                <a:ea typeface="微软雅黑" panose="020B0503020204020204" pitchFamily="34" charset="-122"/>
              </a:rPr>
              <a:t>；</a:t>
            </a:r>
            <a:r>
              <a:rPr lang="en-US" altLang="zh-CN" sz="2000" b="1">
                <a:solidFill>
                  <a:srgbClr val="0070C0"/>
                </a:solidFill>
                <a:latin typeface="Arial" panose="020B0604020202020204" pitchFamily="34" charset="0"/>
                <a:ea typeface="微软雅黑" panose="020B0503020204020204" pitchFamily="34" charset="-122"/>
              </a:rPr>
              <a:t>1/16</a:t>
            </a:r>
          </a:p>
          <a:p>
            <a:pPr eaLnBrk="1" hangingPunct="1">
              <a:lnSpc>
                <a:spcPct val="150000"/>
              </a:lnSpc>
            </a:pPr>
            <a:r>
              <a:rPr lang="en-US" altLang="zh-CN" sz="2000" b="1">
                <a:solidFill>
                  <a:srgbClr val="0070C0"/>
                </a:solidFill>
                <a:latin typeface="Arial" panose="020B0604020202020204" pitchFamily="34" charset="0"/>
                <a:ea typeface="微软雅黑" panose="020B0503020204020204" pitchFamily="34" charset="-122"/>
              </a:rPr>
              <a:t>3. </a:t>
            </a:r>
            <a:r>
              <a:rPr lang="zh-CN" altLang="en-US" sz="2000" b="1">
                <a:solidFill>
                  <a:srgbClr val="0070C0"/>
                </a:solidFill>
                <a:latin typeface="Arial" panose="020B0604020202020204" pitchFamily="34" charset="0"/>
                <a:ea typeface="微软雅黑" panose="020B0503020204020204" pitchFamily="34" charset="-122"/>
              </a:rPr>
              <a:t>按从小到大的顺序排列这些分数：</a:t>
            </a:r>
            <a:r>
              <a:rPr lang="en-US" altLang="zh-CN" sz="2000" b="1">
                <a:solidFill>
                  <a:srgbClr val="0070C0"/>
                </a:solidFill>
                <a:latin typeface="Arial" panose="020B0604020202020204" pitchFamily="34" charset="0"/>
                <a:ea typeface="微软雅黑" panose="020B0503020204020204" pitchFamily="34" charset="-122"/>
              </a:rPr>
              <a:t>5/8</a:t>
            </a:r>
            <a:r>
              <a:rPr lang="zh-CN" altLang="en-US" sz="2000" b="1">
                <a:solidFill>
                  <a:srgbClr val="0070C0"/>
                </a:solidFill>
                <a:latin typeface="Arial" panose="020B0604020202020204" pitchFamily="34" charset="0"/>
                <a:ea typeface="微软雅黑" panose="020B0503020204020204" pitchFamily="34" charset="-122"/>
              </a:rPr>
              <a:t>；</a:t>
            </a:r>
            <a:r>
              <a:rPr lang="en-US" altLang="zh-CN" sz="2000" b="1">
                <a:solidFill>
                  <a:srgbClr val="0070C0"/>
                </a:solidFill>
                <a:latin typeface="Arial" panose="020B0604020202020204" pitchFamily="34" charset="0"/>
                <a:ea typeface="微软雅黑" panose="020B0503020204020204" pitchFamily="34" charset="-122"/>
              </a:rPr>
              <a:t>3/4</a:t>
            </a:r>
            <a:r>
              <a:rPr lang="zh-CN" altLang="en-US" sz="2000" b="1">
                <a:solidFill>
                  <a:srgbClr val="0070C0"/>
                </a:solidFill>
                <a:latin typeface="Arial" panose="020B0604020202020204" pitchFamily="34" charset="0"/>
                <a:ea typeface="微软雅黑" panose="020B0503020204020204" pitchFamily="34" charset="-122"/>
              </a:rPr>
              <a:t>；</a:t>
            </a:r>
            <a:r>
              <a:rPr lang="en-US" altLang="zh-CN" sz="2000" b="1">
                <a:solidFill>
                  <a:srgbClr val="0070C0"/>
                </a:solidFill>
                <a:latin typeface="Arial" panose="020B0604020202020204" pitchFamily="34" charset="0"/>
                <a:ea typeface="微软雅黑" panose="020B0503020204020204" pitchFamily="34" charset="-122"/>
              </a:rPr>
              <a:t>11/16</a:t>
            </a:r>
          </a:p>
          <a:p>
            <a:pPr eaLnBrk="1" hangingPunct="1">
              <a:lnSpc>
                <a:spcPct val="150000"/>
              </a:lnSpc>
            </a:pPr>
            <a:r>
              <a:rPr lang="zh-CN" altLang="en-US" sz="2000" b="1">
                <a:solidFill>
                  <a:srgbClr val="0070C0"/>
                </a:solidFill>
                <a:latin typeface="Arial" panose="020B0604020202020204" pitchFamily="34" charset="0"/>
                <a:ea typeface="微软雅黑" panose="020B0503020204020204" pitchFamily="34" charset="-122"/>
              </a:rPr>
              <a:t>你能解释被你排除的那两个选项为什么吧适合评测学生对分数的了解程度吗？</a:t>
            </a:r>
          </a:p>
        </p:txBody>
      </p:sp>
      <p:sp>
        <p:nvSpPr>
          <p:cNvPr id="11"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467956" y="741363"/>
            <a:ext cx="2339102" cy="646331"/>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三、怎样教学？</a:t>
            </a:r>
          </a:p>
        </p:txBody>
      </p:sp>
      <p:sp>
        <p:nvSpPr>
          <p:cNvPr id="8" name="矩形 7"/>
          <p:cNvSpPr/>
          <p:nvPr/>
        </p:nvSpPr>
        <p:spPr>
          <a:xfrm>
            <a:off x="611188" y="1403350"/>
            <a:ext cx="7993062" cy="430213"/>
          </a:xfrm>
          <a:prstGeom prst="rect">
            <a:avLst/>
          </a:prstGeom>
        </p:spPr>
        <p:txBody>
          <a:bodyPr>
            <a:spAutoFit/>
          </a:bodyPr>
          <a:lstStyle/>
          <a:p>
            <a:pPr eaLnBrk="1" fontAlgn="auto" hangingPunct="1">
              <a:lnSpc>
                <a:spcPct val="120000"/>
              </a:lnSpc>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（一）学科教学法知识</a:t>
            </a:r>
            <a:endParaRPr lang="zh-CN" altLang="en-US" sz="1400" dirty="0">
              <a:solidFill>
                <a:srgbClr val="000000"/>
              </a:solidFill>
              <a:latin typeface="Arial"/>
              <a:ea typeface="微软雅黑"/>
            </a:endParaRPr>
          </a:p>
        </p:txBody>
      </p:sp>
      <p:sp>
        <p:nvSpPr>
          <p:cNvPr id="10" name="矩形 9"/>
          <p:cNvSpPr>
            <a:spLocks noChangeArrowheads="1"/>
          </p:cNvSpPr>
          <p:nvPr/>
        </p:nvSpPr>
        <p:spPr bwMode="auto">
          <a:xfrm>
            <a:off x="971550" y="2066925"/>
            <a:ext cx="7272338"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2000" b="1">
                <a:solidFill>
                  <a:srgbClr val="0070C0"/>
                </a:solidFill>
                <a:latin typeface="Arial" panose="020B0604020202020204" pitchFamily="34" charset="0"/>
                <a:ea typeface="微软雅黑" panose="020B0503020204020204" pitchFamily="34" charset="-122"/>
              </a:rPr>
              <a:t>马丽萍对资深的小学数学教师进行的研究中发现，这些教师所掌握的初级学科知识（也被称为“对基础数学的深刻理解”）框架往往比数学专家所掌握的还要深刻而丰富，因为他们的知识是围绕教学所构建的。仅掌握更多的数学知识并不足以做好教学的准备工作，真正重要的是与教学有关的数学知识。</a:t>
            </a:r>
          </a:p>
        </p:txBody>
      </p:sp>
      <p:sp>
        <p:nvSpPr>
          <p:cNvPr id="11"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467956" y="741363"/>
            <a:ext cx="2339102" cy="646331"/>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三、怎样教学？</a:t>
            </a:r>
          </a:p>
        </p:txBody>
      </p:sp>
      <p:sp>
        <p:nvSpPr>
          <p:cNvPr id="8" name="矩形 7"/>
          <p:cNvSpPr/>
          <p:nvPr/>
        </p:nvSpPr>
        <p:spPr>
          <a:xfrm>
            <a:off x="611188" y="1403350"/>
            <a:ext cx="7993062" cy="430213"/>
          </a:xfrm>
          <a:prstGeom prst="rect">
            <a:avLst/>
          </a:prstGeom>
        </p:spPr>
        <p:txBody>
          <a:bodyPr>
            <a:spAutoFit/>
          </a:bodyPr>
          <a:lstStyle/>
          <a:p>
            <a:pPr eaLnBrk="1" fontAlgn="auto" hangingPunct="1">
              <a:lnSpc>
                <a:spcPct val="120000"/>
              </a:lnSpc>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（一）学科教学法知识</a:t>
            </a:r>
            <a:endParaRPr lang="zh-CN" altLang="en-US" sz="1400" dirty="0">
              <a:solidFill>
                <a:srgbClr val="000000"/>
              </a:solidFill>
              <a:latin typeface="Arial"/>
              <a:ea typeface="微软雅黑"/>
            </a:endParaRPr>
          </a:p>
        </p:txBody>
      </p:sp>
      <p:sp>
        <p:nvSpPr>
          <p:cNvPr id="10" name="矩形 9"/>
          <p:cNvSpPr>
            <a:spLocks noChangeArrowheads="1"/>
          </p:cNvSpPr>
          <p:nvPr/>
        </p:nvSpPr>
        <p:spPr bwMode="auto">
          <a:xfrm>
            <a:off x="825500" y="1912938"/>
            <a:ext cx="7707313"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2000" b="1">
                <a:solidFill>
                  <a:srgbClr val="0070C0"/>
                </a:solidFill>
                <a:latin typeface="Arial" panose="020B0604020202020204" pitchFamily="34" charset="0"/>
                <a:ea typeface="微软雅黑" panose="020B0503020204020204" pitchFamily="34" charset="-122"/>
              </a:rPr>
              <a:t>舒尔曼“学科教学法知识”：</a:t>
            </a:r>
          </a:p>
          <a:p>
            <a:pPr eaLnBrk="1" hangingPunct="1">
              <a:lnSpc>
                <a:spcPct val="150000"/>
              </a:lnSpc>
            </a:pPr>
            <a:r>
              <a:rPr lang="zh-CN" altLang="en-US" sz="2000" b="1">
                <a:solidFill>
                  <a:srgbClr val="0070C0"/>
                </a:solidFill>
                <a:latin typeface="Arial" panose="020B0604020202020204" pitchFamily="34" charset="0"/>
                <a:ea typeface="微软雅黑" panose="020B0503020204020204" pitchFamily="34" charset="-122"/>
              </a:rPr>
              <a:t>在某个学科领域最普遍教授的主题，对于这些观点的最有效的表达方式，最有力的类比、说明、例证和论证</a:t>
            </a:r>
            <a:r>
              <a:rPr lang="en-US" altLang="zh-CN" sz="2000" b="1">
                <a:solidFill>
                  <a:srgbClr val="0070C0"/>
                </a:solidFill>
                <a:latin typeface="Arial" panose="020B0604020202020204" pitchFamily="34" charset="0"/>
                <a:ea typeface="微软雅黑" panose="020B0503020204020204" pitchFamily="34" charset="-122"/>
              </a:rPr>
              <a:t>——</a:t>
            </a:r>
            <a:r>
              <a:rPr lang="zh-CN" altLang="en-US" sz="2000" b="1">
                <a:solidFill>
                  <a:srgbClr val="0070C0"/>
                </a:solidFill>
                <a:latin typeface="Arial" panose="020B0604020202020204" pitchFamily="34" charset="0"/>
                <a:ea typeface="微软雅黑" panose="020B0503020204020204" pitchFamily="34" charset="-122"/>
              </a:rPr>
              <a:t>简而言之，它是使他人能够理解学科内容的表达方式与结构方式。学科教学法知识还包括对影响特定主题学习难易程的因素的了解，以及不同年龄、不同背景的学生在学习最常教授的主题与课程时所掌握的概念与成见。</a:t>
            </a:r>
          </a:p>
        </p:txBody>
      </p:sp>
      <p:sp>
        <p:nvSpPr>
          <p:cNvPr id="11"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467956" y="741363"/>
            <a:ext cx="2339102" cy="646331"/>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三、怎样教学？</a:t>
            </a:r>
          </a:p>
        </p:txBody>
      </p:sp>
      <p:sp>
        <p:nvSpPr>
          <p:cNvPr id="8" name="矩形 7"/>
          <p:cNvSpPr/>
          <p:nvPr/>
        </p:nvSpPr>
        <p:spPr>
          <a:xfrm>
            <a:off x="611188" y="1403350"/>
            <a:ext cx="7993062" cy="430213"/>
          </a:xfrm>
          <a:prstGeom prst="rect">
            <a:avLst/>
          </a:prstGeom>
        </p:spPr>
        <p:txBody>
          <a:bodyPr>
            <a:spAutoFit/>
          </a:bodyPr>
          <a:lstStyle/>
          <a:p>
            <a:pPr eaLnBrk="1" fontAlgn="auto" hangingPunct="1">
              <a:lnSpc>
                <a:spcPct val="120000"/>
              </a:lnSpc>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（二）因材施教、因势而为</a:t>
            </a:r>
            <a:endParaRPr lang="zh-CN" altLang="en-US" sz="1400" dirty="0">
              <a:solidFill>
                <a:srgbClr val="000000"/>
              </a:solidFill>
              <a:latin typeface="Arial"/>
              <a:ea typeface="微软雅黑"/>
            </a:endParaRPr>
          </a:p>
        </p:txBody>
      </p:sp>
      <p:sp>
        <p:nvSpPr>
          <p:cNvPr id="10" name="矩形 9"/>
          <p:cNvSpPr>
            <a:spLocks noChangeArrowheads="1"/>
          </p:cNvSpPr>
          <p:nvPr/>
        </p:nvSpPr>
        <p:spPr bwMode="auto">
          <a:xfrm>
            <a:off x="825500" y="2211388"/>
            <a:ext cx="7707313"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2000" b="1">
                <a:solidFill>
                  <a:srgbClr val="0070C0"/>
                </a:solidFill>
                <a:latin typeface="Arial" panose="020B0604020202020204" pitchFamily="34" charset="0"/>
                <a:ea typeface="微软雅黑" panose="020B0503020204020204" pitchFamily="34" charset="-122"/>
              </a:rPr>
              <a:t>罗素：参差多态，乃幸福之源。多样性是人类群体的特性。不同学生，有不同的经历和不同的学习需要。如果教师把学生作为有经验、有思想、有家庭和社区资源</a:t>
            </a:r>
            <a:r>
              <a:rPr lang="en-US" altLang="zh-CN" sz="2000" b="1">
                <a:solidFill>
                  <a:srgbClr val="0070C0"/>
                </a:solidFill>
                <a:latin typeface="Arial" panose="020B0604020202020204" pitchFamily="34" charset="0"/>
                <a:ea typeface="微软雅黑" panose="020B0503020204020204" pitchFamily="34" charset="-122"/>
              </a:rPr>
              <a:t>——</a:t>
            </a:r>
            <a:r>
              <a:rPr lang="zh-CN" altLang="en-US" sz="2000" b="1">
                <a:solidFill>
                  <a:srgbClr val="0070C0"/>
                </a:solidFill>
                <a:latin typeface="Arial" panose="020B0604020202020204" pitchFamily="34" charset="0"/>
                <a:ea typeface="微软雅黑" panose="020B0503020204020204" pitchFamily="34" charset="-122"/>
              </a:rPr>
              <a:t>这些事物能够被用来帮助他们掌握新知识和技能</a:t>
            </a:r>
            <a:r>
              <a:rPr lang="en-US" altLang="zh-CN" sz="2000" b="1">
                <a:solidFill>
                  <a:srgbClr val="0070C0"/>
                </a:solidFill>
                <a:latin typeface="Arial" panose="020B0604020202020204" pitchFamily="34" charset="0"/>
                <a:ea typeface="微软雅黑" panose="020B0503020204020204" pitchFamily="34" charset="-122"/>
              </a:rPr>
              <a:t>——</a:t>
            </a:r>
            <a:r>
              <a:rPr lang="zh-CN" altLang="en-US" sz="2000" b="1">
                <a:solidFill>
                  <a:srgbClr val="0070C0"/>
                </a:solidFill>
                <a:latin typeface="Arial" panose="020B0604020202020204" pitchFamily="34" charset="0"/>
                <a:ea typeface="微软雅黑" panose="020B0503020204020204" pitchFamily="34" charset="-122"/>
              </a:rPr>
              <a:t>的学习者，学生的学习会得到促进。</a:t>
            </a:r>
          </a:p>
        </p:txBody>
      </p:sp>
      <p:sp>
        <p:nvSpPr>
          <p:cNvPr id="11"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467956" y="741363"/>
            <a:ext cx="2339102" cy="646331"/>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三、怎样教学？</a:t>
            </a:r>
          </a:p>
        </p:txBody>
      </p:sp>
      <p:sp>
        <p:nvSpPr>
          <p:cNvPr id="8" name="矩形 7"/>
          <p:cNvSpPr/>
          <p:nvPr/>
        </p:nvSpPr>
        <p:spPr>
          <a:xfrm>
            <a:off x="611188" y="1403350"/>
            <a:ext cx="7993062" cy="430213"/>
          </a:xfrm>
          <a:prstGeom prst="rect">
            <a:avLst/>
          </a:prstGeom>
        </p:spPr>
        <p:txBody>
          <a:bodyPr>
            <a:spAutoFit/>
          </a:bodyPr>
          <a:lstStyle/>
          <a:p>
            <a:pPr eaLnBrk="1" fontAlgn="auto" hangingPunct="1">
              <a:lnSpc>
                <a:spcPct val="120000"/>
              </a:lnSpc>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（二）因材施教、因势而为</a:t>
            </a:r>
            <a:endParaRPr lang="zh-CN" altLang="en-US" sz="1400" dirty="0">
              <a:solidFill>
                <a:srgbClr val="000000"/>
              </a:solidFill>
              <a:latin typeface="Arial"/>
              <a:ea typeface="微软雅黑"/>
            </a:endParaRPr>
          </a:p>
        </p:txBody>
      </p:sp>
      <p:sp>
        <p:nvSpPr>
          <p:cNvPr id="11" name="矩形 10"/>
          <p:cNvSpPr/>
          <p:nvPr/>
        </p:nvSpPr>
        <p:spPr>
          <a:xfrm>
            <a:off x="1331913" y="2038350"/>
            <a:ext cx="5832475" cy="400050"/>
          </a:xfrm>
          <a:prstGeom prst="rect">
            <a:avLst/>
          </a:prstGeom>
        </p:spPr>
        <p:txBody>
          <a:bodyPr>
            <a:spAutoFit/>
          </a:bodyPr>
          <a:lstStyle/>
          <a:p>
            <a:pPr eaLnBrk="1" fontAlgn="auto" hangingPunct="1">
              <a:spcBef>
                <a:spcPts val="0"/>
              </a:spcBef>
              <a:spcAft>
                <a:spcPts val="0"/>
              </a:spcAft>
              <a:defRPr/>
            </a:pPr>
            <a:r>
              <a:rPr lang="en-US" altLang="zh-CN" sz="2000" b="1" kern="100" dirty="0">
                <a:solidFill>
                  <a:srgbClr val="0070C0"/>
                </a:solidFill>
                <a:latin typeface="微软雅黑" panose="020B0503020204020204" pitchFamily="34" charset="-122"/>
                <a:ea typeface="微软雅黑" panose="020B0503020204020204" pitchFamily="34" charset="-122"/>
                <a:cs typeface="黑体" panose="02010609060101010101" pitchFamily="49" charset="-122"/>
              </a:rPr>
              <a:t>1. </a:t>
            </a:r>
            <a:r>
              <a:rPr lang="zh-CN" altLang="en-US" sz="2000" b="1" kern="100" dirty="0">
                <a:solidFill>
                  <a:srgbClr val="0070C0"/>
                </a:solidFill>
                <a:latin typeface="微软雅黑" panose="020B0503020204020204" pitchFamily="34" charset="-122"/>
                <a:ea typeface="微软雅黑" panose="020B0503020204020204" pitchFamily="34" charset="-122"/>
                <a:cs typeface="黑体" panose="02010609060101010101" pitchFamily="49" charset="-122"/>
              </a:rPr>
              <a:t>教师要观照学生成长背景，成为“文化掮客”</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13" name="直接连接符 12"/>
          <p:cNvSpPr/>
          <p:nvPr/>
        </p:nvSpPr>
        <p:spPr>
          <a:xfrm>
            <a:off x="611188" y="2643188"/>
            <a:ext cx="8064500" cy="0"/>
          </a:xfrm>
          <a:prstGeom prst="line">
            <a:avLst/>
          </a:prstGeom>
          <a:ln>
            <a:solidFill>
              <a:srgbClr val="00549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grpSp>
        <p:nvGrpSpPr>
          <p:cNvPr id="14" name="组合 13"/>
          <p:cNvGrpSpPr/>
          <p:nvPr/>
        </p:nvGrpSpPr>
        <p:grpSpPr>
          <a:xfrm>
            <a:off x="912143" y="2099591"/>
            <a:ext cx="277347" cy="277347"/>
            <a:chOff x="825454" y="2471242"/>
            <a:chExt cx="1050654" cy="1050654"/>
          </a:xfrm>
          <a:solidFill>
            <a:srgbClr val="005490"/>
          </a:solidFill>
        </p:grpSpPr>
        <p:sp>
          <p:nvSpPr>
            <p:cNvPr id="15" name="椭圆 14"/>
            <p:cNvSpPr/>
            <p:nvPr/>
          </p:nvSpPr>
          <p:spPr>
            <a:xfrm>
              <a:off x="871881" y="2519197"/>
              <a:ext cx="957800" cy="957800"/>
            </a:xfrm>
            <a:prstGeom prst="ellipse">
              <a:avLst/>
            </a:prstGeom>
            <a:grpFill/>
            <a:ln cmpd="dbl">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rgbClr val="FFFFFF"/>
                </a:solidFill>
              </a:endParaRPr>
            </a:p>
          </p:txBody>
        </p:sp>
        <p:sp>
          <p:nvSpPr>
            <p:cNvPr id="16" name="椭圆 15"/>
            <p:cNvSpPr/>
            <p:nvPr/>
          </p:nvSpPr>
          <p:spPr>
            <a:xfrm>
              <a:off x="825454" y="2471242"/>
              <a:ext cx="1050654" cy="1050654"/>
            </a:xfrm>
            <a:prstGeom prst="ellipse">
              <a:avLst/>
            </a:prstGeom>
            <a:grpFill/>
            <a:ln cmpd="sng">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rgbClr val="FFFFFF"/>
                </a:solidFill>
              </a:endParaRPr>
            </a:p>
          </p:txBody>
        </p:sp>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5424" y="2735910"/>
              <a:ext cx="370714" cy="521317"/>
            </a:xfrm>
            <a:prstGeom prst="rect">
              <a:avLst/>
            </a:prstGeom>
            <a:grpFill/>
            <a:ln>
              <a:solidFill>
                <a:srgbClr val="005490"/>
              </a:solidFill>
            </a:ln>
          </p:spPr>
        </p:pic>
      </p:grpSp>
      <p:sp>
        <p:nvSpPr>
          <p:cNvPr id="18" name="矩形 17"/>
          <p:cNvSpPr/>
          <p:nvPr/>
        </p:nvSpPr>
        <p:spPr>
          <a:xfrm>
            <a:off x="1331913" y="2844800"/>
            <a:ext cx="5834062" cy="708025"/>
          </a:xfrm>
          <a:prstGeom prst="rect">
            <a:avLst/>
          </a:prstGeom>
        </p:spPr>
        <p:txBody>
          <a:bodyPr>
            <a:spAutoFit/>
          </a:bodyPr>
          <a:lstStyle/>
          <a:p>
            <a:pPr eaLnBrk="1" fontAlgn="auto" hangingPunct="1">
              <a:spcBef>
                <a:spcPts val="0"/>
              </a:spcBef>
              <a:spcAft>
                <a:spcPts val="0"/>
              </a:spcAft>
              <a:defRPr/>
            </a:pPr>
            <a:r>
              <a:rPr lang="en-US" altLang="zh-CN" sz="2000" b="1" kern="100" dirty="0">
                <a:solidFill>
                  <a:srgbClr val="0070C0"/>
                </a:solidFill>
                <a:latin typeface="微软雅黑" panose="020B0503020204020204" pitchFamily="34" charset="-122"/>
                <a:ea typeface="微软雅黑" panose="020B0503020204020204" pitchFamily="34" charset="-122"/>
                <a:cs typeface="黑体" panose="02010609060101010101" pitchFamily="49" charset="-122"/>
              </a:rPr>
              <a:t>2</a:t>
            </a:r>
            <a:r>
              <a:rPr lang="zh-CN" altLang="en-US" sz="2000" b="1" kern="100" dirty="0">
                <a:solidFill>
                  <a:srgbClr val="0070C0"/>
                </a:solidFill>
                <a:latin typeface="微软雅黑" panose="020B0503020204020204" pitchFamily="34" charset="-122"/>
                <a:ea typeface="微软雅黑" panose="020B0503020204020204" pitchFamily="34" charset="-122"/>
                <a:cs typeface="黑体" panose="02010609060101010101" pitchFamily="49" charset="-122"/>
              </a:rPr>
              <a:t>．教师要观照学生生活背景，实施“互惠的和交互式”教学法</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19" name="直接连接符 18"/>
          <p:cNvSpPr/>
          <p:nvPr/>
        </p:nvSpPr>
        <p:spPr>
          <a:xfrm>
            <a:off x="612775" y="3603625"/>
            <a:ext cx="8064500" cy="0"/>
          </a:xfrm>
          <a:prstGeom prst="line">
            <a:avLst/>
          </a:prstGeom>
          <a:ln>
            <a:solidFill>
              <a:srgbClr val="00549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grpSp>
        <p:nvGrpSpPr>
          <p:cNvPr id="20" name="组合 19"/>
          <p:cNvGrpSpPr/>
          <p:nvPr/>
        </p:nvGrpSpPr>
        <p:grpSpPr>
          <a:xfrm>
            <a:off x="913040" y="3059958"/>
            <a:ext cx="277347" cy="277347"/>
            <a:chOff x="825454" y="2471242"/>
            <a:chExt cx="1050654" cy="1050654"/>
          </a:xfrm>
          <a:solidFill>
            <a:srgbClr val="005490"/>
          </a:solidFill>
        </p:grpSpPr>
        <p:sp>
          <p:nvSpPr>
            <p:cNvPr id="21" name="椭圆 20"/>
            <p:cNvSpPr/>
            <p:nvPr/>
          </p:nvSpPr>
          <p:spPr>
            <a:xfrm>
              <a:off x="871881" y="2519197"/>
              <a:ext cx="957800" cy="957800"/>
            </a:xfrm>
            <a:prstGeom prst="ellipse">
              <a:avLst/>
            </a:prstGeom>
            <a:grpFill/>
            <a:ln cmpd="dbl">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rgbClr val="FFFFFF"/>
                </a:solidFill>
              </a:endParaRPr>
            </a:p>
          </p:txBody>
        </p:sp>
        <p:sp>
          <p:nvSpPr>
            <p:cNvPr id="22" name="椭圆 21"/>
            <p:cNvSpPr/>
            <p:nvPr/>
          </p:nvSpPr>
          <p:spPr>
            <a:xfrm>
              <a:off x="825454" y="2471242"/>
              <a:ext cx="1050654" cy="1050654"/>
            </a:xfrm>
            <a:prstGeom prst="ellipse">
              <a:avLst/>
            </a:prstGeom>
            <a:grpFill/>
            <a:ln cmpd="sng">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rgbClr val="FFFFFF"/>
                </a:solidFill>
              </a:endParaRPr>
            </a:p>
          </p:txBody>
        </p:sp>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5424" y="2735910"/>
              <a:ext cx="370714" cy="521317"/>
            </a:xfrm>
            <a:prstGeom prst="rect">
              <a:avLst/>
            </a:prstGeom>
            <a:grpFill/>
            <a:ln>
              <a:solidFill>
                <a:srgbClr val="005490"/>
              </a:solidFill>
            </a:ln>
          </p:spPr>
        </p:pic>
      </p:grpSp>
      <p:sp>
        <p:nvSpPr>
          <p:cNvPr id="25" name="矩形 24"/>
          <p:cNvSpPr/>
          <p:nvPr/>
        </p:nvSpPr>
        <p:spPr>
          <a:xfrm>
            <a:off x="1331913" y="4021138"/>
            <a:ext cx="6192837" cy="400050"/>
          </a:xfrm>
          <a:prstGeom prst="rect">
            <a:avLst/>
          </a:prstGeom>
        </p:spPr>
        <p:txBody>
          <a:bodyPr>
            <a:spAutoFit/>
          </a:bodyPr>
          <a:lstStyle/>
          <a:p>
            <a:pPr eaLnBrk="1" fontAlgn="auto" hangingPunct="1">
              <a:spcBef>
                <a:spcPts val="0"/>
              </a:spcBef>
              <a:spcAft>
                <a:spcPts val="0"/>
              </a:spcAft>
              <a:defRPr/>
            </a:pPr>
            <a:r>
              <a:rPr lang="en-US" altLang="zh-CN" sz="2000" b="1" kern="100" dirty="0">
                <a:solidFill>
                  <a:srgbClr val="0070C0"/>
                </a:solidFill>
                <a:latin typeface="微软雅黑" panose="020B0503020204020204" pitchFamily="34" charset="-122"/>
                <a:ea typeface="微软雅黑" panose="020B0503020204020204" pitchFamily="34" charset="-122"/>
                <a:cs typeface="黑体" panose="02010609060101010101" pitchFamily="49" charset="-122"/>
              </a:rPr>
              <a:t>3</a:t>
            </a:r>
            <a:r>
              <a:rPr lang="zh-CN" altLang="en-US" sz="2000" b="1" kern="100" dirty="0">
                <a:solidFill>
                  <a:srgbClr val="0070C0"/>
                </a:solidFill>
                <a:latin typeface="微软雅黑" panose="020B0503020204020204" pitchFamily="34" charset="-122"/>
                <a:ea typeface="微软雅黑" panose="020B0503020204020204" pitchFamily="34" charset="-122"/>
                <a:cs typeface="黑体" panose="02010609060101010101" pitchFamily="49" charset="-122"/>
              </a:rPr>
              <a:t>．教师要观照学生学习背景，建构“螺旋形课程”</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26" name="直接连接符 25"/>
          <p:cNvSpPr/>
          <p:nvPr/>
        </p:nvSpPr>
        <p:spPr>
          <a:xfrm>
            <a:off x="611188" y="4625975"/>
            <a:ext cx="8064500" cy="0"/>
          </a:xfrm>
          <a:prstGeom prst="line">
            <a:avLst/>
          </a:prstGeom>
          <a:ln>
            <a:solidFill>
              <a:srgbClr val="00549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grpSp>
        <p:nvGrpSpPr>
          <p:cNvPr id="27" name="组合 26"/>
          <p:cNvGrpSpPr/>
          <p:nvPr/>
        </p:nvGrpSpPr>
        <p:grpSpPr>
          <a:xfrm>
            <a:off x="912143" y="4082018"/>
            <a:ext cx="277347" cy="277347"/>
            <a:chOff x="825454" y="2471242"/>
            <a:chExt cx="1050654" cy="1050654"/>
          </a:xfrm>
          <a:solidFill>
            <a:srgbClr val="005490"/>
          </a:solidFill>
        </p:grpSpPr>
        <p:sp>
          <p:nvSpPr>
            <p:cNvPr id="28" name="椭圆 27"/>
            <p:cNvSpPr/>
            <p:nvPr/>
          </p:nvSpPr>
          <p:spPr>
            <a:xfrm>
              <a:off x="871881" y="2519197"/>
              <a:ext cx="957800" cy="957800"/>
            </a:xfrm>
            <a:prstGeom prst="ellipse">
              <a:avLst/>
            </a:prstGeom>
            <a:grpFill/>
            <a:ln cmpd="dbl">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rgbClr val="FFFFFF"/>
                </a:solidFill>
              </a:endParaRPr>
            </a:p>
          </p:txBody>
        </p:sp>
        <p:sp>
          <p:nvSpPr>
            <p:cNvPr id="29" name="椭圆 28"/>
            <p:cNvSpPr/>
            <p:nvPr/>
          </p:nvSpPr>
          <p:spPr>
            <a:xfrm>
              <a:off x="825454" y="2471242"/>
              <a:ext cx="1050654" cy="1050654"/>
            </a:xfrm>
            <a:prstGeom prst="ellipse">
              <a:avLst/>
            </a:prstGeom>
            <a:grpFill/>
            <a:ln cmpd="sng">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rgbClr val="FFFFFF"/>
                </a:solidFill>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5424" y="2735910"/>
              <a:ext cx="370714" cy="521317"/>
            </a:xfrm>
            <a:prstGeom prst="rect">
              <a:avLst/>
            </a:prstGeom>
            <a:grpFill/>
            <a:ln>
              <a:solidFill>
                <a:srgbClr val="005490"/>
              </a:solidFill>
            </a:ln>
          </p:spPr>
        </p:pic>
      </p:grpSp>
      <p:sp>
        <p:nvSpPr>
          <p:cNvPr id="32"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graphicFrame>
        <p:nvGraphicFramePr>
          <p:cNvPr id="10" name="对象 9">
            <a:hlinkClick r:id="" action="ppaction://ole?verb=0"/>
            <a:extLst>
              <a:ext uri="{FF2B5EF4-FFF2-40B4-BE49-F238E27FC236}">
                <a16:creationId xmlns:a16="http://schemas.microsoft.com/office/drawing/2014/main" id="{D363E952-8B06-4D0B-9CBF-93E8CC6710AD}"/>
              </a:ext>
            </a:extLst>
          </p:cNvPr>
          <p:cNvGraphicFramePr>
            <a:graphicFrameLocks noChangeAspect="1"/>
          </p:cNvGraphicFramePr>
          <p:nvPr>
            <p:extLst>
              <p:ext uri="{D42A27DB-BD31-4B8C-83A1-F6EECF244321}">
                <p14:modId xmlns:p14="http://schemas.microsoft.com/office/powerpoint/2010/main" val="2973303708"/>
              </p:ext>
            </p:extLst>
          </p:nvPr>
        </p:nvGraphicFramePr>
        <p:xfrm>
          <a:off x="7405688" y="1858180"/>
          <a:ext cx="1282256" cy="721624"/>
        </p:xfrm>
        <a:graphic>
          <a:graphicData uri="http://schemas.openxmlformats.org/presentationml/2006/ole">
            <mc:AlternateContent xmlns:mc="http://schemas.openxmlformats.org/markup-compatibility/2006">
              <mc:Choice xmlns:v="urn:schemas-microsoft-com:vml" Requires="v">
                <p:oleObj spid="_x0000_s75802" name="Presentation" r:id="rId6" imgW="4299129" imgH="2418732" progId="PowerPoint.Show.8">
                  <p:embed/>
                </p:oleObj>
              </mc:Choice>
              <mc:Fallback>
                <p:oleObj name="Presentation" r:id="rId6" imgW="4299129" imgH="2418732" progId="PowerPoint.Show.8">
                  <p:embed/>
                  <p:pic>
                    <p:nvPicPr>
                      <p:cNvPr id="0" name=""/>
                      <p:cNvPicPr/>
                      <p:nvPr/>
                    </p:nvPicPr>
                    <p:blipFill>
                      <a:blip r:embed="rId7"/>
                      <a:stretch>
                        <a:fillRect/>
                      </a:stretch>
                    </p:blipFill>
                    <p:spPr>
                      <a:xfrm>
                        <a:off x="7405688" y="1858180"/>
                        <a:ext cx="1282256" cy="721624"/>
                      </a:xfrm>
                      <a:prstGeom prst="rect">
                        <a:avLst/>
                      </a:prstGeom>
                    </p:spPr>
                  </p:pic>
                </p:oleObj>
              </mc:Fallback>
            </mc:AlternateContent>
          </a:graphicData>
        </a:graphic>
      </p:graphicFrame>
      <p:graphicFrame>
        <p:nvGraphicFramePr>
          <p:cNvPr id="33" name="对象 32">
            <a:hlinkClick r:id="" action="ppaction://ole?verb=0"/>
            <a:extLst>
              <a:ext uri="{FF2B5EF4-FFF2-40B4-BE49-F238E27FC236}">
                <a16:creationId xmlns:a16="http://schemas.microsoft.com/office/drawing/2014/main" id="{E0EEB25F-F9BD-4C70-ADCF-6E735401075A}"/>
              </a:ext>
            </a:extLst>
          </p:cNvPr>
          <p:cNvGraphicFramePr>
            <a:graphicFrameLocks noChangeAspect="1"/>
          </p:cNvGraphicFramePr>
          <p:nvPr>
            <p:extLst>
              <p:ext uri="{D42A27DB-BD31-4B8C-83A1-F6EECF244321}">
                <p14:modId xmlns:p14="http://schemas.microsoft.com/office/powerpoint/2010/main" val="1505235986"/>
              </p:ext>
            </p:extLst>
          </p:nvPr>
        </p:nvGraphicFramePr>
        <p:xfrm>
          <a:off x="7405688" y="2810254"/>
          <a:ext cx="1282256" cy="721624"/>
        </p:xfrm>
        <a:graphic>
          <a:graphicData uri="http://schemas.openxmlformats.org/presentationml/2006/ole">
            <mc:AlternateContent xmlns:mc="http://schemas.openxmlformats.org/markup-compatibility/2006">
              <mc:Choice xmlns:v="urn:schemas-microsoft-com:vml" Requires="v">
                <p:oleObj spid="_x0000_s75803" name="Presentation" r:id="rId8" imgW="4021998" imgH="2260079" progId="PowerPoint.Show.8">
                  <p:embed/>
                </p:oleObj>
              </mc:Choice>
              <mc:Fallback>
                <p:oleObj name="Presentation" r:id="rId8" imgW="4021998" imgH="2260079" progId="PowerPoint.Show.8">
                  <p:embed/>
                  <p:pic>
                    <p:nvPicPr>
                      <p:cNvPr id="10" name="对象 9">
                        <a:hlinkClick r:id="" action="ppaction://ole?verb=0"/>
                        <a:extLst>
                          <a:ext uri="{FF2B5EF4-FFF2-40B4-BE49-F238E27FC236}">
                            <a16:creationId xmlns:a16="http://schemas.microsoft.com/office/drawing/2014/main" id="{D363E952-8B06-4D0B-9CBF-93E8CC6710AD}"/>
                          </a:ext>
                        </a:extLst>
                      </p:cNvPr>
                      <p:cNvPicPr/>
                      <p:nvPr/>
                    </p:nvPicPr>
                    <p:blipFill>
                      <a:blip r:embed="rId9"/>
                      <a:stretch>
                        <a:fillRect/>
                      </a:stretch>
                    </p:blipFill>
                    <p:spPr>
                      <a:xfrm>
                        <a:off x="7405688" y="2810254"/>
                        <a:ext cx="1282256" cy="721624"/>
                      </a:xfrm>
                      <a:prstGeom prst="rect">
                        <a:avLst/>
                      </a:prstGeom>
                    </p:spPr>
                  </p:pic>
                </p:oleObj>
              </mc:Fallback>
            </mc:AlternateContent>
          </a:graphicData>
        </a:graphic>
      </p:graphicFrame>
      <p:graphicFrame>
        <p:nvGraphicFramePr>
          <p:cNvPr id="34" name="对象 33">
            <a:hlinkClick r:id="" action="ppaction://ole?verb=0"/>
            <a:extLst>
              <a:ext uri="{FF2B5EF4-FFF2-40B4-BE49-F238E27FC236}">
                <a16:creationId xmlns:a16="http://schemas.microsoft.com/office/drawing/2014/main" id="{9AF6D0A1-D72E-49DF-9335-9276E5BDDDD5}"/>
              </a:ext>
            </a:extLst>
          </p:cNvPr>
          <p:cNvGraphicFramePr>
            <a:graphicFrameLocks noChangeAspect="1"/>
          </p:cNvGraphicFramePr>
          <p:nvPr>
            <p:extLst>
              <p:ext uri="{D42A27DB-BD31-4B8C-83A1-F6EECF244321}">
                <p14:modId xmlns:p14="http://schemas.microsoft.com/office/powerpoint/2010/main" val="3724678400"/>
              </p:ext>
            </p:extLst>
          </p:nvPr>
        </p:nvGraphicFramePr>
        <p:xfrm>
          <a:off x="7405688" y="3859879"/>
          <a:ext cx="1282256" cy="721624"/>
        </p:xfrm>
        <a:graphic>
          <a:graphicData uri="http://schemas.openxmlformats.org/presentationml/2006/ole">
            <mc:AlternateContent xmlns:mc="http://schemas.openxmlformats.org/markup-compatibility/2006">
              <mc:Choice xmlns:v="urn:schemas-microsoft-com:vml" Requires="v">
                <p:oleObj spid="_x0000_s75804" name="Presentation" r:id="rId10" imgW="4021998" imgH="2260079" progId="PowerPoint.Show.8">
                  <p:embed/>
                </p:oleObj>
              </mc:Choice>
              <mc:Fallback>
                <p:oleObj name="Presentation" r:id="rId10" imgW="4021998" imgH="2260079" progId="PowerPoint.Show.8">
                  <p:embed/>
                  <p:pic>
                    <p:nvPicPr>
                      <p:cNvPr id="33" name="对象 32">
                        <a:hlinkClick r:id="" action="ppaction://ole?verb=0"/>
                        <a:extLst>
                          <a:ext uri="{FF2B5EF4-FFF2-40B4-BE49-F238E27FC236}">
                            <a16:creationId xmlns:a16="http://schemas.microsoft.com/office/drawing/2014/main" id="{E0EEB25F-F9BD-4C70-ADCF-6E735401075A}"/>
                          </a:ext>
                        </a:extLst>
                      </p:cNvPr>
                      <p:cNvPicPr/>
                      <p:nvPr/>
                    </p:nvPicPr>
                    <p:blipFill>
                      <a:blip r:embed="rId11"/>
                      <a:stretch>
                        <a:fillRect/>
                      </a:stretch>
                    </p:blipFill>
                    <p:spPr>
                      <a:xfrm>
                        <a:off x="7405688" y="3859879"/>
                        <a:ext cx="1282256" cy="721624"/>
                      </a:xfrm>
                      <a:prstGeom prst="rect">
                        <a:avLst/>
                      </a:prstGeom>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par>
                          <p:cTn id="8" fill="hold" nodeType="afterGroup">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37"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outVertical)">
                                      <p:cBhvr>
                                        <p:cTn id="24" dur="500"/>
                                        <p:tgtEl>
                                          <p:spTgt spid="20"/>
                                        </p:tgtEl>
                                      </p:cBhvr>
                                    </p:animEffect>
                                  </p:childTnLst>
                                </p:cTn>
                              </p:par>
                            </p:childTnLst>
                          </p:cTn>
                        </p:par>
                        <p:par>
                          <p:cTn id="25" fill="hold" nodeType="afterGroup">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childTnLst>
                          </p:cTn>
                        </p:par>
                        <p:par>
                          <p:cTn id="29" fill="hold" nodeType="afterGroup">
                            <p:stCondLst>
                              <p:cond delay="1000"/>
                            </p:stCondLst>
                            <p:childTnLst>
                              <p:par>
                                <p:cTn id="30" presetID="22" presetClass="entr" presetSubtype="8"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par>
                          <p:cTn id="33" fill="hold" nodeType="withGroup">
                            <p:stCondLst>
                              <p:cond delay="1500"/>
                            </p:stCondLst>
                            <p:childTnLst>
                              <p:par>
                                <p:cTn id="34" presetID="14" presetClass="entr" presetSubtype="10" fill="hold"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randombar(horizontal)">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outVertical)">
                                      <p:cBhvr>
                                        <p:cTn id="41" dur="500"/>
                                        <p:tgtEl>
                                          <p:spTgt spid="27"/>
                                        </p:tgtEl>
                                      </p:cBhvr>
                                    </p:animEffect>
                                  </p:childTnLst>
                                </p:cTn>
                              </p:par>
                            </p:childTnLst>
                          </p:cTn>
                        </p:par>
                        <p:par>
                          <p:cTn id="42" fill="hold" nodeType="afterGroup">
                            <p:stCondLst>
                              <p:cond delay="500"/>
                            </p:stCondLst>
                            <p:childTnLst>
                              <p:par>
                                <p:cTn id="43" presetID="14" presetClass="entr" presetSubtype="10"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par>
                          <p:cTn id="46" fill="hold" nodeType="afterGroup">
                            <p:stCondLst>
                              <p:cond delay="1000"/>
                            </p:stCondLst>
                            <p:childTnLst>
                              <p:par>
                                <p:cTn id="47" presetID="22" presetClass="entr" presetSubtype="8" fill="hold"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childTnLst>
                          </p:cTn>
                        </p:par>
                        <p:par>
                          <p:cTn id="50" fill="hold">
                            <p:stCondLst>
                              <p:cond delay="1500"/>
                            </p:stCondLst>
                            <p:childTnLst>
                              <p:par>
                                <p:cTn id="51" presetID="14" presetClass="entr" presetSubtype="10" fill="hold"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randombar(horizontal)">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467956" y="741363"/>
            <a:ext cx="2339102" cy="646331"/>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三、怎样教学？</a:t>
            </a:r>
          </a:p>
        </p:txBody>
      </p:sp>
      <p:sp>
        <p:nvSpPr>
          <p:cNvPr id="8" name="矩形 7"/>
          <p:cNvSpPr/>
          <p:nvPr/>
        </p:nvSpPr>
        <p:spPr>
          <a:xfrm>
            <a:off x="611188" y="1403350"/>
            <a:ext cx="7993062" cy="430213"/>
          </a:xfrm>
          <a:prstGeom prst="rect">
            <a:avLst/>
          </a:prstGeom>
        </p:spPr>
        <p:txBody>
          <a:bodyPr>
            <a:spAutoFit/>
          </a:bodyPr>
          <a:lstStyle/>
          <a:p>
            <a:pPr eaLnBrk="1" fontAlgn="auto" hangingPunct="1">
              <a:lnSpc>
                <a:spcPct val="120000"/>
              </a:lnSpc>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（三）创造有意义的学习机会</a:t>
            </a:r>
            <a:endParaRPr lang="zh-CN" altLang="en-US" sz="1400" dirty="0">
              <a:solidFill>
                <a:srgbClr val="000000"/>
              </a:solidFill>
              <a:latin typeface="Arial"/>
              <a:ea typeface="微软雅黑"/>
            </a:endParaRPr>
          </a:p>
        </p:txBody>
      </p:sp>
      <p:sp>
        <p:nvSpPr>
          <p:cNvPr id="32" name="矩形 31"/>
          <p:cNvSpPr>
            <a:spLocks noChangeArrowheads="1"/>
          </p:cNvSpPr>
          <p:nvPr/>
        </p:nvSpPr>
        <p:spPr bwMode="auto">
          <a:xfrm>
            <a:off x="825500" y="2211388"/>
            <a:ext cx="7707313"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2000" b="1">
                <a:solidFill>
                  <a:srgbClr val="0070C0"/>
                </a:solidFill>
                <a:latin typeface="Arial" panose="020B0604020202020204" pitchFamily="34" charset="0"/>
                <a:ea typeface="微软雅黑" panose="020B0503020204020204" pitchFamily="34" charset="-122"/>
              </a:rPr>
              <a:t>内在的学习积极性往往来自于：人类通常会希望认识世界，驾驭自己的人生，并且开展自我指导。</a:t>
            </a:r>
          </a:p>
          <a:p>
            <a:pPr eaLnBrk="1" hangingPunct="1">
              <a:lnSpc>
                <a:spcPct val="150000"/>
              </a:lnSpc>
            </a:pPr>
            <a:r>
              <a:rPr lang="zh-CN" altLang="en-US" sz="2000" b="1">
                <a:solidFill>
                  <a:srgbClr val="0070C0"/>
                </a:solidFill>
                <a:latin typeface="Arial" panose="020B0604020202020204" pitchFamily="34" charset="0"/>
                <a:ea typeface="微软雅黑" panose="020B0503020204020204" pitchFamily="34" charset="-122"/>
              </a:rPr>
              <a:t>教师遇到的挑战是，如何布置能够使学生的积极性从外部转向内部的作业和创造学习环境。</a:t>
            </a:r>
          </a:p>
        </p:txBody>
      </p:sp>
      <p:sp>
        <p:nvSpPr>
          <p:cNvPr id="10"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467956" y="741363"/>
            <a:ext cx="2339102" cy="646331"/>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三、怎样教学？</a:t>
            </a:r>
          </a:p>
        </p:txBody>
      </p:sp>
      <p:sp>
        <p:nvSpPr>
          <p:cNvPr id="8" name="矩形 7"/>
          <p:cNvSpPr/>
          <p:nvPr/>
        </p:nvSpPr>
        <p:spPr>
          <a:xfrm>
            <a:off x="611188" y="1403350"/>
            <a:ext cx="7993062" cy="430213"/>
          </a:xfrm>
          <a:prstGeom prst="rect">
            <a:avLst/>
          </a:prstGeom>
        </p:spPr>
        <p:txBody>
          <a:bodyPr>
            <a:spAutoFit/>
          </a:bodyPr>
          <a:lstStyle/>
          <a:p>
            <a:pPr eaLnBrk="1" fontAlgn="auto" hangingPunct="1">
              <a:lnSpc>
                <a:spcPct val="120000"/>
              </a:lnSpc>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（三）创造有意义的学习机会</a:t>
            </a:r>
            <a:endParaRPr lang="zh-CN" altLang="en-US" sz="1400" dirty="0">
              <a:solidFill>
                <a:srgbClr val="000000"/>
              </a:solidFill>
              <a:latin typeface="Arial"/>
              <a:ea typeface="微软雅黑"/>
            </a:endParaRPr>
          </a:p>
        </p:txBody>
      </p:sp>
      <p:sp>
        <p:nvSpPr>
          <p:cNvPr id="32" name="矩形 31"/>
          <p:cNvSpPr>
            <a:spLocks noChangeArrowheads="1"/>
          </p:cNvSpPr>
          <p:nvPr/>
        </p:nvSpPr>
        <p:spPr bwMode="auto">
          <a:xfrm>
            <a:off x="1012825" y="2066925"/>
            <a:ext cx="7707313"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2000" b="1">
                <a:solidFill>
                  <a:srgbClr val="0070C0"/>
                </a:solidFill>
                <a:latin typeface="Arial" panose="020B0604020202020204" pitchFamily="34" charset="0"/>
                <a:ea typeface="微软雅黑" panose="020B0503020204020204" pitchFamily="34" charset="-122"/>
              </a:rPr>
              <a:t>创造不受阻碍的课堂教学环境，强调学习的内在因素，帮助学生成为课堂上有责任的成员。</a:t>
            </a:r>
          </a:p>
          <a:p>
            <a:pPr eaLnBrk="1" hangingPunct="1">
              <a:lnSpc>
                <a:spcPct val="150000"/>
              </a:lnSpc>
            </a:pPr>
            <a:r>
              <a:rPr lang="zh-CN" altLang="en-US" sz="2000" b="1">
                <a:solidFill>
                  <a:srgbClr val="0070C0"/>
                </a:solidFill>
                <a:latin typeface="Arial" panose="020B0604020202020204" pitchFamily="34" charset="0"/>
                <a:ea typeface="微软雅黑" panose="020B0503020204020204" pitchFamily="34" charset="-122"/>
              </a:rPr>
              <a:t>提出清楚的、结构严谨的要求，即运用多重交流方式，以便使以不同方式处理信息的学生都能理解。</a:t>
            </a:r>
          </a:p>
          <a:p>
            <a:pPr eaLnBrk="1" hangingPunct="1">
              <a:lnSpc>
                <a:spcPct val="150000"/>
              </a:lnSpc>
            </a:pPr>
            <a:r>
              <a:rPr lang="zh-CN" altLang="en-US" sz="2000" b="1">
                <a:solidFill>
                  <a:srgbClr val="0070C0"/>
                </a:solidFill>
                <a:latin typeface="Arial" panose="020B0604020202020204" pitchFamily="34" charset="0"/>
                <a:ea typeface="微软雅黑" panose="020B0503020204020204" pitchFamily="34" charset="-122"/>
              </a:rPr>
              <a:t>教师将教学与学生自己的生活、体验和兴趣结合在一起。</a:t>
            </a:r>
          </a:p>
        </p:txBody>
      </p:sp>
      <p:sp>
        <p:nvSpPr>
          <p:cNvPr id="10" name="椭圆 9"/>
          <p:cNvSpPr/>
          <p:nvPr/>
        </p:nvSpPr>
        <p:spPr>
          <a:xfrm>
            <a:off x="722313" y="2241550"/>
            <a:ext cx="236537" cy="236538"/>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 name="椭圆 10"/>
          <p:cNvSpPr/>
          <p:nvPr/>
        </p:nvSpPr>
        <p:spPr>
          <a:xfrm>
            <a:off x="727075" y="3149600"/>
            <a:ext cx="236538" cy="236538"/>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椭圆 11"/>
          <p:cNvSpPr/>
          <p:nvPr/>
        </p:nvSpPr>
        <p:spPr>
          <a:xfrm>
            <a:off x="722313" y="4086225"/>
            <a:ext cx="236537" cy="238125"/>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nodeType="afterGroup">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2">
                                            <p:txEl>
                                              <p:pRg st="0" end="0"/>
                                            </p:txEl>
                                          </p:spTgt>
                                        </p:tgtEl>
                                        <p:attrNameLst>
                                          <p:attrName>style.visibility</p:attrName>
                                        </p:attrNameLst>
                                      </p:cBhvr>
                                      <p:to>
                                        <p:strVal val="visible"/>
                                      </p:to>
                                    </p:set>
                                    <p:animEffect transition="in" filter="fade">
                                      <p:cBhvr>
                                        <p:cTn id="13" dur="1000"/>
                                        <p:tgtEl>
                                          <p:spTgt spid="32">
                                            <p:txEl>
                                              <p:pRg st="0" end="0"/>
                                            </p:txEl>
                                          </p:spTgt>
                                        </p:tgtEl>
                                      </p:cBhvr>
                                    </p:animEffect>
                                    <p:anim calcmode="lin" valueType="num">
                                      <p:cBhvr>
                                        <p:cTn id="14"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par>
                          <p:cTn id="23" fill="hold" nodeType="afterGroup">
                            <p:stCondLst>
                              <p:cond delay="500"/>
                            </p:stCondLst>
                            <p:childTnLst>
                              <p:par>
                                <p:cTn id="24" presetID="42" presetClass="entr" presetSubtype="0" fill="hold" grpId="0" nodeType="afterEffect">
                                  <p:stCondLst>
                                    <p:cond delay="0"/>
                                  </p:stCondLst>
                                  <p:childTnLst>
                                    <p:set>
                                      <p:cBhvr>
                                        <p:cTn id="25" dur="1" fill="hold">
                                          <p:stCondLst>
                                            <p:cond delay="0"/>
                                          </p:stCondLst>
                                        </p:cTn>
                                        <p:tgtEl>
                                          <p:spTgt spid="32">
                                            <p:txEl>
                                              <p:pRg st="1" end="1"/>
                                            </p:txEl>
                                          </p:spTgt>
                                        </p:tgtEl>
                                        <p:attrNameLst>
                                          <p:attrName>style.visibility</p:attrName>
                                        </p:attrNameLst>
                                      </p:cBhvr>
                                      <p:to>
                                        <p:strVal val="visible"/>
                                      </p:to>
                                    </p:set>
                                    <p:animEffect transition="in" filter="fade">
                                      <p:cBhvr>
                                        <p:cTn id="26" dur="1000"/>
                                        <p:tgtEl>
                                          <p:spTgt spid="32">
                                            <p:txEl>
                                              <p:pRg st="1" end="1"/>
                                            </p:txEl>
                                          </p:spTgt>
                                        </p:tgtEl>
                                      </p:cBhvr>
                                    </p:animEffect>
                                    <p:anim calcmode="lin" valueType="num">
                                      <p:cBhvr>
                                        <p:cTn id="27" dur="1000" fill="hold"/>
                                        <p:tgtEl>
                                          <p:spTgt spid="3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nodeType="afterGroup">
                            <p:stCondLst>
                              <p:cond delay="500"/>
                            </p:stCondLst>
                            <p:childTnLst>
                              <p:par>
                                <p:cTn id="37" presetID="42" presetClass="entr" presetSubtype="0" fill="hold" grpId="0" nodeType="afterEffect">
                                  <p:stCondLst>
                                    <p:cond delay="0"/>
                                  </p:stCondLst>
                                  <p:childTnLst>
                                    <p:set>
                                      <p:cBhvr>
                                        <p:cTn id="38" dur="1" fill="hold">
                                          <p:stCondLst>
                                            <p:cond delay="0"/>
                                          </p:stCondLst>
                                        </p:cTn>
                                        <p:tgtEl>
                                          <p:spTgt spid="32">
                                            <p:txEl>
                                              <p:pRg st="2" end="2"/>
                                            </p:txEl>
                                          </p:spTgt>
                                        </p:tgtEl>
                                        <p:attrNameLst>
                                          <p:attrName>style.visibility</p:attrName>
                                        </p:attrNameLst>
                                      </p:cBhvr>
                                      <p:to>
                                        <p:strVal val="visible"/>
                                      </p:to>
                                    </p:set>
                                    <p:animEffect transition="in" filter="fade">
                                      <p:cBhvr>
                                        <p:cTn id="39" dur="1000"/>
                                        <p:tgtEl>
                                          <p:spTgt spid="32">
                                            <p:txEl>
                                              <p:pRg st="2" end="2"/>
                                            </p:txEl>
                                          </p:spTgt>
                                        </p:tgtEl>
                                      </p:cBhvr>
                                    </p:animEffect>
                                    <p:anim calcmode="lin" valueType="num">
                                      <p:cBhvr>
                                        <p:cTn id="40" dur="1000" fill="hold"/>
                                        <p:tgtEl>
                                          <p:spTgt spid="32">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3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p:bldP spid="10" grpId="0" animBg="1"/>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467956" y="741363"/>
            <a:ext cx="2339102" cy="646331"/>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三、怎样教学？</a:t>
            </a:r>
          </a:p>
        </p:txBody>
      </p:sp>
      <p:sp>
        <p:nvSpPr>
          <p:cNvPr id="8" name="矩形 7"/>
          <p:cNvSpPr/>
          <p:nvPr/>
        </p:nvSpPr>
        <p:spPr>
          <a:xfrm>
            <a:off x="611188" y="1403350"/>
            <a:ext cx="7993062" cy="430213"/>
          </a:xfrm>
          <a:prstGeom prst="rect">
            <a:avLst/>
          </a:prstGeom>
        </p:spPr>
        <p:txBody>
          <a:bodyPr>
            <a:spAutoFit/>
          </a:bodyPr>
          <a:lstStyle/>
          <a:p>
            <a:pPr eaLnBrk="1" fontAlgn="auto" hangingPunct="1">
              <a:lnSpc>
                <a:spcPct val="120000"/>
              </a:lnSpc>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（三）创造有意义的学习机会</a:t>
            </a:r>
            <a:endParaRPr lang="zh-CN" altLang="en-US" sz="1400" dirty="0">
              <a:solidFill>
                <a:srgbClr val="000000"/>
              </a:solidFill>
              <a:latin typeface="Arial"/>
              <a:ea typeface="微软雅黑"/>
            </a:endParaRPr>
          </a:p>
        </p:txBody>
      </p:sp>
      <p:sp>
        <p:nvSpPr>
          <p:cNvPr id="32" name="矩形 31"/>
          <p:cNvSpPr>
            <a:spLocks noChangeArrowheads="1"/>
          </p:cNvSpPr>
          <p:nvPr/>
        </p:nvSpPr>
        <p:spPr bwMode="auto">
          <a:xfrm>
            <a:off x="758825" y="1973263"/>
            <a:ext cx="8094663"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2000" b="1">
                <a:solidFill>
                  <a:srgbClr val="0070C0"/>
                </a:solidFill>
                <a:latin typeface="Arial" panose="020B0604020202020204" pitchFamily="34" charset="0"/>
                <a:ea typeface="微软雅黑" panose="020B0503020204020204" pitchFamily="34" charset="-122"/>
              </a:rPr>
              <a:t>展示概念是如何互相联系的。</a:t>
            </a:r>
          </a:p>
          <a:p>
            <a:pPr eaLnBrk="1" hangingPunct="1">
              <a:lnSpc>
                <a:spcPct val="150000"/>
              </a:lnSpc>
            </a:pPr>
            <a:r>
              <a:rPr lang="zh-CN" altLang="en-US" sz="2000" b="1">
                <a:solidFill>
                  <a:srgbClr val="0070C0"/>
                </a:solidFill>
                <a:latin typeface="Arial" panose="020B0604020202020204" pitchFamily="34" charset="0"/>
                <a:ea typeface="微软雅黑" panose="020B0503020204020204" pitchFamily="34" charset="-122"/>
              </a:rPr>
              <a:t>当学习活动在认知的角度上变得艰深难懂时，教师运用“搭脚手架” 的方法对学生认识事物的努力提供帮助，要求学生进行思考和分析，而不是简单地记忆和回忆。</a:t>
            </a:r>
          </a:p>
          <a:p>
            <a:pPr eaLnBrk="1" hangingPunct="1">
              <a:lnSpc>
                <a:spcPct val="150000"/>
              </a:lnSpc>
            </a:pPr>
            <a:r>
              <a:rPr lang="zh-CN" altLang="en-US" sz="2000" b="1">
                <a:solidFill>
                  <a:srgbClr val="0070C0"/>
                </a:solidFill>
                <a:latin typeface="Arial" panose="020B0604020202020204" pitchFamily="34" charset="0"/>
                <a:ea typeface="微软雅黑" panose="020B0503020204020204" pitchFamily="34" charset="-122"/>
              </a:rPr>
              <a:t>教师通过让学生做出反馈和参与学习来推动其进行思考，评价强调理解和学习，而不是单纯要求完成作业、对成绩进行比较或提供正确答案。</a:t>
            </a:r>
          </a:p>
        </p:txBody>
      </p:sp>
      <p:sp>
        <p:nvSpPr>
          <p:cNvPr id="10" name="椭圆 9"/>
          <p:cNvSpPr/>
          <p:nvPr/>
        </p:nvSpPr>
        <p:spPr>
          <a:xfrm>
            <a:off x="468313" y="2147888"/>
            <a:ext cx="236537" cy="236537"/>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11" name="椭圆 10"/>
          <p:cNvSpPr/>
          <p:nvPr/>
        </p:nvSpPr>
        <p:spPr>
          <a:xfrm>
            <a:off x="471488" y="2622550"/>
            <a:ext cx="238125" cy="236538"/>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12" name="椭圆 11"/>
          <p:cNvSpPr/>
          <p:nvPr/>
        </p:nvSpPr>
        <p:spPr>
          <a:xfrm>
            <a:off x="468313" y="3992563"/>
            <a:ext cx="236537" cy="238125"/>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13"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nodeType="afterGroup">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2">
                                            <p:txEl>
                                              <p:pRg st="0" end="0"/>
                                            </p:txEl>
                                          </p:spTgt>
                                        </p:tgtEl>
                                        <p:attrNameLst>
                                          <p:attrName>style.visibility</p:attrName>
                                        </p:attrNameLst>
                                      </p:cBhvr>
                                      <p:to>
                                        <p:strVal val="visible"/>
                                      </p:to>
                                    </p:set>
                                    <p:animEffect transition="in" filter="fade">
                                      <p:cBhvr>
                                        <p:cTn id="13" dur="1000"/>
                                        <p:tgtEl>
                                          <p:spTgt spid="32">
                                            <p:txEl>
                                              <p:pRg st="0" end="0"/>
                                            </p:txEl>
                                          </p:spTgt>
                                        </p:tgtEl>
                                      </p:cBhvr>
                                    </p:animEffect>
                                    <p:anim calcmode="lin" valueType="num">
                                      <p:cBhvr>
                                        <p:cTn id="14"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par>
                          <p:cTn id="23" fill="hold" nodeType="afterGroup">
                            <p:stCondLst>
                              <p:cond delay="500"/>
                            </p:stCondLst>
                            <p:childTnLst>
                              <p:par>
                                <p:cTn id="24" presetID="42" presetClass="entr" presetSubtype="0" fill="hold" grpId="0" nodeType="afterEffect">
                                  <p:stCondLst>
                                    <p:cond delay="0"/>
                                  </p:stCondLst>
                                  <p:childTnLst>
                                    <p:set>
                                      <p:cBhvr>
                                        <p:cTn id="25" dur="1" fill="hold">
                                          <p:stCondLst>
                                            <p:cond delay="0"/>
                                          </p:stCondLst>
                                        </p:cTn>
                                        <p:tgtEl>
                                          <p:spTgt spid="32">
                                            <p:txEl>
                                              <p:pRg st="1" end="1"/>
                                            </p:txEl>
                                          </p:spTgt>
                                        </p:tgtEl>
                                        <p:attrNameLst>
                                          <p:attrName>style.visibility</p:attrName>
                                        </p:attrNameLst>
                                      </p:cBhvr>
                                      <p:to>
                                        <p:strVal val="visible"/>
                                      </p:to>
                                    </p:set>
                                    <p:animEffect transition="in" filter="fade">
                                      <p:cBhvr>
                                        <p:cTn id="26" dur="1000"/>
                                        <p:tgtEl>
                                          <p:spTgt spid="32">
                                            <p:txEl>
                                              <p:pRg st="1" end="1"/>
                                            </p:txEl>
                                          </p:spTgt>
                                        </p:tgtEl>
                                      </p:cBhvr>
                                    </p:animEffect>
                                    <p:anim calcmode="lin" valueType="num">
                                      <p:cBhvr>
                                        <p:cTn id="27" dur="1000" fill="hold"/>
                                        <p:tgtEl>
                                          <p:spTgt spid="3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nodeType="afterGroup">
                            <p:stCondLst>
                              <p:cond delay="500"/>
                            </p:stCondLst>
                            <p:childTnLst>
                              <p:par>
                                <p:cTn id="37" presetID="42" presetClass="entr" presetSubtype="0" fill="hold" grpId="0" nodeType="afterEffect">
                                  <p:stCondLst>
                                    <p:cond delay="0"/>
                                  </p:stCondLst>
                                  <p:childTnLst>
                                    <p:set>
                                      <p:cBhvr>
                                        <p:cTn id="38" dur="1" fill="hold">
                                          <p:stCondLst>
                                            <p:cond delay="0"/>
                                          </p:stCondLst>
                                        </p:cTn>
                                        <p:tgtEl>
                                          <p:spTgt spid="32">
                                            <p:txEl>
                                              <p:pRg st="2" end="2"/>
                                            </p:txEl>
                                          </p:spTgt>
                                        </p:tgtEl>
                                        <p:attrNameLst>
                                          <p:attrName>style.visibility</p:attrName>
                                        </p:attrNameLst>
                                      </p:cBhvr>
                                      <p:to>
                                        <p:strVal val="visible"/>
                                      </p:to>
                                    </p:set>
                                    <p:animEffect transition="in" filter="fade">
                                      <p:cBhvr>
                                        <p:cTn id="39" dur="1000"/>
                                        <p:tgtEl>
                                          <p:spTgt spid="32">
                                            <p:txEl>
                                              <p:pRg st="2" end="2"/>
                                            </p:txEl>
                                          </p:spTgt>
                                        </p:tgtEl>
                                      </p:cBhvr>
                                    </p:animEffect>
                                    <p:anim calcmode="lin" valueType="num">
                                      <p:cBhvr>
                                        <p:cTn id="40" dur="1000" fill="hold"/>
                                        <p:tgtEl>
                                          <p:spTgt spid="32">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3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p:bldP spid="10" grpId="0" animBg="1"/>
      <p:bldP spid="11"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467956" y="741363"/>
            <a:ext cx="2339102" cy="646331"/>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三、怎样教学？</a:t>
            </a:r>
          </a:p>
        </p:txBody>
      </p:sp>
      <p:sp>
        <p:nvSpPr>
          <p:cNvPr id="8" name="矩形 7"/>
          <p:cNvSpPr/>
          <p:nvPr/>
        </p:nvSpPr>
        <p:spPr>
          <a:xfrm>
            <a:off x="611188" y="1403350"/>
            <a:ext cx="7993062" cy="430213"/>
          </a:xfrm>
          <a:prstGeom prst="rect">
            <a:avLst/>
          </a:prstGeom>
        </p:spPr>
        <p:txBody>
          <a:bodyPr>
            <a:spAutoFit/>
          </a:bodyPr>
          <a:lstStyle/>
          <a:p>
            <a:pPr eaLnBrk="1" fontAlgn="auto" hangingPunct="1">
              <a:lnSpc>
                <a:spcPct val="120000"/>
              </a:lnSpc>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（四）包容性的教学方法</a:t>
            </a:r>
            <a:endParaRPr lang="zh-CN" altLang="en-US" sz="1400" dirty="0">
              <a:solidFill>
                <a:srgbClr val="000000"/>
              </a:solidFill>
              <a:latin typeface="Arial"/>
              <a:ea typeface="微软雅黑"/>
            </a:endParaRPr>
          </a:p>
        </p:txBody>
      </p:sp>
      <p:sp>
        <p:nvSpPr>
          <p:cNvPr id="32" name="矩形 31"/>
          <p:cNvSpPr>
            <a:spLocks noChangeArrowheads="1"/>
          </p:cNvSpPr>
          <p:nvPr/>
        </p:nvSpPr>
        <p:spPr bwMode="auto">
          <a:xfrm>
            <a:off x="1042988" y="1989138"/>
            <a:ext cx="76327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2000" b="1">
                <a:solidFill>
                  <a:srgbClr val="0070C0"/>
                </a:solidFill>
                <a:latin typeface="Arial" panose="020B0604020202020204" pitchFamily="34" charset="0"/>
                <a:ea typeface="微软雅黑" panose="020B0503020204020204" pitchFamily="34" charset="-122"/>
              </a:rPr>
              <a:t>建立能对学生提供帮助并容纳差异的课堂。</a:t>
            </a:r>
            <a:endParaRPr lang="en-US" altLang="zh-CN" sz="2000" b="1">
              <a:solidFill>
                <a:srgbClr val="0070C0"/>
              </a:solidFill>
              <a:latin typeface="Arial" panose="020B0604020202020204" pitchFamily="34" charset="0"/>
              <a:ea typeface="微软雅黑" panose="020B0503020204020204" pitchFamily="34" charset="-122"/>
            </a:endParaRPr>
          </a:p>
          <a:p>
            <a:pPr eaLnBrk="1" hangingPunct="1">
              <a:lnSpc>
                <a:spcPct val="150000"/>
              </a:lnSpc>
            </a:pPr>
            <a:r>
              <a:rPr lang="zh-CN" altLang="en-US" sz="2000" b="1">
                <a:solidFill>
                  <a:srgbClr val="0070C0"/>
                </a:solidFill>
                <a:latin typeface="Arial" panose="020B0604020202020204" pitchFamily="34" charset="0"/>
                <a:ea typeface="微软雅黑" panose="020B0503020204020204" pitchFamily="34" charset="-122"/>
              </a:rPr>
              <a:t>承认学生具有多种多样复杂的体验、长处和包括兴趣、才能、家庭经历和学习差异在内的种种特性。</a:t>
            </a:r>
            <a:endParaRPr lang="en-US" altLang="zh-CN" sz="2000" b="1">
              <a:solidFill>
                <a:srgbClr val="0070C0"/>
              </a:solidFill>
              <a:latin typeface="Arial" panose="020B0604020202020204" pitchFamily="34" charset="0"/>
              <a:ea typeface="微软雅黑" panose="020B0503020204020204" pitchFamily="34" charset="-122"/>
            </a:endParaRPr>
          </a:p>
          <a:p>
            <a:pPr eaLnBrk="1" hangingPunct="1">
              <a:lnSpc>
                <a:spcPct val="150000"/>
              </a:lnSpc>
            </a:pPr>
            <a:r>
              <a:rPr lang="zh-CN" altLang="en-US" sz="2000" b="1">
                <a:solidFill>
                  <a:srgbClr val="0070C0"/>
                </a:solidFill>
                <a:latin typeface="Arial" panose="020B0604020202020204" pitchFamily="34" charset="0"/>
                <a:ea typeface="微软雅黑" panose="020B0503020204020204" pitchFamily="34" charset="-122"/>
              </a:rPr>
              <a:t>学生必须有安全感，不仅对教师感到放心，也对周围同伴感到放心。</a:t>
            </a:r>
          </a:p>
        </p:txBody>
      </p:sp>
      <p:sp>
        <p:nvSpPr>
          <p:cNvPr id="10" name="椭圆 9"/>
          <p:cNvSpPr/>
          <p:nvPr/>
        </p:nvSpPr>
        <p:spPr>
          <a:xfrm>
            <a:off x="655638" y="2138363"/>
            <a:ext cx="238125" cy="236537"/>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11" name="椭圆 10"/>
          <p:cNvSpPr/>
          <p:nvPr/>
        </p:nvSpPr>
        <p:spPr>
          <a:xfrm>
            <a:off x="660400" y="2613025"/>
            <a:ext cx="238125" cy="236538"/>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12" name="椭圆 11"/>
          <p:cNvSpPr/>
          <p:nvPr/>
        </p:nvSpPr>
        <p:spPr>
          <a:xfrm>
            <a:off x="655638" y="3573463"/>
            <a:ext cx="238125" cy="236537"/>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13"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nodeType="afterGroup">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2">
                                            <p:txEl>
                                              <p:pRg st="0" end="0"/>
                                            </p:txEl>
                                          </p:spTgt>
                                        </p:tgtEl>
                                        <p:attrNameLst>
                                          <p:attrName>style.visibility</p:attrName>
                                        </p:attrNameLst>
                                      </p:cBhvr>
                                      <p:to>
                                        <p:strVal val="visible"/>
                                      </p:to>
                                    </p:set>
                                    <p:animEffect transition="in" filter="fade">
                                      <p:cBhvr>
                                        <p:cTn id="13" dur="500"/>
                                        <p:tgtEl>
                                          <p:spTgt spid="32">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par>
                          <p:cTn id="21" fill="hold" nodeType="afterGroup">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2">
                                            <p:txEl>
                                              <p:pRg st="1" end="1"/>
                                            </p:txEl>
                                          </p:spTgt>
                                        </p:tgtEl>
                                        <p:attrNameLst>
                                          <p:attrName>style.visibility</p:attrName>
                                        </p:attrNameLst>
                                      </p:cBhvr>
                                      <p:to>
                                        <p:strVal val="visible"/>
                                      </p:to>
                                    </p:set>
                                    <p:animEffect transition="in" filter="fade">
                                      <p:cBhvr>
                                        <p:cTn id="24" dur="500"/>
                                        <p:tgtEl>
                                          <p:spTgt spid="32">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par>
                          <p:cTn id="32" fill="hold" nodeType="afterGroup">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2">
                                            <p:txEl>
                                              <p:pRg st="2" end="2"/>
                                            </p:txEl>
                                          </p:spTgt>
                                        </p:tgtEl>
                                        <p:attrNameLst>
                                          <p:attrName>style.visibility</p:attrName>
                                        </p:attrNameLst>
                                      </p:cBhvr>
                                      <p:to>
                                        <p:strVal val="visible"/>
                                      </p:to>
                                    </p:set>
                                    <p:animEffect transition="in" filter="fade">
                                      <p:cBhvr>
                                        <p:cTn id="35"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p:bldP spid="10"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467956" y="741363"/>
            <a:ext cx="2339102" cy="646331"/>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三、怎样教学？</a:t>
            </a:r>
          </a:p>
        </p:txBody>
      </p:sp>
      <p:sp>
        <p:nvSpPr>
          <p:cNvPr id="8" name="矩形 7"/>
          <p:cNvSpPr/>
          <p:nvPr/>
        </p:nvSpPr>
        <p:spPr>
          <a:xfrm>
            <a:off x="611188" y="1403350"/>
            <a:ext cx="7993062" cy="430213"/>
          </a:xfrm>
          <a:prstGeom prst="rect">
            <a:avLst/>
          </a:prstGeom>
        </p:spPr>
        <p:txBody>
          <a:bodyPr>
            <a:spAutoFit/>
          </a:bodyPr>
          <a:lstStyle/>
          <a:p>
            <a:pPr eaLnBrk="1" fontAlgn="auto" hangingPunct="1">
              <a:lnSpc>
                <a:spcPct val="120000"/>
              </a:lnSpc>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（五）形成性评价</a:t>
            </a:r>
            <a:endParaRPr lang="zh-CN" altLang="en-US" sz="1400" dirty="0">
              <a:solidFill>
                <a:srgbClr val="000000"/>
              </a:solidFill>
              <a:latin typeface="Arial"/>
              <a:ea typeface="微软雅黑"/>
            </a:endParaRPr>
          </a:p>
        </p:txBody>
      </p:sp>
      <p:sp>
        <p:nvSpPr>
          <p:cNvPr id="32" name="矩形 31"/>
          <p:cNvSpPr>
            <a:spLocks noChangeArrowheads="1"/>
          </p:cNvSpPr>
          <p:nvPr/>
        </p:nvSpPr>
        <p:spPr bwMode="auto">
          <a:xfrm>
            <a:off x="792163" y="2066925"/>
            <a:ext cx="76327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2000" b="1">
                <a:solidFill>
                  <a:srgbClr val="0070C0"/>
                </a:solidFill>
                <a:latin typeface="Arial" panose="020B0604020202020204" pitchFamily="34" charset="0"/>
                <a:ea typeface="微软雅黑" panose="020B0503020204020204" pitchFamily="34" charset="-122"/>
              </a:rPr>
              <a:t>萨德勒：教师仅仅就答案的对错给出反馈是远远不够的。同样重要的是，为了给学习创造条件，必须把反馈与明确的成绩标准联系起来，并为学生提供进行改进的方法。</a:t>
            </a:r>
          </a:p>
        </p:txBody>
      </p:sp>
      <p:sp>
        <p:nvSpPr>
          <p:cNvPr id="13" name="任意多边形 12"/>
          <p:cNvSpPr/>
          <p:nvPr/>
        </p:nvSpPr>
        <p:spPr>
          <a:xfrm>
            <a:off x="928688" y="3940175"/>
            <a:ext cx="2541587" cy="661988"/>
          </a:xfrm>
          <a:custGeom>
            <a:avLst/>
            <a:gdLst>
              <a:gd name="connsiteX0" fmla="*/ 0 w 1464274"/>
              <a:gd name="connsiteY0" fmla="*/ 0 h 878564"/>
              <a:gd name="connsiteX1" fmla="*/ 1464274 w 1464274"/>
              <a:gd name="connsiteY1" fmla="*/ 0 h 878564"/>
              <a:gd name="connsiteX2" fmla="*/ 1464274 w 1464274"/>
              <a:gd name="connsiteY2" fmla="*/ 878564 h 878564"/>
              <a:gd name="connsiteX3" fmla="*/ 0 w 1464274"/>
              <a:gd name="connsiteY3" fmla="*/ 878564 h 878564"/>
              <a:gd name="connsiteX4" fmla="*/ 0 w 1464274"/>
              <a:gd name="connsiteY4" fmla="*/ 0 h 87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274" h="878564">
                <a:moveTo>
                  <a:pt x="0" y="0"/>
                </a:moveTo>
                <a:lnTo>
                  <a:pt x="1464274" y="0"/>
                </a:lnTo>
                <a:lnTo>
                  <a:pt x="1464274" y="878564"/>
                </a:lnTo>
                <a:lnTo>
                  <a:pt x="0" y="878564"/>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45720" rIns="45720" spcCol="1270" anchor="ctr"/>
          <a:lstStyle/>
          <a:p>
            <a:pPr algn="ctr" defTabSz="533400" eaLnBrk="1" fontAlgn="auto" hangingPunct="1">
              <a:lnSpc>
                <a:spcPct val="90000"/>
              </a:lnSpc>
              <a:spcAft>
                <a:spcPct val="35000"/>
              </a:spcAft>
              <a:defRPr/>
            </a:pPr>
            <a:r>
              <a:rPr lang="zh-CN" altLang="en-US" b="1" dirty="0">
                <a:latin typeface="微软雅黑" panose="020B0503020204020204" pitchFamily="34" charset="-122"/>
                <a:ea typeface="微软雅黑" panose="020B0503020204020204" pitchFamily="34" charset="-122"/>
              </a:rPr>
              <a:t>你想去哪里？</a:t>
            </a:r>
          </a:p>
        </p:txBody>
      </p:sp>
      <p:sp>
        <p:nvSpPr>
          <p:cNvPr id="14" name="任意多边形 13"/>
          <p:cNvSpPr/>
          <p:nvPr/>
        </p:nvSpPr>
        <p:spPr>
          <a:xfrm>
            <a:off x="3325813" y="3940175"/>
            <a:ext cx="2543175" cy="661988"/>
          </a:xfrm>
          <a:custGeom>
            <a:avLst/>
            <a:gdLst>
              <a:gd name="connsiteX0" fmla="*/ 0 w 1464274"/>
              <a:gd name="connsiteY0" fmla="*/ 0 h 878564"/>
              <a:gd name="connsiteX1" fmla="*/ 1464274 w 1464274"/>
              <a:gd name="connsiteY1" fmla="*/ 0 h 878564"/>
              <a:gd name="connsiteX2" fmla="*/ 1464274 w 1464274"/>
              <a:gd name="connsiteY2" fmla="*/ 878564 h 878564"/>
              <a:gd name="connsiteX3" fmla="*/ 0 w 1464274"/>
              <a:gd name="connsiteY3" fmla="*/ 878564 h 878564"/>
              <a:gd name="connsiteX4" fmla="*/ 0 w 1464274"/>
              <a:gd name="connsiteY4" fmla="*/ 0 h 87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274" h="878564">
                <a:moveTo>
                  <a:pt x="0" y="0"/>
                </a:moveTo>
                <a:lnTo>
                  <a:pt x="1464274" y="0"/>
                </a:lnTo>
                <a:lnTo>
                  <a:pt x="1464274" y="878564"/>
                </a:lnTo>
                <a:lnTo>
                  <a:pt x="0" y="878564"/>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45720" rIns="45720" spcCol="1270" anchor="ctr"/>
          <a:lstStyle/>
          <a:p>
            <a:pPr algn="ctr" defTabSz="533400" eaLnBrk="1" fontAlgn="auto" hangingPunct="1">
              <a:lnSpc>
                <a:spcPct val="90000"/>
              </a:lnSpc>
              <a:spcAft>
                <a:spcPct val="35000"/>
              </a:spcAft>
              <a:defRPr/>
            </a:pPr>
            <a:r>
              <a:rPr lang="zh-CN" altLang="en-US" b="1" dirty="0">
                <a:latin typeface="微软雅黑" panose="020B0503020204020204" pitchFamily="34" charset="-122"/>
                <a:ea typeface="微软雅黑" panose="020B0503020204020204" pitchFamily="34" charset="-122"/>
              </a:rPr>
              <a:t>你目前在哪里？</a:t>
            </a:r>
          </a:p>
        </p:txBody>
      </p:sp>
      <p:sp>
        <p:nvSpPr>
          <p:cNvPr id="15" name="任意多边形 14"/>
          <p:cNvSpPr/>
          <p:nvPr/>
        </p:nvSpPr>
        <p:spPr>
          <a:xfrm>
            <a:off x="5724525" y="3940175"/>
            <a:ext cx="2541588" cy="661988"/>
          </a:xfrm>
          <a:custGeom>
            <a:avLst/>
            <a:gdLst>
              <a:gd name="connsiteX0" fmla="*/ 0 w 1464274"/>
              <a:gd name="connsiteY0" fmla="*/ 0 h 878564"/>
              <a:gd name="connsiteX1" fmla="*/ 1464274 w 1464274"/>
              <a:gd name="connsiteY1" fmla="*/ 0 h 878564"/>
              <a:gd name="connsiteX2" fmla="*/ 1464274 w 1464274"/>
              <a:gd name="connsiteY2" fmla="*/ 878564 h 878564"/>
              <a:gd name="connsiteX3" fmla="*/ 0 w 1464274"/>
              <a:gd name="connsiteY3" fmla="*/ 878564 h 878564"/>
              <a:gd name="connsiteX4" fmla="*/ 0 w 1464274"/>
              <a:gd name="connsiteY4" fmla="*/ 0 h 87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274" h="878564">
                <a:moveTo>
                  <a:pt x="0" y="0"/>
                </a:moveTo>
                <a:lnTo>
                  <a:pt x="1464274" y="0"/>
                </a:lnTo>
                <a:lnTo>
                  <a:pt x="1464274" y="878564"/>
                </a:lnTo>
                <a:lnTo>
                  <a:pt x="0" y="878564"/>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45720" rIns="45720" spcCol="1270" anchor="ctr"/>
          <a:lstStyle/>
          <a:p>
            <a:pPr algn="ctr" defTabSz="533400" eaLnBrk="1" fontAlgn="auto" hangingPunct="1">
              <a:lnSpc>
                <a:spcPct val="90000"/>
              </a:lnSpc>
              <a:spcAft>
                <a:spcPct val="35000"/>
              </a:spcAft>
              <a:defRPr/>
            </a:pPr>
            <a:r>
              <a:rPr lang="zh-CN" altLang="en-US" b="1">
                <a:latin typeface="微软雅黑" panose="020B0503020204020204" pitchFamily="34" charset="-122"/>
                <a:ea typeface="微软雅黑" panose="020B0503020204020204" pitchFamily="34" charset="-122"/>
              </a:rPr>
              <a:t>你如何到达目的地？</a:t>
            </a:r>
            <a:endParaRPr lang="zh-CN" altLang="en-US" b="1" dirty="0">
              <a:latin typeface="微软雅黑" panose="020B0503020204020204" pitchFamily="34" charset="-122"/>
              <a:ea typeface="微软雅黑" panose="020B0503020204020204" pitchFamily="34" charset="-122"/>
            </a:endParaRPr>
          </a:p>
        </p:txBody>
      </p:sp>
      <p:sp>
        <p:nvSpPr>
          <p:cNvPr id="12"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nodeType="afterGroup">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par>
                          <p:cTn id="21" fill="hold" nodeType="afterGroup">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187450" y="939800"/>
            <a:ext cx="4964113" cy="523875"/>
          </a:xfrm>
          <a:prstGeom prst="rect">
            <a:avLst/>
          </a:prstGeom>
        </p:spPr>
        <p:txBody>
          <a:bodyPr>
            <a:spAutoFit/>
          </a:bodyPr>
          <a:lstStyle/>
          <a:p>
            <a:pPr eaLnBrk="1" fontAlgn="auto" hangingPunct="1">
              <a:spcBef>
                <a:spcPts val="0"/>
              </a:spcBef>
              <a:spcAft>
                <a:spcPts val="0"/>
              </a:spcAft>
              <a:defRPr/>
            </a:pPr>
            <a:r>
              <a:rPr lang="zh-CN" altLang="en-US" sz="2800" b="1" kern="100" dirty="0">
                <a:solidFill>
                  <a:srgbClr val="000000"/>
                </a:solidFill>
                <a:latin typeface="微软雅黑" panose="020B0503020204020204" pitchFamily="34" charset="-122"/>
                <a:ea typeface="微软雅黑" panose="020B0503020204020204" pitchFamily="34" charset="-122"/>
                <a:cs typeface="黑体" panose="02010609060101010101" pitchFamily="49" charset="-122"/>
              </a:rPr>
              <a:t>学习能力九元素模型图：</a:t>
            </a:r>
            <a:endParaRPr lang="zh-CN" altLang="en-US" sz="2800" b="1" dirty="0">
              <a:solidFill>
                <a:srgbClr val="000000"/>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514888" y="990463"/>
            <a:ext cx="410678" cy="410678"/>
            <a:chOff x="825454" y="2471242"/>
            <a:chExt cx="1050654" cy="1050654"/>
          </a:xfrm>
          <a:solidFill>
            <a:srgbClr val="005490"/>
          </a:solidFill>
        </p:grpSpPr>
        <p:sp>
          <p:nvSpPr>
            <p:cNvPr id="28" name="椭圆 27"/>
            <p:cNvSpPr/>
            <p:nvPr/>
          </p:nvSpPr>
          <p:spPr>
            <a:xfrm>
              <a:off x="871881" y="2519197"/>
              <a:ext cx="957800" cy="957800"/>
            </a:xfrm>
            <a:prstGeom prst="ellipse">
              <a:avLst/>
            </a:prstGeom>
            <a:grpFill/>
            <a:ln cmpd="dbl">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29" name="椭圆 28"/>
            <p:cNvSpPr/>
            <p:nvPr/>
          </p:nvSpPr>
          <p:spPr>
            <a:xfrm>
              <a:off x="825454" y="2471242"/>
              <a:ext cx="1050654" cy="1050654"/>
            </a:xfrm>
            <a:prstGeom prst="ellipse">
              <a:avLst/>
            </a:prstGeom>
            <a:grpFill/>
            <a:ln cmpd="sng">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424" y="2735910"/>
              <a:ext cx="370714" cy="521317"/>
            </a:xfrm>
            <a:prstGeom prst="rect">
              <a:avLst/>
            </a:prstGeom>
            <a:grpFill/>
            <a:ln>
              <a:solidFill>
                <a:srgbClr val="005490"/>
              </a:solidFill>
            </a:ln>
          </p:spPr>
        </p:pic>
      </p:grpSp>
      <p:sp>
        <p:nvSpPr>
          <p:cNvPr id="18"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
        <p:nvSpPr>
          <p:cNvPr id="5" name="矩形 4"/>
          <p:cNvSpPr/>
          <p:nvPr/>
        </p:nvSpPr>
        <p:spPr>
          <a:xfrm>
            <a:off x="3492500" y="3040063"/>
            <a:ext cx="2016125" cy="576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400" b="1" dirty="0">
                <a:latin typeface="微软雅黑" panose="020B0503020204020204" pitchFamily="34" charset="-122"/>
                <a:ea typeface="微软雅黑" panose="020B0503020204020204" pitchFamily="34" charset="-122"/>
              </a:rPr>
              <a:t>学习情境</a:t>
            </a:r>
          </a:p>
        </p:txBody>
      </p:sp>
      <p:sp>
        <p:nvSpPr>
          <p:cNvPr id="16" name="矩形 15"/>
          <p:cNvSpPr/>
          <p:nvPr/>
        </p:nvSpPr>
        <p:spPr>
          <a:xfrm>
            <a:off x="6819900" y="1976438"/>
            <a:ext cx="1439863" cy="504825"/>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000" b="1" dirty="0">
                <a:latin typeface="微软雅黑" panose="020B0503020204020204" pitchFamily="34" charset="-122"/>
                <a:ea typeface="微软雅黑" panose="020B0503020204020204" pitchFamily="34" charset="-122"/>
              </a:rPr>
              <a:t>兴趣</a:t>
            </a:r>
          </a:p>
        </p:txBody>
      </p:sp>
      <p:sp>
        <p:nvSpPr>
          <p:cNvPr id="19" name="矩形 18"/>
          <p:cNvSpPr/>
          <p:nvPr/>
        </p:nvSpPr>
        <p:spPr>
          <a:xfrm>
            <a:off x="6819900" y="2763838"/>
            <a:ext cx="1439863" cy="503237"/>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000" b="1" dirty="0">
                <a:latin typeface="微软雅黑" panose="020B0503020204020204" pitchFamily="34" charset="-122"/>
                <a:ea typeface="微软雅黑" panose="020B0503020204020204" pitchFamily="34" charset="-122"/>
              </a:rPr>
              <a:t>重要性</a:t>
            </a:r>
          </a:p>
        </p:txBody>
      </p:sp>
      <p:sp>
        <p:nvSpPr>
          <p:cNvPr id="20" name="矩形 19"/>
          <p:cNvSpPr/>
          <p:nvPr/>
        </p:nvSpPr>
        <p:spPr>
          <a:xfrm>
            <a:off x="6819900" y="3549650"/>
            <a:ext cx="1439863" cy="503238"/>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000" b="1" dirty="0">
                <a:latin typeface="微软雅黑" panose="020B0503020204020204" pitchFamily="34" charset="-122"/>
                <a:ea typeface="微软雅黑" panose="020B0503020204020204" pitchFamily="34" charset="-122"/>
              </a:rPr>
              <a:t>自信心</a:t>
            </a:r>
          </a:p>
        </p:txBody>
      </p:sp>
      <p:sp>
        <p:nvSpPr>
          <p:cNvPr id="21" name="矩形 20"/>
          <p:cNvSpPr/>
          <p:nvPr/>
        </p:nvSpPr>
        <p:spPr>
          <a:xfrm>
            <a:off x="6819900" y="4335463"/>
            <a:ext cx="1439863" cy="504825"/>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000" b="1" dirty="0">
                <a:latin typeface="微软雅黑" panose="020B0503020204020204" pitchFamily="34" charset="-122"/>
                <a:ea typeface="微软雅黑" panose="020B0503020204020204" pitchFamily="34" charset="-122"/>
              </a:rPr>
              <a:t>坚毅</a:t>
            </a:r>
          </a:p>
        </p:txBody>
      </p:sp>
      <p:sp>
        <p:nvSpPr>
          <p:cNvPr id="22" name="矩形 21"/>
          <p:cNvSpPr/>
          <p:nvPr/>
        </p:nvSpPr>
        <p:spPr>
          <a:xfrm>
            <a:off x="825500" y="1976438"/>
            <a:ext cx="1439863" cy="504825"/>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000" b="1" dirty="0">
                <a:latin typeface="微软雅黑" panose="020B0503020204020204" pitchFamily="34" charset="-122"/>
                <a:ea typeface="微软雅黑" panose="020B0503020204020204" pitchFamily="34" charset="-122"/>
              </a:rPr>
              <a:t>背景知识</a:t>
            </a:r>
          </a:p>
        </p:txBody>
      </p:sp>
      <p:sp>
        <p:nvSpPr>
          <p:cNvPr id="23" name="矩形 22"/>
          <p:cNvSpPr/>
          <p:nvPr/>
        </p:nvSpPr>
        <p:spPr>
          <a:xfrm>
            <a:off x="825500" y="2751138"/>
            <a:ext cx="1439863" cy="503237"/>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latin typeface="微软雅黑" panose="020B0503020204020204" pitchFamily="34" charset="-122"/>
                <a:ea typeface="微软雅黑" panose="020B0503020204020204" pitchFamily="34" charset="-122"/>
              </a:rPr>
              <a:t>关于学习的知识</a:t>
            </a:r>
          </a:p>
        </p:txBody>
      </p:sp>
      <p:sp>
        <p:nvSpPr>
          <p:cNvPr id="24" name="矩形 23"/>
          <p:cNvSpPr/>
          <p:nvPr/>
        </p:nvSpPr>
        <p:spPr>
          <a:xfrm>
            <a:off x="825500" y="3524250"/>
            <a:ext cx="1439863" cy="503238"/>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000" b="1" dirty="0">
                <a:latin typeface="微软雅黑" panose="020B0503020204020204" pitchFamily="34" charset="-122"/>
                <a:ea typeface="微软雅黑" panose="020B0503020204020204" pitchFamily="34" charset="-122"/>
              </a:rPr>
              <a:t>学习技术</a:t>
            </a:r>
          </a:p>
        </p:txBody>
      </p:sp>
      <p:sp>
        <p:nvSpPr>
          <p:cNvPr id="25" name="矩形 24"/>
          <p:cNvSpPr/>
          <p:nvPr/>
        </p:nvSpPr>
        <p:spPr>
          <a:xfrm>
            <a:off x="825500" y="4297363"/>
            <a:ext cx="1439863" cy="504825"/>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000" b="1" dirty="0">
                <a:latin typeface="微软雅黑" panose="020B0503020204020204" pitchFamily="34" charset="-122"/>
                <a:ea typeface="微软雅黑" panose="020B0503020204020204" pitchFamily="34" charset="-122"/>
              </a:rPr>
              <a:t>经验</a:t>
            </a:r>
          </a:p>
        </p:txBody>
      </p:sp>
      <p:sp>
        <p:nvSpPr>
          <p:cNvPr id="6" name="右中括号 5"/>
          <p:cNvSpPr/>
          <p:nvPr/>
        </p:nvSpPr>
        <p:spPr>
          <a:xfrm>
            <a:off x="2411413" y="2227263"/>
            <a:ext cx="288925" cy="2374900"/>
          </a:xfrm>
          <a:prstGeom prst="rightBracket">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CN" altLang="en-US"/>
          </a:p>
        </p:txBody>
      </p:sp>
      <p:sp>
        <p:nvSpPr>
          <p:cNvPr id="26" name="右中括号 25"/>
          <p:cNvSpPr/>
          <p:nvPr/>
        </p:nvSpPr>
        <p:spPr>
          <a:xfrm flipH="1">
            <a:off x="6323013" y="2173288"/>
            <a:ext cx="350837" cy="2376487"/>
          </a:xfrm>
          <a:prstGeom prst="rightBracket">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CN" altLang="en-US"/>
          </a:p>
        </p:txBody>
      </p:sp>
      <p:cxnSp>
        <p:nvCxnSpPr>
          <p:cNvPr id="8" name="直接箭头连接符 7"/>
          <p:cNvCxnSpPr/>
          <p:nvPr/>
        </p:nvCxnSpPr>
        <p:spPr>
          <a:xfrm>
            <a:off x="2843213" y="3360738"/>
            <a:ext cx="43338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flipH="1" flipV="1">
            <a:off x="5724525" y="3365500"/>
            <a:ext cx="434975" cy="952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V="1">
            <a:off x="4500563" y="3735388"/>
            <a:ext cx="0" cy="58102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a:off x="4500563" y="2298700"/>
            <a:ext cx="0" cy="58261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3670300" y="1665288"/>
            <a:ext cx="1655763" cy="473075"/>
          </a:xfrm>
          <a:prstGeom prst="rect">
            <a:avLst/>
          </a:prstGeom>
          <a:solidFill>
            <a:srgbClr val="0070C0"/>
          </a:solid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000" b="1" dirty="0">
                <a:latin typeface="微软雅黑" panose="020B0503020204020204" pitchFamily="34" charset="-122"/>
                <a:ea typeface="微软雅黑" panose="020B0503020204020204" pitchFamily="34" charset="-122"/>
              </a:rPr>
              <a:t>天赋智能</a:t>
            </a:r>
          </a:p>
        </p:txBody>
      </p:sp>
      <p:sp>
        <p:nvSpPr>
          <p:cNvPr id="37" name="矩形 36"/>
          <p:cNvSpPr/>
          <p:nvPr/>
        </p:nvSpPr>
        <p:spPr>
          <a:xfrm>
            <a:off x="3683000" y="4457700"/>
            <a:ext cx="1655763" cy="473075"/>
          </a:xfrm>
          <a:prstGeom prst="rect">
            <a:avLst/>
          </a:prstGeom>
          <a:solidFill>
            <a:srgbClr val="0070C0"/>
          </a:solid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000" b="1" dirty="0">
                <a:latin typeface="微软雅黑" panose="020B0503020204020204" pitchFamily="34" charset="-122"/>
                <a:ea typeface="微软雅黑" panose="020B0503020204020204" pitchFamily="34" charset="-122"/>
              </a:rPr>
              <a:t>学习能力</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467956" y="741363"/>
            <a:ext cx="2339102" cy="646331"/>
          </a:xfrm>
          <a:prstGeom prst="rect">
            <a:avLst/>
          </a:prstGeom>
        </p:spPr>
        <p:txBody>
          <a:bodyPr wrap="none">
            <a:spAutoFit/>
          </a:bodyPr>
          <a:lstStyle/>
          <a:p>
            <a:pPr algn="just" eaLnBrk="1" fontAlgn="auto" hangingPunct="1">
              <a:lnSpc>
                <a:spcPct val="150000"/>
              </a:lnSpc>
              <a:spcBef>
                <a:spcPts val="0"/>
              </a:spcBef>
              <a:spcAft>
                <a:spcPts val="0"/>
              </a:spcAft>
              <a:defRPr/>
            </a:pPr>
            <a:r>
              <a:rPr lang="zh-CN" altLang="en-US" sz="2400" b="1" kern="100" dirty="0">
                <a:solidFill>
                  <a:srgbClr val="0070C0"/>
                </a:solidFill>
                <a:latin typeface="微软雅黑"/>
                <a:ea typeface="微软雅黑"/>
                <a:cs typeface="Times New Roman" panose="02020603050405020304" pitchFamily="18" charset="0"/>
              </a:rPr>
              <a:t>三、怎样教学？</a:t>
            </a:r>
          </a:p>
        </p:txBody>
      </p:sp>
      <p:sp>
        <p:nvSpPr>
          <p:cNvPr id="8" name="矩形 7"/>
          <p:cNvSpPr/>
          <p:nvPr/>
        </p:nvSpPr>
        <p:spPr>
          <a:xfrm>
            <a:off x="611188" y="1403350"/>
            <a:ext cx="7993062" cy="430213"/>
          </a:xfrm>
          <a:prstGeom prst="rect">
            <a:avLst/>
          </a:prstGeom>
        </p:spPr>
        <p:txBody>
          <a:bodyPr>
            <a:spAutoFit/>
          </a:bodyPr>
          <a:lstStyle/>
          <a:p>
            <a:pPr eaLnBrk="1" fontAlgn="auto" hangingPunct="1">
              <a:lnSpc>
                <a:spcPct val="120000"/>
              </a:lnSpc>
              <a:spcBef>
                <a:spcPts val="0"/>
              </a:spcBef>
              <a:spcAft>
                <a:spcPts val="0"/>
              </a:spcAft>
              <a:defRPr/>
            </a:pPr>
            <a:r>
              <a:rPr lang="zh-CN" altLang="en-US" sz="2000" b="1" kern="100" dirty="0">
                <a:solidFill>
                  <a:srgbClr val="000000"/>
                </a:solidFill>
                <a:latin typeface="微软雅黑"/>
                <a:ea typeface="微软雅黑"/>
                <a:cs typeface="Times New Roman" panose="02020603050405020304" pitchFamily="18" charset="0"/>
              </a:rPr>
              <a:t>（五）形成性评价</a:t>
            </a:r>
            <a:endParaRPr lang="zh-CN" altLang="en-US" sz="1400" dirty="0">
              <a:solidFill>
                <a:srgbClr val="000000"/>
              </a:solidFill>
              <a:latin typeface="Arial"/>
              <a:ea typeface="微软雅黑"/>
            </a:endParaRPr>
          </a:p>
        </p:txBody>
      </p:sp>
      <p:sp>
        <p:nvSpPr>
          <p:cNvPr id="11" name="矩形 10"/>
          <p:cNvSpPr/>
          <p:nvPr/>
        </p:nvSpPr>
        <p:spPr>
          <a:xfrm>
            <a:off x="3132138" y="2173288"/>
            <a:ext cx="5832475" cy="400050"/>
          </a:xfrm>
          <a:prstGeom prst="rect">
            <a:avLst/>
          </a:prstGeom>
        </p:spPr>
        <p:txBody>
          <a:bodyPr>
            <a:spAutoFit/>
          </a:bodyPr>
          <a:lstStyle/>
          <a:p>
            <a:pPr eaLnBrk="1" fontAlgn="auto" hangingPunct="1">
              <a:spcBef>
                <a:spcPts val="0"/>
              </a:spcBef>
              <a:spcAft>
                <a:spcPts val="0"/>
              </a:spcAft>
              <a:defRPr/>
            </a:pPr>
            <a:r>
              <a:rPr lang="en-US" altLang="zh-CN" sz="2000" b="1" kern="100" dirty="0">
                <a:solidFill>
                  <a:srgbClr val="0070C0"/>
                </a:solidFill>
                <a:latin typeface="微软雅黑" panose="020B0503020204020204" pitchFamily="34" charset="-122"/>
                <a:ea typeface="微软雅黑" panose="020B0503020204020204" pitchFamily="34" charset="-122"/>
                <a:cs typeface="黑体" panose="02010609060101010101" pitchFamily="49" charset="-122"/>
              </a:rPr>
              <a:t>1</a:t>
            </a:r>
            <a:r>
              <a:rPr lang="zh-CN" altLang="en-US" sz="2000" b="1" kern="100" dirty="0">
                <a:solidFill>
                  <a:srgbClr val="0070C0"/>
                </a:solidFill>
                <a:latin typeface="微软雅黑" panose="020B0503020204020204" pitchFamily="34" charset="-122"/>
                <a:ea typeface="微软雅黑" panose="020B0503020204020204" pitchFamily="34" charset="-122"/>
                <a:cs typeface="黑体" panose="02010609060101010101" pitchFamily="49" charset="-122"/>
              </a:rPr>
              <a:t>．聚焦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13" name="直接连接符 12"/>
          <p:cNvSpPr/>
          <p:nvPr/>
        </p:nvSpPr>
        <p:spPr>
          <a:xfrm>
            <a:off x="1835150" y="2779713"/>
            <a:ext cx="5545138" cy="0"/>
          </a:xfrm>
          <a:prstGeom prst="line">
            <a:avLst/>
          </a:prstGeom>
          <a:ln>
            <a:solidFill>
              <a:srgbClr val="00549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grpSp>
        <p:nvGrpSpPr>
          <p:cNvPr id="14" name="组合 13"/>
          <p:cNvGrpSpPr/>
          <p:nvPr/>
        </p:nvGrpSpPr>
        <p:grpSpPr>
          <a:xfrm>
            <a:off x="2136279" y="2234881"/>
            <a:ext cx="277347" cy="277347"/>
            <a:chOff x="825454" y="2471242"/>
            <a:chExt cx="1050654" cy="1050654"/>
          </a:xfrm>
          <a:solidFill>
            <a:srgbClr val="005490"/>
          </a:solidFill>
        </p:grpSpPr>
        <p:sp>
          <p:nvSpPr>
            <p:cNvPr id="15" name="椭圆 14"/>
            <p:cNvSpPr/>
            <p:nvPr/>
          </p:nvSpPr>
          <p:spPr>
            <a:xfrm>
              <a:off x="871881" y="2519197"/>
              <a:ext cx="957800" cy="957800"/>
            </a:xfrm>
            <a:prstGeom prst="ellipse">
              <a:avLst/>
            </a:prstGeom>
            <a:grpFill/>
            <a:ln cmpd="dbl">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rgbClr val="FFFFFF"/>
                </a:solidFill>
              </a:endParaRPr>
            </a:p>
          </p:txBody>
        </p:sp>
        <p:sp>
          <p:nvSpPr>
            <p:cNvPr id="16" name="椭圆 15"/>
            <p:cNvSpPr/>
            <p:nvPr/>
          </p:nvSpPr>
          <p:spPr>
            <a:xfrm>
              <a:off x="825454" y="2471242"/>
              <a:ext cx="1050654" cy="1050654"/>
            </a:xfrm>
            <a:prstGeom prst="ellipse">
              <a:avLst/>
            </a:prstGeom>
            <a:grpFill/>
            <a:ln cmpd="sng">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rgbClr val="FFFFFF"/>
                </a:solidFill>
              </a:endParaRPr>
            </a:p>
          </p:txBody>
        </p:sp>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5424" y="2735910"/>
              <a:ext cx="370714" cy="521317"/>
            </a:xfrm>
            <a:prstGeom prst="rect">
              <a:avLst/>
            </a:prstGeom>
            <a:grpFill/>
            <a:ln>
              <a:solidFill>
                <a:srgbClr val="005490"/>
              </a:solidFill>
            </a:ln>
          </p:spPr>
        </p:pic>
      </p:grpSp>
      <p:sp>
        <p:nvSpPr>
          <p:cNvPr id="18" name="矩形 17"/>
          <p:cNvSpPr/>
          <p:nvPr/>
        </p:nvSpPr>
        <p:spPr>
          <a:xfrm>
            <a:off x="3132138" y="3133725"/>
            <a:ext cx="5832475" cy="400050"/>
          </a:xfrm>
          <a:prstGeom prst="rect">
            <a:avLst/>
          </a:prstGeom>
        </p:spPr>
        <p:txBody>
          <a:bodyPr>
            <a:spAutoFit/>
          </a:bodyPr>
          <a:lstStyle/>
          <a:p>
            <a:pPr eaLnBrk="1" fontAlgn="auto" hangingPunct="1">
              <a:spcBef>
                <a:spcPts val="0"/>
              </a:spcBef>
              <a:spcAft>
                <a:spcPts val="0"/>
              </a:spcAft>
              <a:defRPr/>
            </a:pPr>
            <a:r>
              <a:rPr lang="en-US" altLang="zh-CN" sz="2000" b="1" kern="100" dirty="0">
                <a:solidFill>
                  <a:srgbClr val="0070C0"/>
                </a:solidFill>
                <a:latin typeface="微软雅黑" panose="020B0503020204020204" pitchFamily="34" charset="-122"/>
                <a:ea typeface="微软雅黑" panose="020B0503020204020204" pitchFamily="34" charset="-122"/>
                <a:cs typeface="黑体" panose="02010609060101010101" pitchFamily="49" charset="-122"/>
              </a:rPr>
              <a:t>2 . </a:t>
            </a:r>
            <a:r>
              <a:rPr lang="zh-CN" altLang="en-US" sz="2000" b="1" kern="100" dirty="0">
                <a:solidFill>
                  <a:srgbClr val="0070C0"/>
                </a:solidFill>
                <a:latin typeface="微软雅黑" panose="020B0503020204020204" pitchFamily="34" charset="-122"/>
                <a:ea typeface="微软雅黑" panose="020B0503020204020204" pitchFamily="34" charset="-122"/>
                <a:cs typeface="黑体" panose="02010609060101010101" pitchFamily="49" charset="-122"/>
              </a:rPr>
              <a:t>实时</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19" name="直接连接符 18"/>
          <p:cNvSpPr/>
          <p:nvPr/>
        </p:nvSpPr>
        <p:spPr>
          <a:xfrm>
            <a:off x="1836738" y="3740150"/>
            <a:ext cx="5543550" cy="0"/>
          </a:xfrm>
          <a:prstGeom prst="line">
            <a:avLst/>
          </a:prstGeom>
          <a:ln>
            <a:solidFill>
              <a:srgbClr val="00549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grpSp>
        <p:nvGrpSpPr>
          <p:cNvPr id="20" name="组合 19"/>
          <p:cNvGrpSpPr/>
          <p:nvPr/>
        </p:nvGrpSpPr>
        <p:grpSpPr>
          <a:xfrm>
            <a:off x="2137176" y="3195248"/>
            <a:ext cx="277347" cy="277347"/>
            <a:chOff x="825454" y="2471242"/>
            <a:chExt cx="1050654" cy="1050654"/>
          </a:xfrm>
          <a:solidFill>
            <a:srgbClr val="005490"/>
          </a:solidFill>
        </p:grpSpPr>
        <p:sp>
          <p:nvSpPr>
            <p:cNvPr id="21" name="椭圆 20"/>
            <p:cNvSpPr/>
            <p:nvPr/>
          </p:nvSpPr>
          <p:spPr>
            <a:xfrm>
              <a:off x="871881" y="2519197"/>
              <a:ext cx="957800" cy="957800"/>
            </a:xfrm>
            <a:prstGeom prst="ellipse">
              <a:avLst/>
            </a:prstGeom>
            <a:grpFill/>
            <a:ln cmpd="dbl">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rgbClr val="FFFFFF"/>
                </a:solidFill>
              </a:endParaRPr>
            </a:p>
          </p:txBody>
        </p:sp>
        <p:sp>
          <p:nvSpPr>
            <p:cNvPr id="22" name="椭圆 21"/>
            <p:cNvSpPr/>
            <p:nvPr/>
          </p:nvSpPr>
          <p:spPr>
            <a:xfrm>
              <a:off x="825454" y="2471242"/>
              <a:ext cx="1050654" cy="1050654"/>
            </a:xfrm>
            <a:prstGeom prst="ellipse">
              <a:avLst/>
            </a:prstGeom>
            <a:grpFill/>
            <a:ln cmpd="sng">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rgbClr val="FFFFFF"/>
                </a:solidFill>
              </a:endParaRPr>
            </a:p>
          </p:txBody>
        </p:sp>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5424" y="2735910"/>
              <a:ext cx="370714" cy="521317"/>
            </a:xfrm>
            <a:prstGeom prst="rect">
              <a:avLst/>
            </a:prstGeom>
            <a:grpFill/>
            <a:ln>
              <a:solidFill>
                <a:srgbClr val="005490"/>
              </a:solidFill>
            </a:ln>
          </p:spPr>
        </p:pic>
      </p:grpSp>
      <p:sp>
        <p:nvSpPr>
          <p:cNvPr id="25" name="矩形 24"/>
          <p:cNvSpPr/>
          <p:nvPr/>
        </p:nvSpPr>
        <p:spPr>
          <a:xfrm>
            <a:off x="3132138" y="4156075"/>
            <a:ext cx="6192837" cy="400050"/>
          </a:xfrm>
          <a:prstGeom prst="rect">
            <a:avLst/>
          </a:prstGeom>
        </p:spPr>
        <p:txBody>
          <a:bodyPr>
            <a:spAutoFit/>
          </a:bodyPr>
          <a:lstStyle/>
          <a:p>
            <a:pPr eaLnBrk="1" fontAlgn="auto" hangingPunct="1">
              <a:spcBef>
                <a:spcPts val="0"/>
              </a:spcBef>
              <a:spcAft>
                <a:spcPts val="0"/>
              </a:spcAft>
              <a:defRPr/>
            </a:pPr>
            <a:r>
              <a:rPr lang="en-US" altLang="zh-CN" sz="2000" b="1" kern="100" dirty="0">
                <a:solidFill>
                  <a:srgbClr val="0070C0"/>
                </a:solidFill>
                <a:latin typeface="微软雅黑" panose="020B0503020204020204" pitchFamily="34" charset="-122"/>
                <a:ea typeface="微软雅黑" panose="020B0503020204020204" pitchFamily="34" charset="-122"/>
                <a:cs typeface="黑体" panose="02010609060101010101" pitchFamily="49" charset="-122"/>
              </a:rPr>
              <a:t>3 . </a:t>
            </a:r>
            <a:r>
              <a:rPr lang="zh-CN" altLang="en-US" sz="2000" b="1" kern="100" dirty="0">
                <a:solidFill>
                  <a:srgbClr val="0070C0"/>
                </a:solidFill>
                <a:latin typeface="微软雅黑" panose="020B0503020204020204" pitchFamily="34" charset="-122"/>
                <a:ea typeface="微软雅黑" panose="020B0503020204020204" pitchFamily="34" charset="-122"/>
                <a:cs typeface="黑体" panose="02010609060101010101" pitchFamily="49" charset="-122"/>
              </a:rPr>
              <a:t>促进</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26" name="直接连接符 25"/>
          <p:cNvSpPr/>
          <p:nvPr/>
        </p:nvSpPr>
        <p:spPr>
          <a:xfrm>
            <a:off x="1835150" y="4760913"/>
            <a:ext cx="5545138" cy="0"/>
          </a:xfrm>
          <a:prstGeom prst="line">
            <a:avLst/>
          </a:prstGeom>
          <a:ln>
            <a:solidFill>
              <a:srgbClr val="00549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grpSp>
        <p:nvGrpSpPr>
          <p:cNvPr id="27" name="组合 26"/>
          <p:cNvGrpSpPr/>
          <p:nvPr/>
        </p:nvGrpSpPr>
        <p:grpSpPr>
          <a:xfrm>
            <a:off x="2136279" y="4217308"/>
            <a:ext cx="277347" cy="277347"/>
            <a:chOff x="825454" y="2471242"/>
            <a:chExt cx="1050654" cy="1050654"/>
          </a:xfrm>
          <a:solidFill>
            <a:srgbClr val="005490"/>
          </a:solidFill>
        </p:grpSpPr>
        <p:sp>
          <p:nvSpPr>
            <p:cNvPr id="28" name="椭圆 27"/>
            <p:cNvSpPr/>
            <p:nvPr/>
          </p:nvSpPr>
          <p:spPr>
            <a:xfrm>
              <a:off x="871881" y="2519197"/>
              <a:ext cx="957800" cy="957800"/>
            </a:xfrm>
            <a:prstGeom prst="ellipse">
              <a:avLst/>
            </a:prstGeom>
            <a:grpFill/>
            <a:ln cmpd="dbl">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rgbClr val="FFFFFF"/>
                </a:solidFill>
              </a:endParaRPr>
            </a:p>
          </p:txBody>
        </p:sp>
        <p:sp>
          <p:nvSpPr>
            <p:cNvPr id="29" name="椭圆 28"/>
            <p:cNvSpPr/>
            <p:nvPr/>
          </p:nvSpPr>
          <p:spPr>
            <a:xfrm>
              <a:off x="825454" y="2471242"/>
              <a:ext cx="1050654" cy="1050654"/>
            </a:xfrm>
            <a:prstGeom prst="ellipse">
              <a:avLst/>
            </a:prstGeom>
            <a:grpFill/>
            <a:ln cmpd="sng">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rgbClr val="FFFFFF"/>
                </a:solidFill>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5424" y="2735910"/>
              <a:ext cx="370714" cy="521317"/>
            </a:xfrm>
            <a:prstGeom prst="rect">
              <a:avLst/>
            </a:prstGeom>
            <a:grpFill/>
            <a:ln>
              <a:solidFill>
                <a:srgbClr val="005490"/>
              </a:solidFill>
            </a:ln>
          </p:spPr>
        </p:pic>
      </p:grpSp>
      <p:sp>
        <p:nvSpPr>
          <p:cNvPr id="32"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graphicFrame>
        <p:nvGraphicFramePr>
          <p:cNvPr id="33" name="对象 32">
            <a:hlinkClick r:id="" action="ppaction://ole?verb=0"/>
            <a:extLst>
              <a:ext uri="{FF2B5EF4-FFF2-40B4-BE49-F238E27FC236}">
                <a16:creationId xmlns:a16="http://schemas.microsoft.com/office/drawing/2014/main" id="{4FF4B4A1-A470-4E9C-A35C-DADBDE561E20}"/>
              </a:ext>
            </a:extLst>
          </p:cNvPr>
          <p:cNvGraphicFramePr>
            <a:graphicFrameLocks noChangeAspect="1"/>
          </p:cNvGraphicFramePr>
          <p:nvPr>
            <p:extLst>
              <p:ext uri="{D42A27DB-BD31-4B8C-83A1-F6EECF244321}">
                <p14:modId xmlns:p14="http://schemas.microsoft.com/office/powerpoint/2010/main" val="2139618193"/>
              </p:ext>
            </p:extLst>
          </p:nvPr>
        </p:nvGraphicFramePr>
        <p:xfrm>
          <a:off x="5146675" y="2012501"/>
          <a:ext cx="1282256" cy="721624"/>
        </p:xfrm>
        <a:graphic>
          <a:graphicData uri="http://schemas.openxmlformats.org/presentationml/2006/ole">
            <mc:AlternateContent xmlns:mc="http://schemas.openxmlformats.org/markup-compatibility/2006">
              <mc:Choice xmlns:v="urn:schemas-microsoft-com:vml" Requires="v">
                <p:oleObj spid="_x0000_s88091" name="Presentation" r:id="rId6" imgW="4299129" imgH="2418732" progId="PowerPoint.Show.8">
                  <p:embed/>
                </p:oleObj>
              </mc:Choice>
              <mc:Fallback>
                <p:oleObj name="Presentation" r:id="rId6" imgW="4299129" imgH="2418732" progId="PowerPoint.Show.8">
                  <p:embed/>
                  <p:pic>
                    <p:nvPicPr>
                      <p:cNvPr id="10" name="对象 9">
                        <a:hlinkClick r:id="" action="ppaction://ole?verb=0"/>
                        <a:extLst>
                          <a:ext uri="{FF2B5EF4-FFF2-40B4-BE49-F238E27FC236}">
                            <a16:creationId xmlns:a16="http://schemas.microsoft.com/office/drawing/2014/main" id="{D363E952-8B06-4D0B-9CBF-93E8CC6710AD}"/>
                          </a:ext>
                        </a:extLst>
                      </p:cNvPr>
                      <p:cNvPicPr/>
                      <p:nvPr/>
                    </p:nvPicPr>
                    <p:blipFill>
                      <a:blip r:embed="rId7"/>
                      <a:stretch>
                        <a:fillRect/>
                      </a:stretch>
                    </p:blipFill>
                    <p:spPr>
                      <a:xfrm>
                        <a:off x="5146675" y="2012501"/>
                        <a:ext cx="1282256" cy="721624"/>
                      </a:xfrm>
                      <a:prstGeom prst="rect">
                        <a:avLst/>
                      </a:prstGeom>
                    </p:spPr>
                  </p:pic>
                </p:oleObj>
              </mc:Fallback>
            </mc:AlternateContent>
          </a:graphicData>
        </a:graphic>
      </p:graphicFrame>
      <p:graphicFrame>
        <p:nvGraphicFramePr>
          <p:cNvPr id="34" name="对象 33">
            <a:hlinkClick r:id="" action="ppaction://ole?verb=0"/>
            <a:extLst>
              <a:ext uri="{FF2B5EF4-FFF2-40B4-BE49-F238E27FC236}">
                <a16:creationId xmlns:a16="http://schemas.microsoft.com/office/drawing/2014/main" id="{41642E3A-4979-49AE-A463-4DBE602B06EA}"/>
              </a:ext>
            </a:extLst>
          </p:cNvPr>
          <p:cNvGraphicFramePr>
            <a:graphicFrameLocks noChangeAspect="1"/>
          </p:cNvGraphicFramePr>
          <p:nvPr>
            <p:extLst>
              <p:ext uri="{D42A27DB-BD31-4B8C-83A1-F6EECF244321}">
                <p14:modId xmlns:p14="http://schemas.microsoft.com/office/powerpoint/2010/main" val="2383321350"/>
              </p:ext>
            </p:extLst>
          </p:nvPr>
        </p:nvGraphicFramePr>
        <p:xfrm>
          <a:off x="5146675" y="2971245"/>
          <a:ext cx="1282256" cy="721624"/>
        </p:xfrm>
        <a:graphic>
          <a:graphicData uri="http://schemas.openxmlformats.org/presentationml/2006/ole">
            <mc:AlternateContent xmlns:mc="http://schemas.openxmlformats.org/markup-compatibility/2006">
              <mc:Choice xmlns:v="urn:schemas-microsoft-com:vml" Requires="v">
                <p:oleObj spid="_x0000_s88092" name="Presentation" r:id="rId8" imgW="4299129" imgH="2418732" progId="PowerPoint.Show.8">
                  <p:embed/>
                </p:oleObj>
              </mc:Choice>
              <mc:Fallback>
                <p:oleObj name="Presentation" r:id="rId8" imgW="4299129" imgH="2418732" progId="PowerPoint.Show.8">
                  <p:embed/>
                  <p:pic>
                    <p:nvPicPr>
                      <p:cNvPr id="33" name="对象 32">
                        <a:hlinkClick r:id="" action="ppaction://ole?verb=0"/>
                        <a:extLst>
                          <a:ext uri="{FF2B5EF4-FFF2-40B4-BE49-F238E27FC236}">
                            <a16:creationId xmlns:a16="http://schemas.microsoft.com/office/drawing/2014/main" id="{4FF4B4A1-A470-4E9C-A35C-DADBDE561E20}"/>
                          </a:ext>
                        </a:extLst>
                      </p:cNvPr>
                      <p:cNvPicPr/>
                      <p:nvPr/>
                    </p:nvPicPr>
                    <p:blipFill>
                      <a:blip r:embed="rId9"/>
                      <a:stretch>
                        <a:fillRect/>
                      </a:stretch>
                    </p:blipFill>
                    <p:spPr>
                      <a:xfrm>
                        <a:off x="5146675" y="2971245"/>
                        <a:ext cx="1282256" cy="721624"/>
                      </a:xfrm>
                      <a:prstGeom prst="rect">
                        <a:avLst/>
                      </a:prstGeom>
                    </p:spPr>
                  </p:pic>
                </p:oleObj>
              </mc:Fallback>
            </mc:AlternateContent>
          </a:graphicData>
        </a:graphic>
      </p:graphicFrame>
      <p:graphicFrame>
        <p:nvGraphicFramePr>
          <p:cNvPr id="36" name="对象 35">
            <a:hlinkClick r:id="" action="ppaction://ole?verb=0"/>
            <a:extLst>
              <a:ext uri="{FF2B5EF4-FFF2-40B4-BE49-F238E27FC236}">
                <a16:creationId xmlns:a16="http://schemas.microsoft.com/office/drawing/2014/main" id="{835510A9-FA14-4718-A156-9017B2997790}"/>
              </a:ext>
            </a:extLst>
          </p:cNvPr>
          <p:cNvGraphicFramePr>
            <a:graphicFrameLocks noChangeAspect="1"/>
          </p:cNvGraphicFramePr>
          <p:nvPr>
            <p:extLst>
              <p:ext uri="{D42A27DB-BD31-4B8C-83A1-F6EECF244321}">
                <p14:modId xmlns:p14="http://schemas.microsoft.com/office/powerpoint/2010/main" val="3628425146"/>
              </p:ext>
            </p:extLst>
          </p:nvPr>
        </p:nvGraphicFramePr>
        <p:xfrm>
          <a:off x="5146675" y="3992007"/>
          <a:ext cx="1282256" cy="721624"/>
        </p:xfrm>
        <a:graphic>
          <a:graphicData uri="http://schemas.openxmlformats.org/presentationml/2006/ole">
            <mc:AlternateContent xmlns:mc="http://schemas.openxmlformats.org/markup-compatibility/2006">
              <mc:Choice xmlns:v="urn:schemas-microsoft-com:vml" Requires="v">
                <p:oleObj spid="_x0000_s88093" name="Presentation" r:id="rId10" imgW="4299129" imgH="2418732" progId="PowerPoint.Show.8">
                  <p:embed/>
                </p:oleObj>
              </mc:Choice>
              <mc:Fallback>
                <p:oleObj name="Presentation" r:id="rId10" imgW="4299129" imgH="2418732" progId="PowerPoint.Show.8">
                  <p:embed/>
                  <p:pic>
                    <p:nvPicPr>
                      <p:cNvPr id="34" name="对象 33">
                        <a:hlinkClick r:id="" action="ppaction://ole?verb=0"/>
                        <a:extLst>
                          <a:ext uri="{FF2B5EF4-FFF2-40B4-BE49-F238E27FC236}">
                            <a16:creationId xmlns:a16="http://schemas.microsoft.com/office/drawing/2014/main" id="{41642E3A-4979-49AE-A463-4DBE602B06EA}"/>
                          </a:ext>
                        </a:extLst>
                      </p:cNvPr>
                      <p:cNvPicPr/>
                      <p:nvPr/>
                    </p:nvPicPr>
                    <p:blipFill>
                      <a:blip r:embed="rId11"/>
                      <a:stretch>
                        <a:fillRect/>
                      </a:stretch>
                    </p:blipFill>
                    <p:spPr>
                      <a:xfrm>
                        <a:off x="5146675" y="3992007"/>
                        <a:ext cx="1282256" cy="721624"/>
                      </a:xfrm>
                      <a:prstGeom prst="rect">
                        <a:avLst/>
                      </a:prstGeom>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par>
                          <p:cTn id="8" fill="hold" nodeType="afterGroup">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randombar(horizontal)">
                                      <p:cBhvr>
                                        <p:cTn id="19" dur="500"/>
                                        <p:tgtEl>
                                          <p:spTgt spid="3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37"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outVertical)">
                                      <p:cBhvr>
                                        <p:cTn id="24" dur="500"/>
                                        <p:tgtEl>
                                          <p:spTgt spid="20"/>
                                        </p:tgtEl>
                                      </p:cBhvr>
                                    </p:animEffect>
                                  </p:childTnLst>
                                </p:cTn>
                              </p:par>
                            </p:childTnLst>
                          </p:cTn>
                        </p:par>
                        <p:par>
                          <p:cTn id="25" fill="hold" nodeType="afterGroup">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childTnLst>
                          </p:cTn>
                        </p:par>
                        <p:par>
                          <p:cTn id="29" fill="hold" nodeType="afterGroup">
                            <p:stCondLst>
                              <p:cond delay="1000"/>
                            </p:stCondLst>
                            <p:childTnLst>
                              <p:par>
                                <p:cTn id="30" presetID="22" presetClass="entr" presetSubtype="8"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par>
                          <p:cTn id="33" fill="hold" nodeType="withGroup">
                            <p:stCondLst>
                              <p:cond delay="1500"/>
                            </p:stCondLst>
                            <p:childTnLst>
                              <p:par>
                                <p:cTn id="34" presetID="14" presetClass="entr" presetSubtype="1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randombar(horizontal)">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outVertical)">
                                      <p:cBhvr>
                                        <p:cTn id="41" dur="500"/>
                                        <p:tgtEl>
                                          <p:spTgt spid="27"/>
                                        </p:tgtEl>
                                      </p:cBhvr>
                                    </p:animEffect>
                                  </p:childTnLst>
                                </p:cTn>
                              </p:par>
                            </p:childTnLst>
                          </p:cTn>
                        </p:par>
                        <p:par>
                          <p:cTn id="42" fill="hold" nodeType="afterGroup">
                            <p:stCondLst>
                              <p:cond delay="500"/>
                            </p:stCondLst>
                            <p:childTnLst>
                              <p:par>
                                <p:cTn id="43" presetID="14" presetClass="entr" presetSubtype="10"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par>
                          <p:cTn id="46" fill="hold" nodeType="afterGroup">
                            <p:stCondLst>
                              <p:cond delay="1000"/>
                            </p:stCondLst>
                            <p:childTnLst>
                              <p:par>
                                <p:cTn id="47" presetID="22" presetClass="entr" presetSubtype="8" fill="hold"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childTnLst>
                          </p:cTn>
                        </p:par>
                        <p:par>
                          <p:cTn id="50" fill="hold">
                            <p:stCondLst>
                              <p:cond delay="1500"/>
                            </p:stCondLst>
                            <p:childTnLst>
                              <p:par>
                                <p:cTn id="51" presetID="14" presetClass="entr" presetSubtype="10" fill="hold"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randombar(horizontal)">
                                      <p:cBhvr>
                                        <p:cTn id="5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2" name="矩形 31"/>
          <p:cNvSpPr>
            <a:spLocks noChangeArrowheads="1"/>
          </p:cNvSpPr>
          <p:nvPr/>
        </p:nvSpPr>
        <p:spPr bwMode="auto">
          <a:xfrm>
            <a:off x="681038" y="1142990"/>
            <a:ext cx="76327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2000" b="1" dirty="0">
                <a:solidFill>
                  <a:srgbClr val="0070C0"/>
                </a:solidFill>
                <a:latin typeface="Arial" panose="020B0604020202020204" pitchFamily="34" charset="0"/>
                <a:ea typeface="微软雅黑" panose="020B0503020204020204" pitchFamily="34" charset="-122"/>
              </a:rPr>
              <a:t>全美职业教学标准委员会（</a:t>
            </a:r>
            <a:r>
              <a:rPr lang="en-US" altLang="zh-CN" sz="2000" b="1" dirty="0">
                <a:solidFill>
                  <a:srgbClr val="0070C0"/>
                </a:solidFill>
                <a:latin typeface="Arial" panose="020B0604020202020204" pitchFamily="34" charset="0"/>
                <a:ea typeface="微软雅黑" panose="020B0503020204020204" pitchFamily="34" charset="-122"/>
              </a:rPr>
              <a:t>NBPTS</a:t>
            </a:r>
            <a:r>
              <a:rPr lang="zh-CN" altLang="en-US" sz="2000" b="1" dirty="0">
                <a:solidFill>
                  <a:srgbClr val="0070C0"/>
                </a:solidFill>
                <a:latin typeface="Arial" panose="020B0604020202020204" pitchFamily="34" charset="0"/>
                <a:ea typeface="微软雅黑" panose="020B0503020204020204" pitchFamily="34" charset="-122"/>
              </a:rPr>
              <a:t>）制定的教学职业标准：</a:t>
            </a:r>
          </a:p>
        </p:txBody>
      </p:sp>
      <p:graphicFrame>
        <p:nvGraphicFramePr>
          <p:cNvPr id="5" name="图示 4"/>
          <p:cNvGraphicFramePr/>
          <p:nvPr/>
        </p:nvGraphicFramePr>
        <p:xfrm>
          <a:off x="1547664" y="2071684"/>
          <a:ext cx="5688632" cy="26308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cxnSp>
        <p:nvCxnSpPr>
          <p:cNvPr id="51" name="直接连接符 50"/>
          <p:cNvCxnSpPr/>
          <p:nvPr/>
        </p:nvCxnSpPr>
        <p:spPr>
          <a:xfrm>
            <a:off x="360363" y="2397125"/>
            <a:ext cx="8351837"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2" name="圆角矩形 51"/>
          <p:cNvSpPr/>
          <p:nvPr/>
        </p:nvSpPr>
        <p:spPr>
          <a:xfrm>
            <a:off x="1655763" y="1641475"/>
            <a:ext cx="5832475" cy="1314450"/>
          </a:xfrm>
          <a:prstGeom prst="roundRect">
            <a:avLst/>
          </a:prstGeom>
          <a:solidFill>
            <a:schemeClr val="tx2">
              <a:lumMod val="75000"/>
            </a:schemeClr>
          </a:solid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5400" b="1" spc="600" dirty="0">
                <a:solidFill>
                  <a:srgbClr val="FFFFFF"/>
                </a:solidFill>
                <a:latin typeface="微软雅黑" pitchFamily="34" charset="-122"/>
                <a:ea typeface="微软雅黑" pitchFamily="34" charset="-122"/>
              </a:rPr>
              <a:t>谢谢大家</a:t>
            </a:r>
          </a:p>
        </p:txBody>
      </p:sp>
      <p:grpSp>
        <p:nvGrpSpPr>
          <p:cNvPr id="91" name="Group 550"/>
          <p:cNvGrpSpPr>
            <a:grpSpLocks/>
          </p:cNvGrpSpPr>
          <p:nvPr/>
        </p:nvGrpSpPr>
        <p:grpSpPr bwMode="auto">
          <a:xfrm>
            <a:off x="3275013" y="50800"/>
            <a:ext cx="2233612" cy="2232025"/>
            <a:chOff x="295" y="3475"/>
            <a:chExt cx="1407" cy="1407"/>
          </a:xfrm>
        </p:grpSpPr>
        <p:sp>
          <p:nvSpPr>
            <p:cNvPr id="92"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a:extLst/>
          </p:spPr>
          <p:txBody>
            <a:bodyPr wrap="none" anchor="ctr"/>
            <a:lstStyle/>
            <a:p>
              <a:pPr eaLnBrk="1" fontAlgn="auto" hangingPunct="1">
                <a:spcBef>
                  <a:spcPts val="0"/>
                </a:spcBef>
                <a:spcAft>
                  <a:spcPts val="0"/>
                </a:spcAft>
                <a:defRPr/>
              </a:pPr>
              <a:endParaRPr lang="zh-CN" altLang="en-US">
                <a:solidFill>
                  <a:srgbClr val="FFFFFF"/>
                </a:solidFill>
                <a:latin typeface="Calibri"/>
              </a:endParaRPr>
            </a:p>
          </p:txBody>
        </p:sp>
        <p:grpSp>
          <p:nvGrpSpPr>
            <p:cNvPr id="92166" name="Group 552"/>
            <p:cNvGrpSpPr>
              <a:grpSpLocks/>
            </p:cNvGrpSpPr>
            <p:nvPr/>
          </p:nvGrpSpPr>
          <p:grpSpPr bwMode="auto">
            <a:xfrm>
              <a:off x="476" y="3657"/>
              <a:ext cx="1050" cy="1050"/>
              <a:chOff x="-6056" y="-2208"/>
              <a:chExt cx="2208" cy="2208"/>
            </a:xfrm>
          </p:grpSpPr>
          <p:sp>
            <p:nvSpPr>
              <p:cNvPr id="92167"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FFFFFF"/>
                  </a:solidFill>
                </a:endParaRPr>
              </a:p>
            </p:txBody>
          </p:sp>
          <p:grpSp>
            <p:nvGrpSpPr>
              <p:cNvPr id="92168" name="Group 554"/>
              <p:cNvGrpSpPr>
                <a:grpSpLocks/>
              </p:cNvGrpSpPr>
              <p:nvPr/>
            </p:nvGrpSpPr>
            <p:grpSpPr bwMode="auto">
              <a:xfrm>
                <a:off x="-6056" y="-2208"/>
                <a:ext cx="2208" cy="2208"/>
                <a:chOff x="-4060" y="-879"/>
                <a:chExt cx="2208" cy="2208"/>
              </a:xfrm>
            </p:grpSpPr>
            <p:grpSp>
              <p:nvGrpSpPr>
                <p:cNvPr id="92169" name="Group 555"/>
                <p:cNvGrpSpPr>
                  <a:grpSpLocks/>
                </p:cNvGrpSpPr>
                <p:nvPr/>
              </p:nvGrpSpPr>
              <p:grpSpPr bwMode="auto">
                <a:xfrm>
                  <a:off x="-4060" y="-879"/>
                  <a:ext cx="2208" cy="2208"/>
                  <a:chOff x="-3924" y="-788"/>
                  <a:chExt cx="2208" cy="2208"/>
                </a:xfrm>
              </p:grpSpPr>
              <p:grpSp>
                <p:nvGrpSpPr>
                  <p:cNvPr id="92185" name="Group 556"/>
                  <p:cNvGrpSpPr>
                    <a:grpSpLocks noChangeAspect="1"/>
                  </p:cNvGrpSpPr>
                  <p:nvPr/>
                </p:nvGrpSpPr>
                <p:grpSpPr bwMode="auto">
                  <a:xfrm>
                    <a:off x="-3924" y="-788"/>
                    <a:ext cx="2208" cy="2202"/>
                    <a:chOff x="168" y="696"/>
                    <a:chExt cx="1429" cy="1429"/>
                  </a:xfrm>
                </p:grpSpPr>
                <p:grpSp>
                  <p:nvGrpSpPr>
                    <p:cNvPr id="92193" name="Group 557"/>
                    <p:cNvGrpSpPr>
                      <a:grpSpLocks noChangeAspect="1"/>
                    </p:cNvGrpSpPr>
                    <p:nvPr/>
                  </p:nvGrpSpPr>
                  <p:grpSpPr bwMode="auto">
                    <a:xfrm>
                      <a:off x="854" y="696"/>
                      <a:ext cx="56" cy="1429"/>
                      <a:chOff x="845" y="696"/>
                      <a:chExt cx="56" cy="1429"/>
                    </a:xfrm>
                  </p:grpSpPr>
                  <p:sp>
                    <p:nvSpPr>
                      <p:cNvPr id="92197"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FFFFFF"/>
                          </a:solidFill>
                        </a:endParaRPr>
                      </a:p>
                    </p:txBody>
                  </p:sp>
                  <p:sp>
                    <p:nvSpPr>
                      <p:cNvPr id="92198"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FFFFFF"/>
                          </a:solidFill>
                        </a:endParaRPr>
                      </a:p>
                    </p:txBody>
                  </p:sp>
                </p:grpSp>
                <p:grpSp>
                  <p:nvGrpSpPr>
                    <p:cNvPr id="92194" name="Group 560"/>
                    <p:cNvGrpSpPr>
                      <a:grpSpLocks noChangeAspect="1"/>
                    </p:cNvGrpSpPr>
                    <p:nvPr/>
                  </p:nvGrpSpPr>
                  <p:grpSpPr bwMode="auto">
                    <a:xfrm rot="5400000">
                      <a:off x="855" y="696"/>
                      <a:ext cx="56" cy="1429"/>
                      <a:chOff x="845" y="696"/>
                      <a:chExt cx="56" cy="1429"/>
                    </a:xfrm>
                  </p:grpSpPr>
                  <p:sp>
                    <p:nvSpPr>
                      <p:cNvPr id="92195"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FFFFFF"/>
                          </a:solidFill>
                        </a:endParaRPr>
                      </a:p>
                    </p:txBody>
                  </p:sp>
                  <p:sp>
                    <p:nvSpPr>
                      <p:cNvPr id="92196"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FFFFFF"/>
                          </a:solidFill>
                        </a:endParaRPr>
                      </a:p>
                    </p:txBody>
                  </p:sp>
                </p:grpSp>
              </p:grpSp>
              <p:grpSp>
                <p:nvGrpSpPr>
                  <p:cNvPr id="92186" name="Group 563"/>
                  <p:cNvGrpSpPr>
                    <a:grpSpLocks noChangeAspect="1"/>
                  </p:cNvGrpSpPr>
                  <p:nvPr/>
                </p:nvGrpSpPr>
                <p:grpSpPr bwMode="auto">
                  <a:xfrm rot="2700000">
                    <a:off x="-3927" y="-785"/>
                    <a:ext cx="2208" cy="2202"/>
                    <a:chOff x="168" y="696"/>
                    <a:chExt cx="1429" cy="1429"/>
                  </a:xfrm>
                </p:grpSpPr>
                <p:grpSp>
                  <p:nvGrpSpPr>
                    <p:cNvPr id="92187" name="Group 564"/>
                    <p:cNvGrpSpPr>
                      <a:grpSpLocks noChangeAspect="1"/>
                    </p:cNvGrpSpPr>
                    <p:nvPr/>
                  </p:nvGrpSpPr>
                  <p:grpSpPr bwMode="auto">
                    <a:xfrm>
                      <a:off x="854" y="696"/>
                      <a:ext cx="56" cy="1429"/>
                      <a:chOff x="845" y="696"/>
                      <a:chExt cx="56" cy="1429"/>
                    </a:xfrm>
                  </p:grpSpPr>
                  <p:sp>
                    <p:nvSpPr>
                      <p:cNvPr id="92191"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FFFFFF"/>
                          </a:solidFill>
                        </a:endParaRPr>
                      </a:p>
                    </p:txBody>
                  </p:sp>
                  <p:sp>
                    <p:nvSpPr>
                      <p:cNvPr id="92192"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FFFFFF"/>
                          </a:solidFill>
                        </a:endParaRPr>
                      </a:p>
                    </p:txBody>
                  </p:sp>
                </p:grpSp>
                <p:grpSp>
                  <p:nvGrpSpPr>
                    <p:cNvPr id="92188" name="Group 567"/>
                    <p:cNvGrpSpPr>
                      <a:grpSpLocks noChangeAspect="1"/>
                    </p:cNvGrpSpPr>
                    <p:nvPr/>
                  </p:nvGrpSpPr>
                  <p:grpSpPr bwMode="auto">
                    <a:xfrm rot="5400000">
                      <a:off x="855" y="696"/>
                      <a:ext cx="56" cy="1429"/>
                      <a:chOff x="845" y="696"/>
                      <a:chExt cx="56" cy="1429"/>
                    </a:xfrm>
                  </p:grpSpPr>
                  <p:sp>
                    <p:nvSpPr>
                      <p:cNvPr id="92189"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FFFFFF"/>
                          </a:solidFill>
                        </a:endParaRPr>
                      </a:p>
                    </p:txBody>
                  </p:sp>
                  <p:sp>
                    <p:nvSpPr>
                      <p:cNvPr id="92190"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FFFFFF"/>
                          </a:solidFill>
                        </a:endParaRPr>
                      </a:p>
                    </p:txBody>
                  </p:sp>
                </p:grpSp>
              </p:grpSp>
            </p:grpSp>
            <p:grpSp>
              <p:nvGrpSpPr>
                <p:cNvPr id="92170" name="Group 570"/>
                <p:cNvGrpSpPr>
                  <a:grpSpLocks/>
                </p:cNvGrpSpPr>
                <p:nvPr/>
              </p:nvGrpSpPr>
              <p:grpSpPr bwMode="auto">
                <a:xfrm rot="1320000">
                  <a:off x="-3742" y="-520"/>
                  <a:ext cx="1546" cy="1546"/>
                  <a:chOff x="-3924" y="-788"/>
                  <a:chExt cx="2208" cy="2208"/>
                </a:xfrm>
              </p:grpSpPr>
              <p:grpSp>
                <p:nvGrpSpPr>
                  <p:cNvPr id="92171" name="Group 571"/>
                  <p:cNvGrpSpPr>
                    <a:grpSpLocks noChangeAspect="1"/>
                  </p:cNvGrpSpPr>
                  <p:nvPr/>
                </p:nvGrpSpPr>
                <p:grpSpPr bwMode="auto">
                  <a:xfrm>
                    <a:off x="-3924" y="-788"/>
                    <a:ext cx="2208" cy="2202"/>
                    <a:chOff x="168" y="696"/>
                    <a:chExt cx="1429" cy="1429"/>
                  </a:xfrm>
                </p:grpSpPr>
                <p:grpSp>
                  <p:nvGrpSpPr>
                    <p:cNvPr id="92179" name="Group 572"/>
                    <p:cNvGrpSpPr>
                      <a:grpSpLocks noChangeAspect="1"/>
                    </p:cNvGrpSpPr>
                    <p:nvPr/>
                  </p:nvGrpSpPr>
                  <p:grpSpPr bwMode="auto">
                    <a:xfrm>
                      <a:off x="854" y="696"/>
                      <a:ext cx="56" cy="1429"/>
                      <a:chOff x="845" y="696"/>
                      <a:chExt cx="56" cy="1429"/>
                    </a:xfrm>
                  </p:grpSpPr>
                  <p:sp>
                    <p:nvSpPr>
                      <p:cNvPr id="92183"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FFFFFF"/>
                          </a:solidFill>
                        </a:endParaRPr>
                      </a:p>
                    </p:txBody>
                  </p:sp>
                  <p:sp>
                    <p:nvSpPr>
                      <p:cNvPr id="92184"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FFFFFF"/>
                          </a:solidFill>
                        </a:endParaRPr>
                      </a:p>
                    </p:txBody>
                  </p:sp>
                </p:grpSp>
                <p:grpSp>
                  <p:nvGrpSpPr>
                    <p:cNvPr id="92180" name="Group 575"/>
                    <p:cNvGrpSpPr>
                      <a:grpSpLocks noChangeAspect="1"/>
                    </p:cNvGrpSpPr>
                    <p:nvPr/>
                  </p:nvGrpSpPr>
                  <p:grpSpPr bwMode="auto">
                    <a:xfrm rot="5400000">
                      <a:off x="855" y="696"/>
                      <a:ext cx="56" cy="1429"/>
                      <a:chOff x="845" y="696"/>
                      <a:chExt cx="56" cy="1429"/>
                    </a:xfrm>
                  </p:grpSpPr>
                  <p:sp>
                    <p:nvSpPr>
                      <p:cNvPr id="92181"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FFFFFF"/>
                          </a:solidFill>
                        </a:endParaRPr>
                      </a:p>
                    </p:txBody>
                  </p:sp>
                  <p:sp>
                    <p:nvSpPr>
                      <p:cNvPr id="92182"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FFFFFF"/>
                          </a:solidFill>
                        </a:endParaRPr>
                      </a:p>
                    </p:txBody>
                  </p:sp>
                </p:grpSp>
              </p:grpSp>
              <p:grpSp>
                <p:nvGrpSpPr>
                  <p:cNvPr id="92172" name="Group 578"/>
                  <p:cNvGrpSpPr>
                    <a:grpSpLocks noChangeAspect="1"/>
                  </p:cNvGrpSpPr>
                  <p:nvPr/>
                </p:nvGrpSpPr>
                <p:grpSpPr bwMode="auto">
                  <a:xfrm rot="2700000">
                    <a:off x="-3927" y="-785"/>
                    <a:ext cx="2208" cy="2202"/>
                    <a:chOff x="168" y="696"/>
                    <a:chExt cx="1429" cy="1429"/>
                  </a:xfrm>
                </p:grpSpPr>
                <p:grpSp>
                  <p:nvGrpSpPr>
                    <p:cNvPr id="92173" name="Group 579"/>
                    <p:cNvGrpSpPr>
                      <a:grpSpLocks noChangeAspect="1"/>
                    </p:cNvGrpSpPr>
                    <p:nvPr/>
                  </p:nvGrpSpPr>
                  <p:grpSpPr bwMode="auto">
                    <a:xfrm>
                      <a:off x="854" y="696"/>
                      <a:ext cx="56" cy="1429"/>
                      <a:chOff x="845" y="696"/>
                      <a:chExt cx="56" cy="1429"/>
                    </a:xfrm>
                  </p:grpSpPr>
                  <p:sp>
                    <p:nvSpPr>
                      <p:cNvPr id="92177"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FFFFFF"/>
                          </a:solidFill>
                        </a:endParaRPr>
                      </a:p>
                    </p:txBody>
                  </p:sp>
                  <p:sp>
                    <p:nvSpPr>
                      <p:cNvPr id="92178"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FFFFFF"/>
                          </a:solidFill>
                        </a:endParaRPr>
                      </a:p>
                    </p:txBody>
                  </p:sp>
                </p:grpSp>
                <p:grpSp>
                  <p:nvGrpSpPr>
                    <p:cNvPr id="92174" name="Group 582"/>
                    <p:cNvGrpSpPr>
                      <a:grpSpLocks noChangeAspect="1"/>
                    </p:cNvGrpSpPr>
                    <p:nvPr/>
                  </p:nvGrpSpPr>
                  <p:grpSpPr bwMode="auto">
                    <a:xfrm rot="5400000">
                      <a:off x="855" y="696"/>
                      <a:ext cx="56" cy="1429"/>
                      <a:chOff x="845" y="696"/>
                      <a:chExt cx="56" cy="1429"/>
                    </a:xfrm>
                  </p:grpSpPr>
                  <p:sp>
                    <p:nvSpPr>
                      <p:cNvPr id="92175"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FFFFFF"/>
                          </a:solidFill>
                        </a:endParaRPr>
                      </a:p>
                    </p:txBody>
                  </p:sp>
                  <p:sp>
                    <p:nvSpPr>
                      <p:cNvPr id="92176"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FFFFFF"/>
                          </a:solidFill>
                        </a:endParaRPr>
                      </a:p>
                    </p:txBody>
                  </p:sp>
                </p:grpSp>
              </p:grpSp>
            </p:grpSp>
          </p:grpSp>
        </p:gr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par>
                          <p:cTn id="8" fill="hold" nodeType="afterGroup">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barn(outVertical)">
                                      <p:cBhvr>
                                        <p:cTn id="11" dur="500"/>
                                        <p:tgtEl>
                                          <p:spTgt spid="52"/>
                                        </p:tgtEl>
                                      </p:cBhvr>
                                    </p:animEffect>
                                  </p:childTnLst>
                                </p:cTn>
                              </p:par>
                              <p:par>
                                <p:cTn id="12" presetID="10" presetClass="entr" presetSubtype="0" fill="hold" nodeType="withEffect">
                                  <p:stCondLst>
                                    <p:cond delay="1050"/>
                                  </p:stCondLst>
                                  <p:childTnLst>
                                    <p:set>
                                      <p:cBhvr>
                                        <p:cTn id="13" dur="1" fill="hold">
                                          <p:stCondLst>
                                            <p:cond delay="0"/>
                                          </p:stCondLst>
                                        </p:cTn>
                                        <p:tgtEl>
                                          <p:spTgt spid="91"/>
                                        </p:tgtEl>
                                        <p:attrNameLst>
                                          <p:attrName>style.visibility</p:attrName>
                                        </p:attrNameLst>
                                      </p:cBhvr>
                                      <p:to>
                                        <p:strVal val="visible"/>
                                      </p:to>
                                    </p:set>
                                    <p:animEffect transition="in" filter="fade">
                                      <p:cBhvr>
                                        <p:cTn id="14" dur="500"/>
                                        <p:tgtEl>
                                          <p:spTgt spid="91"/>
                                        </p:tgtEl>
                                      </p:cBhvr>
                                    </p:animEffect>
                                  </p:childTnLst>
                                </p:cTn>
                              </p:par>
                              <p:par>
                                <p:cTn id="15" presetID="6" presetClass="emph" presetSubtype="0" fill="hold" nodeType="withEffect">
                                  <p:stCondLst>
                                    <p:cond delay="1550"/>
                                  </p:stCondLst>
                                  <p:childTnLst>
                                    <p:animScale>
                                      <p:cBhvr>
                                        <p:cTn id="16" dur="1000" fill="hold"/>
                                        <p:tgtEl>
                                          <p:spTgt spid="91"/>
                                        </p:tgtEl>
                                      </p:cBhvr>
                                      <p:by x="400000" y="400000"/>
                                    </p:animScale>
                                  </p:childTnLst>
                                </p:cTn>
                              </p:par>
                              <p:par>
                                <p:cTn id="17" presetID="6" presetClass="emph" presetSubtype="0" autoRev="1" fill="hold" nodeType="withEffect">
                                  <p:stCondLst>
                                    <p:cond delay="2550"/>
                                  </p:stCondLst>
                                  <p:childTnLst>
                                    <p:animScale>
                                      <p:cBhvr>
                                        <p:cTn id="18" dur="1000" fill="hold"/>
                                        <p:tgtEl>
                                          <p:spTgt spid="91"/>
                                        </p:tgtEl>
                                      </p:cBhvr>
                                      <p:by x="400000" y="400000"/>
                                    </p:animScale>
                                  </p:childTnLst>
                                </p:cTn>
                              </p:par>
                              <p:par>
                                <p:cTn id="19" presetID="10" presetClass="exit" presetSubtype="0" fill="hold" nodeType="withEffect">
                                  <p:stCondLst>
                                    <p:cond delay="2550"/>
                                  </p:stCondLst>
                                  <p:childTnLst>
                                    <p:animEffect transition="out" filter="fade">
                                      <p:cBhvr>
                                        <p:cTn id="20" dur="2000"/>
                                        <p:tgtEl>
                                          <p:spTgt spid="91"/>
                                        </p:tgtEl>
                                      </p:cBhvr>
                                    </p:animEffect>
                                    <p:set>
                                      <p:cBhvr>
                                        <p:cTn id="21" dur="1" fill="hold">
                                          <p:stCondLst>
                                            <p:cond delay="1999"/>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601663" y="1492250"/>
            <a:ext cx="7921625" cy="2576513"/>
          </a:xfrm>
          <a:prstGeom prst="rect">
            <a:avLst/>
          </a:prstGeom>
        </p:spPr>
        <p:txBody>
          <a:bodyPr>
            <a:spAutoFit/>
          </a:bodyPr>
          <a:lstStyle/>
          <a:p>
            <a:pPr indent="720000" algn="just" eaLnBrk="1" fontAlgn="auto" hangingPunct="1">
              <a:lnSpc>
                <a:spcPct val="150000"/>
              </a:lnSpc>
              <a:spcBef>
                <a:spcPts val="0"/>
              </a:spcBef>
              <a:spcAft>
                <a:spcPts val="0"/>
              </a:spcAft>
              <a:defRPr/>
            </a:pPr>
            <a:r>
              <a:rPr lang="zh-CN" altLang="en-US" sz="2800" b="1" kern="1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美国公众教育基金会对</a:t>
            </a:r>
            <a:r>
              <a:rPr lang="en-US" altLang="zh-CN" sz="2800" b="1" kern="1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92</a:t>
            </a:r>
            <a:r>
              <a:rPr lang="zh-CN" altLang="en-US" sz="2800" b="1" kern="1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个优秀中小学教师进行</a:t>
            </a:r>
            <a:r>
              <a:rPr lang="en-US" altLang="zh-CN" sz="2800" b="1" kern="1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800" b="1" kern="1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年的采访、调研和观察，虽然他们的年龄、背景和个性各异，但在高效教学上表现出惊人的相似性。</a:t>
            </a:r>
          </a:p>
        </p:txBody>
      </p:sp>
      <p:sp>
        <p:nvSpPr>
          <p:cNvPr id="15" name="直接连接符 14"/>
          <p:cNvSpPr/>
          <p:nvPr/>
        </p:nvSpPr>
        <p:spPr>
          <a:xfrm>
            <a:off x="601663" y="1203325"/>
            <a:ext cx="8066087" cy="0"/>
          </a:xfrm>
          <a:prstGeom prst="line">
            <a:avLst/>
          </a:prstGeom>
          <a:ln>
            <a:solidFill>
              <a:srgbClr val="00549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7" name="直接连接符 16"/>
          <p:cNvSpPr/>
          <p:nvPr/>
        </p:nvSpPr>
        <p:spPr>
          <a:xfrm>
            <a:off x="601663" y="4443413"/>
            <a:ext cx="8066087" cy="0"/>
          </a:xfrm>
          <a:prstGeom prst="line">
            <a:avLst/>
          </a:prstGeom>
          <a:ln>
            <a:solidFill>
              <a:srgbClr val="00549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9"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nodeType="afterGroup">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534988" y="1944688"/>
            <a:ext cx="7921625" cy="2120900"/>
          </a:xfrm>
          <a:prstGeom prst="rect">
            <a:avLst/>
          </a:prstGeom>
        </p:spPr>
        <p:txBody>
          <a:bodyPr>
            <a:spAutoFit/>
          </a:bodyPr>
          <a:lstStyle/>
          <a:p>
            <a:pPr indent="360000" algn="just" eaLnBrk="1" fontAlgn="auto" hangingPunct="1">
              <a:lnSpc>
                <a:spcPct val="150000"/>
              </a:lnSpc>
              <a:spcBef>
                <a:spcPts val="0"/>
              </a:spcBef>
              <a:spcAft>
                <a:spcPts val="0"/>
              </a:spcAft>
              <a:defRPr/>
            </a:pPr>
            <a:r>
              <a:rPr lang="zh-CN" altLang="en-US"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 明确表达他们对学生的期望，给学生们看上一年的作业范例，让他们了解什么样的作业更好。</a:t>
            </a:r>
          </a:p>
          <a:p>
            <a:pPr indent="360000" algn="just" eaLnBrk="1" fontAlgn="auto" hangingPunct="1">
              <a:lnSpc>
                <a:spcPct val="150000"/>
              </a:lnSpc>
              <a:spcBef>
                <a:spcPts val="0"/>
              </a:spcBef>
              <a:spcAft>
                <a:spcPts val="0"/>
              </a:spcAft>
              <a:defRPr/>
            </a:pPr>
            <a:r>
              <a:rPr lang="zh-CN" altLang="en-US"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a:t>
            </a:r>
            <a:r>
              <a:rPr lang="en-US" altLang="zh-CN"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在教室内、教室外、大厅里面，到处可见学生的成果展示。</a:t>
            </a:r>
          </a:p>
          <a:p>
            <a:pPr indent="360000" algn="just" eaLnBrk="1" fontAlgn="auto" hangingPunct="1">
              <a:lnSpc>
                <a:spcPct val="150000"/>
              </a:lnSpc>
              <a:spcBef>
                <a:spcPts val="0"/>
              </a:spcBef>
              <a:spcAft>
                <a:spcPts val="0"/>
              </a:spcAft>
              <a:defRPr/>
            </a:pPr>
            <a:r>
              <a:rPr lang="zh-CN" altLang="en-US"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3. 教室并不是站着不动讲课，他们照顾到教室的各个角落，注视着教室内发生一切。</a:t>
            </a:r>
          </a:p>
        </p:txBody>
      </p:sp>
      <p:sp>
        <p:nvSpPr>
          <p:cNvPr id="15" name="直接连接符 14"/>
          <p:cNvSpPr/>
          <p:nvPr/>
        </p:nvSpPr>
        <p:spPr>
          <a:xfrm>
            <a:off x="601663" y="1203325"/>
            <a:ext cx="8066087" cy="0"/>
          </a:xfrm>
          <a:prstGeom prst="line">
            <a:avLst/>
          </a:prstGeom>
          <a:ln>
            <a:solidFill>
              <a:srgbClr val="00549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7" name="直接连接符 16"/>
          <p:cNvSpPr/>
          <p:nvPr/>
        </p:nvSpPr>
        <p:spPr>
          <a:xfrm>
            <a:off x="601663" y="4443413"/>
            <a:ext cx="8066087" cy="0"/>
          </a:xfrm>
          <a:prstGeom prst="line">
            <a:avLst/>
          </a:prstGeom>
          <a:ln>
            <a:solidFill>
              <a:srgbClr val="00549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6" name="矩形 5"/>
          <p:cNvSpPr/>
          <p:nvPr/>
        </p:nvSpPr>
        <p:spPr>
          <a:xfrm>
            <a:off x="1042988" y="1284288"/>
            <a:ext cx="7119937" cy="581025"/>
          </a:xfrm>
          <a:prstGeom prst="rect">
            <a:avLst/>
          </a:prstGeom>
        </p:spPr>
        <p:txBody>
          <a:bodyPr>
            <a:spAutoFit/>
          </a:bodyPr>
          <a:lstStyle/>
          <a:p>
            <a:pPr eaLnBrk="1" fontAlgn="auto" hangingPunct="1">
              <a:lnSpc>
                <a:spcPct val="150000"/>
              </a:lnSpc>
              <a:spcBef>
                <a:spcPts val="0"/>
              </a:spcBef>
              <a:spcAft>
                <a:spcPts val="0"/>
              </a:spcAft>
              <a:defRPr/>
            </a:pPr>
            <a:r>
              <a:rPr lang="zh-CN" altLang="en-US" sz="2400" b="1" kern="100" dirty="0">
                <a:solidFill>
                  <a:srgbClr val="095992"/>
                </a:solidFill>
                <a:latin typeface="微软雅黑" panose="020B0503020204020204" pitchFamily="34" charset="-122"/>
                <a:ea typeface="微软雅黑" panose="020B0503020204020204" pitchFamily="34" charset="-122"/>
                <a:cs typeface="Times New Roman" panose="02020603050405020304" pitchFamily="18" charset="0"/>
              </a:rPr>
              <a:t>惊人的相似性</a:t>
            </a:r>
          </a:p>
        </p:txBody>
      </p:sp>
      <p:sp>
        <p:nvSpPr>
          <p:cNvPr id="11" name="椭圆 10"/>
          <p:cNvSpPr/>
          <p:nvPr/>
        </p:nvSpPr>
        <p:spPr>
          <a:xfrm>
            <a:off x="660400" y="1525588"/>
            <a:ext cx="236538" cy="238125"/>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nodeType="afterGroup">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nodeType="afterGroup">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8" dur="500"/>
                                        <p:tgtEl>
                                          <p:spTgt spid="10">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33" dur="500"/>
                                        <p:tgtEl>
                                          <p:spTgt spid="10">
                                            <p:txEl>
                                              <p:pRg st="1" end="1"/>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38"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6"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534988" y="1944688"/>
            <a:ext cx="7921625" cy="2120900"/>
          </a:xfrm>
          <a:prstGeom prst="rect">
            <a:avLst/>
          </a:prstGeom>
        </p:spPr>
        <p:txBody>
          <a:bodyPr>
            <a:spAutoFit/>
          </a:bodyPr>
          <a:lstStyle/>
          <a:p>
            <a:pPr indent="360000" algn="just" eaLnBrk="1" fontAlgn="auto" hangingPunct="1">
              <a:lnSpc>
                <a:spcPct val="150000"/>
              </a:lnSpc>
              <a:spcBef>
                <a:spcPts val="0"/>
              </a:spcBef>
              <a:spcAft>
                <a:spcPts val="0"/>
              </a:spcAft>
              <a:defRPr/>
            </a:pPr>
            <a:r>
              <a:rPr lang="en-US" altLang="zh-CN"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4. </a:t>
            </a:r>
            <a:r>
              <a:rPr lang="zh-CN" altLang="en-US"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经常有各种小组活动，几乎找不到课桌成排放置的传统方式。</a:t>
            </a:r>
          </a:p>
          <a:p>
            <a:pPr indent="360000" algn="just" eaLnBrk="1" fontAlgn="auto" hangingPunct="1">
              <a:lnSpc>
                <a:spcPct val="150000"/>
              </a:lnSpc>
              <a:spcBef>
                <a:spcPts val="0"/>
              </a:spcBef>
              <a:spcAft>
                <a:spcPts val="0"/>
              </a:spcAft>
              <a:defRPr/>
            </a:pPr>
            <a:r>
              <a:rPr lang="en-US" altLang="zh-CN"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5. </a:t>
            </a:r>
            <a:r>
              <a:rPr lang="zh-CN" altLang="en-US"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高水平且有益的课堂讨论：鼓励学生提出问题，对各种想法展开讨论，教室和其他学生对提出问题的学生的意见进行评论。</a:t>
            </a:r>
          </a:p>
          <a:p>
            <a:pPr indent="360000" algn="just" eaLnBrk="1" fontAlgn="auto" hangingPunct="1">
              <a:lnSpc>
                <a:spcPct val="150000"/>
              </a:lnSpc>
              <a:spcBef>
                <a:spcPts val="0"/>
              </a:spcBef>
              <a:spcAft>
                <a:spcPts val="0"/>
              </a:spcAft>
              <a:defRPr/>
            </a:pPr>
            <a:r>
              <a:rPr lang="en-US" altLang="zh-CN"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6. </a:t>
            </a:r>
            <a:r>
              <a:rPr lang="zh-CN" altLang="en-US"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出色的教室布置和清晰地课程安排，需要的资料随手可得，上课时间决不会因为备课不足而浪费。</a:t>
            </a:r>
          </a:p>
        </p:txBody>
      </p:sp>
      <p:sp>
        <p:nvSpPr>
          <p:cNvPr id="15" name="直接连接符 14"/>
          <p:cNvSpPr/>
          <p:nvPr/>
        </p:nvSpPr>
        <p:spPr>
          <a:xfrm>
            <a:off x="601663" y="1203325"/>
            <a:ext cx="8066087" cy="0"/>
          </a:xfrm>
          <a:prstGeom prst="line">
            <a:avLst/>
          </a:prstGeom>
          <a:ln>
            <a:solidFill>
              <a:srgbClr val="00549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7" name="直接连接符 16"/>
          <p:cNvSpPr/>
          <p:nvPr/>
        </p:nvSpPr>
        <p:spPr>
          <a:xfrm>
            <a:off x="601663" y="4443413"/>
            <a:ext cx="8066087" cy="0"/>
          </a:xfrm>
          <a:prstGeom prst="line">
            <a:avLst/>
          </a:prstGeom>
          <a:ln>
            <a:solidFill>
              <a:srgbClr val="00549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6" name="矩形 5"/>
          <p:cNvSpPr/>
          <p:nvPr/>
        </p:nvSpPr>
        <p:spPr>
          <a:xfrm>
            <a:off x="1042988" y="1284288"/>
            <a:ext cx="7119937" cy="581025"/>
          </a:xfrm>
          <a:prstGeom prst="rect">
            <a:avLst/>
          </a:prstGeom>
        </p:spPr>
        <p:txBody>
          <a:bodyPr>
            <a:spAutoFit/>
          </a:bodyPr>
          <a:lstStyle/>
          <a:p>
            <a:pPr eaLnBrk="1" fontAlgn="auto" hangingPunct="1">
              <a:lnSpc>
                <a:spcPct val="150000"/>
              </a:lnSpc>
              <a:spcBef>
                <a:spcPts val="0"/>
              </a:spcBef>
              <a:spcAft>
                <a:spcPts val="0"/>
              </a:spcAft>
              <a:defRPr/>
            </a:pPr>
            <a:r>
              <a:rPr lang="zh-CN" altLang="en-US" sz="2400" b="1" kern="100" dirty="0">
                <a:solidFill>
                  <a:srgbClr val="095992"/>
                </a:solidFill>
                <a:latin typeface="微软雅黑" panose="020B0503020204020204" pitchFamily="34" charset="-122"/>
                <a:ea typeface="微软雅黑" panose="020B0503020204020204" pitchFamily="34" charset="-122"/>
                <a:cs typeface="Times New Roman" panose="02020603050405020304" pitchFamily="18" charset="0"/>
              </a:rPr>
              <a:t>惊人的相似性</a:t>
            </a:r>
          </a:p>
        </p:txBody>
      </p:sp>
      <p:sp>
        <p:nvSpPr>
          <p:cNvPr id="11" name="椭圆 10"/>
          <p:cNvSpPr/>
          <p:nvPr/>
        </p:nvSpPr>
        <p:spPr>
          <a:xfrm>
            <a:off x="660400" y="1525588"/>
            <a:ext cx="236538" cy="238125"/>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13"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2" dur="500"/>
                                        <p:tgtEl>
                                          <p:spTgt spid="1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808163" y="1466850"/>
            <a:ext cx="4965700" cy="523875"/>
          </a:xfrm>
          <a:prstGeom prst="rect">
            <a:avLst/>
          </a:prstGeom>
        </p:spPr>
        <p:txBody>
          <a:bodyPr>
            <a:spAutoFit/>
          </a:bodyPr>
          <a:lstStyle/>
          <a:p>
            <a:pPr eaLnBrk="1" fontAlgn="auto" hangingPunct="1">
              <a:spcBef>
                <a:spcPts val="0"/>
              </a:spcBef>
              <a:spcAft>
                <a:spcPts val="0"/>
              </a:spcAft>
              <a:defRPr/>
            </a:pPr>
            <a:r>
              <a:rPr lang="en-US" altLang="zh-CN" sz="2800" b="1" kern="100" dirty="0">
                <a:solidFill>
                  <a:srgbClr val="000000"/>
                </a:solidFill>
                <a:latin typeface="微软雅黑" panose="020B0503020204020204" pitchFamily="34" charset="-122"/>
                <a:ea typeface="微软雅黑" panose="020B0503020204020204" pitchFamily="34" charset="-122"/>
                <a:cs typeface="黑体" panose="02010609060101010101" pitchFamily="49" charset="-122"/>
              </a:rPr>
              <a:t>1.  </a:t>
            </a:r>
            <a:r>
              <a:rPr lang="zh-CN" altLang="en-US" sz="2800" b="1" kern="100" dirty="0">
                <a:solidFill>
                  <a:srgbClr val="000000"/>
                </a:solidFill>
                <a:latin typeface="微软雅黑" panose="020B0503020204020204" pitchFamily="34" charset="-122"/>
                <a:ea typeface="微软雅黑" panose="020B0503020204020204" pitchFamily="34" charset="-122"/>
                <a:cs typeface="黑体" panose="02010609060101010101" pitchFamily="49" charset="-122"/>
              </a:rPr>
              <a:t>学习者？ </a:t>
            </a:r>
            <a:endParaRPr lang="zh-CN" altLang="en-US" sz="2800" b="1" dirty="0">
              <a:solidFill>
                <a:srgbClr val="000000"/>
              </a:solidFill>
              <a:latin typeface="微软雅黑" panose="020B0503020204020204" pitchFamily="34" charset="-122"/>
              <a:ea typeface="微软雅黑" panose="020B0503020204020204" pitchFamily="34" charset="-122"/>
            </a:endParaRPr>
          </a:p>
        </p:txBody>
      </p:sp>
      <p:sp>
        <p:nvSpPr>
          <p:cNvPr id="10" name="矩形 9"/>
          <p:cNvSpPr/>
          <p:nvPr/>
        </p:nvSpPr>
        <p:spPr>
          <a:xfrm>
            <a:off x="1808163" y="2435225"/>
            <a:ext cx="4824412" cy="523875"/>
          </a:xfrm>
          <a:prstGeom prst="rect">
            <a:avLst/>
          </a:prstGeom>
        </p:spPr>
        <p:txBody>
          <a:bodyPr>
            <a:spAutoFit/>
          </a:bodyPr>
          <a:lstStyle/>
          <a:p>
            <a:pPr eaLnBrk="1" fontAlgn="auto" hangingPunct="1">
              <a:spcBef>
                <a:spcPts val="0"/>
              </a:spcBef>
              <a:spcAft>
                <a:spcPts val="0"/>
              </a:spcAft>
              <a:defRPr/>
            </a:pPr>
            <a:r>
              <a:rPr lang="en-US" altLang="zh-CN" sz="2800" b="1" kern="100" dirty="0">
                <a:solidFill>
                  <a:srgbClr val="000000"/>
                </a:solidFill>
                <a:latin typeface="微软雅黑" panose="020B0503020204020204" pitchFamily="34" charset="-122"/>
                <a:ea typeface="微软雅黑" panose="020B0503020204020204" pitchFamily="34" charset="-122"/>
                <a:cs typeface="黑体" panose="02010609060101010101" pitchFamily="49" charset="-122"/>
              </a:rPr>
              <a:t>2.  </a:t>
            </a:r>
            <a:r>
              <a:rPr lang="zh-CN" altLang="en-US" sz="2800" b="1" kern="100" dirty="0">
                <a:solidFill>
                  <a:srgbClr val="000000"/>
                </a:solidFill>
                <a:latin typeface="微软雅黑" panose="020B0503020204020204" pitchFamily="34" charset="-122"/>
                <a:ea typeface="微软雅黑" panose="020B0503020204020204" pitchFamily="34" charset="-122"/>
                <a:cs typeface="黑体" panose="02010609060101010101" pitchFamily="49" charset="-122"/>
              </a:rPr>
              <a:t>学习什么？</a:t>
            </a:r>
            <a:endParaRPr lang="zh-CN" altLang="en-US" sz="2800" b="1" dirty="0">
              <a:solidFill>
                <a:srgbClr val="000000"/>
              </a:solidFill>
              <a:latin typeface="微软雅黑" panose="020B0503020204020204" pitchFamily="34" charset="-122"/>
              <a:ea typeface="微软雅黑" panose="020B0503020204020204" pitchFamily="34" charset="-122"/>
            </a:endParaRPr>
          </a:p>
        </p:txBody>
      </p:sp>
      <p:sp>
        <p:nvSpPr>
          <p:cNvPr id="13" name="矩形 12"/>
          <p:cNvSpPr/>
          <p:nvPr/>
        </p:nvSpPr>
        <p:spPr>
          <a:xfrm>
            <a:off x="1808163" y="3435350"/>
            <a:ext cx="5853112" cy="523875"/>
          </a:xfrm>
          <a:prstGeom prst="rect">
            <a:avLst/>
          </a:prstGeom>
        </p:spPr>
        <p:txBody>
          <a:bodyPr>
            <a:spAutoFit/>
          </a:bodyPr>
          <a:lstStyle/>
          <a:p>
            <a:pPr eaLnBrk="1" fontAlgn="auto" hangingPunct="1">
              <a:spcBef>
                <a:spcPts val="0"/>
              </a:spcBef>
              <a:spcAft>
                <a:spcPts val="0"/>
              </a:spcAft>
              <a:defRPr/>
            </a:pPr>
            <a:r>
              <a:rPr lang="en-US" altLang="zh-CN" sz="2800" b="1" kern="100" dirty="0">
                <a:solidFill>
                  <a:srgbClr val="000000"/>
                </a:solidFill>
                <a:latin typeface="微软雅黑" panose="020B0503020204020204" pitchFamily="34" charset="-122"/>
                <a:ea typeface="微软雅黑" panose="020B0503020204020204" pitchFamily="34" charset="-122"/>
                <a:cs typeface="黑体" panose="02010609060101010101" pitchFamily="49" charset="-122"/>
              </a:rPr>
              <a:t>3.  </a:t>
            </a:r>
            <a:r>
              <a:rPr lang="zh-CN" altLang="en-US" sz="2800" b="1" kern="100" dirty="0">
                <a:solidFill>
                  <a:srgbClr val="000000"/>
                </a:solidFill>
                <a:latin typeface="微软雅黑" panose="020B0503020204020204" pitchFamily="34" charset="-122"/>
                <a:ea typeface="微软雅黑" panose="020B0503020204020204" pitchFamily="34" charset="-122"/>
                <a:cs typeface="黑体" panose="02010609060101010101" pitchFamily="49" charset="-122"/>
              </a:rPr>
              <a:t>怎样教学？</a:t>
            </a:r>
          </a:p>
        </p:txBody>
      </p:sp>
      <p:sp>
        <p:nvSpPr>
          <p:cNvPr id="15" name="直接连接符 14"/>
          <p:cNvSpPr/>
          <p:nvPr/>
        </p:nvSpPr>
        <p:spPr>
          <a:xfrm>
            <a:off x="1585913" y="2146300"/>
            <a:ext cx="6488112" cy="0"/>
          </a:xfrm>
          <a:prstGeom prst="line">
            <a:avLst/>
          </a:prstGeom>
          <a:ln>
            <a:solidFill>
              <a:srgbClr val="00549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6" name="直接连接符 15"/>
          <p:cNvSpPr/>
          <p:nvPr/>
        </p:nvSpPr>
        <p:spPr>
          <a:xfrm>
            <a:off x="1585913" y="3082925"/>
            <a:ext cx="6488112" cy="0"/>
          </a:xfrm>
          <a:prstGeom prst="line">
            <a:avLst/>
          </a:prstGeom>
          <a:ln>
            <a:solidFill>
              <a:srgbClr val="00549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7" name="直接连接符 16"/>
          <p:cNvSpPr/>
          <p:nvPr/>
        </p:nvSpPr>
        <p:spPr>
          <a:xfrm>
            <a:off x="1585913" y="4162425"/>
            <a:ext cx="6488112" cy="0"/>
          </a:xfrm>
          <a:prstGeom prst="line">
            <a:avLst/>
          </a:prstGeom>
          <a:ln>
            <a:solidFill>
              <a:srgbClr val="00549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grpSp>
        <p:nvGrpSpPr>
          <p:cNvPr id="19" name="组合 18"/>
          <p:cNvGrpSpPr/>
          <p:nvPr/>
        </p:nvGrpSpPr>
        <p:grpSpPr>
          <a:xfrm>
            <a:off x="967097" y="2448138"/>
            <a:ext cx="410678" cy="410678"/>
            <a:chOff x="825454" y="2471242"/>
            <a:chExt cx="1050654" cy="1050654"/>
          </a:xfrm>
          <a:solidFill>
            <a:srgbClr val="005490"/>
          </a:solidFill>
        </p:grpSpPr>
        <p:sp>
          <p:nvSpPr>
            <p:cNvPr id="20" name="椭圆 19"/>
            <p:cNvSpPr/>
            <p:nvPr/>
          </p:nvSpPr>
          <p:spPr>
            <a:xfrm>
              <a:off x="871881" y="2519197"/>
              <a:ext cx="957800" cy="957800"/>
            </a:xfrm>
            <a:prstGeom prst="ellipse">
              <a:avLst/>
            </a:prstGeom>
            <a:grpFill/>
            <a:ln cmpd="dbl">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21" name="椭圆 20"/>
            <p:cNvSpPr/>
            <p:nvPr/>
          </p:nvSpPr>
          <p:spPr>
            <a:xfrm>
              <a:off x="825454" y="2471242"/>
              <a:ext cx="1050654" cy="1050654"/>
            </a:xfrm>
            <a:prstGeom prst="ellipse">
              <a:avLst/>
            </a:prstGeom>
            <a:grpFill/>
            <a:ln cmpd="sng">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424" y="2735910"/>
              <a:ext cx="370714" cy="521317"/>
            </a:xfrm>
            <a:prstGeom prst="rect">
              <a:avLst/>
            </a:prstGeom>
            <a:grpFill/>
            <a:ln>
              <a:solidFill>
                <a:srgbClr val="005490"/>
              </a:solidFill>
            </a:ln>
          </p:spPr>
        </p:pic>
      </p:grpSp>
      <p:grpSp>
        <p:nvGrpSpPr>
          <p:cNvPr id="23" name="组合 22"/>
          <p:cNvGrpSpPr/>
          <p:nvPr/>
        </p:nvGrpSpPr>
        <p:grpSpPr>
          <a:xfrm>
            <a:off x="961196" y="3448796"/>
            <a:ext cx="410678" cy="410678"/>
            <a:chOff x="825454" y="2471242"/>
            <a:chExt cx="1050654" cy="1050654"/>
          </a:xfrm>
          <a:solidFill>
            <a:srgbClr val="005490"/>
          </a:solidFill>
        </p:grpSpPr>
        <p:sp>
          <p:nvSpPr>
            <p:cNvPr id="24" name="椭圆 23"/>
            <p:cNvSpPr/>
            <p:nvPr/>
          </p:nvSpPr>
          <p:spPr>
            <a:xfrm>
              <a:off x="871881" y="2519197"/>
              <a:ext cx="957800" cy="957800"/>
            </a:xfrm>
            <a:prstGeom prst="ellipse">
              <a:avLst/>
            </a:prstGeom>
            <a:grpFill/>
            <a:ln cmpd="dbl">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25" name="椭圆 24"/>
            <p:cNvSpPr/>
            <p:nvPr/>
          </p:nvSpPr>
          <p:spPr>
            <a:xfrm>
              <a:off x="825454" y="2471242"/>
              <a:ext cx="1050654" cy="1050654"/>
            </a:xfrm>
            <a:prstGeom prst="ellipse">
              <a:avLst/>
            </a:prstGeom>
            <a:grpFill/>
            <a:ln cmpd="sng">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424" y="2735910"/>
              <a:ext cx="370714" cy="521317"/>
            </a:xfrm>
            <a:prstGeom prst="rect">
              <a:avLst/>
            </a:prstGeom>
            <a:grpFill/>
            <a:ln>
              <a:solidFill>
                <a:srgbClr val="005490"/>
              </a:solidFill>
            </a:ln>
          </p:spPr>
        </p:pic>
      </p:grpSp>
      <p:grpSp>
        <p:nvGrpSpPr>
          <p:cNvPr id="27" name="组合 26"/>
          <p:cNvGrpSpPr/>
          <p:nvPr/>
        </p:nvGrpSpPr>
        <p:grpSpPr>
          <a:xfrm>
            <a:off x="967097" y="1481923"/>
            <a:ext cx="410678" cy="410678"/>
            <a:chOff x="825454" y="2471242"/>
            <a:chExt cx="1050654" cy="1050654"/>
          </a:xfrm>
          <a:solidFill>
            <a:srgbClr val="005490"/>
          </a:solidFill>
        </p:grpSpPr>
        <p:sp>
          <p:nvSpPr>
            <p:cNvPr id="28" name="椭圆 27"/>
            <p:cNvSpPr/>
            <p:nvPr/>
          </p:nvSpPr>
          <p:spPr>
            <a:xfrm>
              <a:off x="871881" y="2519197"/>
              <a:ext cx="957800" cy="957800"/>
            </a:xfrm>
            <a:prstGeom prst="ellipse">
              <a:avLst/>
            </a:prstGeom>
            <a:grpFill/>
            <a:ln cmpd="dbl">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29" name="椭圆 28"/>
            <p:cNvSpPr/>
            <p:nvPr/>
          </p:nvSpPr>
          <p:spPr>
            <a:xfrm>
              <a:off x="825454" y="2471242"/>
              <a:ext cx="1050654" cy="1050654"/>
            </a:xfrm>
            <a:prstGeom prst="ellipse">
              <a:avLst/>
            </a:prstGeom>
            <a:grpFill/>
            <a:ln cmpd="sng">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424" y="2735910"/>
              <a:ext cx="370714" cy="521317"/>
            </a:xfrm>
            <a:prstGeom prst="rect">
              <a:avLst/>
            </a:prstGeom>
            <a:grpFill/>
            <a:ln>
              <a:solidFill>
                <a:srgbClr val="005490"/>
              </a:solidFill>
            </a:ln>
          </p:spPr>
        </p:pic>
      </p:grpSp>
      <p:sp>
        <p:nvSpPr>
          <p:cNvPr id="5" name="矩形 4"/>
          <p:cNvSpPr>
            <a:spLocks noChangeArrowheads="1"/>
          </p:cNvSpPr>
          <p:nvPr/>
        </p:nvSpPr>
        <p:spPr bwMode="auto">
          <a:xfrm>
            <a:off x="3851275" y="1571625"/>
            <a:ext cx="480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b="1">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（生情、学情、当前社会环境下的成长情况）</a:t>
            </a:r>
            <a:endParaRPr lang="zh-CN" altLang="en-US" b="1">
              <a:solidFill>
                <a:srgbClr val="0070C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 name="矩形 31"/>
          <p:cNvSpPr>
            <a:spLocks noChangeArrowheads="1"/>
          </p:cNvSpPr>
          <p:nvPr/>
        </p:nvSpPr>
        <p:spPr bwMode="auto">
          <a:xfrm>
            <a:off x="4211638" y="2559050"/>
            <a:ext cx="2492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（课程的内容、目标）</a:t>
            </a:r>
          </a:p>
        </p:txBody>
      </p:sp>
      <p:sp>
        <p:nvSpPr>
          <p:cNvPr id="33" name="矩形 32"/>
          <p:cNvSpPr>
            <a:spLocks noChangeArrowheads="1"/>
          </p:cNvSpPr>
          <p:nvPr/>
        </p:nvSpPr>
        <p:spPr bwMode="auto">
          <a:xfrm>
            <a:off x="4235450" y="3513138"/>
            <a:ext cx="364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（学科教学法、因材施教、评估）</a:t>
            </a:r>
          </a:p>
        </p:txBody>
      </p:sp>
      <p:sp>
        <p:nvSpPr>
          <p:cNvPr id="34"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nodeType="afterGroup">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37"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outVertical)">
                                      <p:cBhvr>
                                        <p:cTn id="25" dur="500"/>
                                        <p:tgtEl>
                                          <p:spTgt spid="19"/>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par>
                          <p:cTn id="30" fill="hold" nodeType="afterGroup">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randombar(horizontal)">
                                      <p:cBhvr>
                                        <p:cTn id="33" dur="500"/>
                                        <p:tgtEl>
                                          <p:spTgt spid="1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37"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outVertical)">
                                      <p:cBhvr>
                                        <p:cTn id="43" dur="500"/>
                                        <p:tgtEl>
                                          <p:spTgt spid="23"/>
                                        </p:tgtEl>
                                      </p:cBhvr>
                                    </p:animEffect>
                                  </p:childTnLst>
                                </p:cTn>
                              </p:par>
                            </p:childTnLst>
                          </p:cTn>
                        </p:par>
                        <p:par>
                          <p:cTn id="44" fill="hold" nodeType="afterGroup">
                            <p:stCondLst>
                              <p:cond delay="500"/>
                            </p:stCondLst>
                            <p:childTnLst>
                              <p:par>
                                <p:cTn id="45" presetID="22" presetClass="entr" presetSubtype="8"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par>
                          <p:cTn id="48" fill="hold" nodeType="afterGroup">
                            <p:stCondLst>
                              <p:cond delay="1000"/>
                            </p:stCondLst>
                            <p:childTnLst>
                              <p:par>
                                <p:cTn id="49" presetID="14" presetClass="entr" presetSubtype="1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randombar(horizontal)">
                                      <p:cBhvr>
                                        <p:cTn id="51" dur="500"/>
                                        <p:tgtEl>
                                          <p:spTgt spid="1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5" grpId="0"/>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0363" y="195263"/>
            <a:ext cx="360362" cy="360362"/>
          </a:xfrm>
          <a:prstGeom prst="rect">
            <a:avLst/>
          </a:prstGeom>
          <a:noFill/>
          <a:ln>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3" name="矩形 2"/>
          <p:cNvSpPr/>
          <p:nvPr/>
        </p:nvSpPr>
        <p:spPr>
          <a:xfrm>
            <a:off x="534988" y="342900"/>
            <a:ext cx="290512" cy="290513"/>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cxnSp>
        <p:nvCxnSpPr>
          <p:cNvPr id="4" name="直接连接符 3"/>
          <p:cNvCxnSpPr/>
          <p:nvPr/>
        </p:nvCxnSpPr>
        <p:spPr>
          <a:xfrm>
            <a:off x="896938" y="608013"/>
            <a:ext cx="82121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直接连接符 14"/>
          <p:cNvSpPr/>
          <p:nvPr/>
        </p:nvSpPr>
        <p:spPr>
          <a:xfrm>
            <a:off x="601663" y="1343025"/>
            <a:ext cx="8066087" cy="0"/>
          </a:xfrm>
          <a:prstGeom prst="line">
            <a:avLst/>
          </a:prstGeom>
          <a:ln>
            <a:solidFill>
              <a:srgbClr val="00549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7" name="直接连接符 16"/>
          <p:cNvSpPr/>
          <p:nvPr/>
        </p:nvSpPr>
        <p:spPr>
          <a:xfrm>
            <a:off x="611188" y="4367213"/>
            <a:ext cx="8064500" cy="0"/>
          </a:xfrm>
          <a:prstGeom prst="line">
            <a:avLst/>
          </a:prstGeom>
          <a:ln>
            <a:solidFill>
              <a:srgbClr val="00549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8" name="矩形 17"/>
          <p:cNvSpPr/>
          <p:nvPr/>
        </p:nvSpPr>
        <p:spPr>
          <a:xfrm>
            <a:off x="603250" y="2246313"/>
            <a:ext cx="7997825" cy="461962"/>
          </a:xfrm>
          <a:prstGeom prst="rect">
            <a:avLst/>
          </a:prstGeom>
        </p:spPr>
        <p:txBody>
          <a:bodyPr>
            <a:spAutoFit/>
          </a:bodyPr>
          <a:lstStyle/>
          <a:p>
            <a:pPr algn="just" eaLnBrk="1" fontAlgn="auto" hangingPunct="1">
              <a:lnSpc>
                <a:spcPct val="120000"/>
              </a:lnSpc>
              <a:spcBef>
                <a:spcPts val="0"/>
              </a:spcBef>
              <a:spcAft>
                <a:spcPts val="0"/>
              </a:spcAft>
              <a:defRPr/>
            </a:pPr>
            <a:r>
              <a:rPr lang="zh-CN" altLang="zh-CN" sz="2000" b="1" kern="100" dirty="0">
                <a:solidFill>
                  <a:srgbClr val="0070C0"/>
                </a:solidFill>
                <a:latin typeface="微软雅黑"/>
                <a:ea typeface="微软雅黑"/>
                <a:cs typeface="Times New Roman" panose="02020603050405020304" pitchFamily="18" charset="0"/>
              </a:rPr>
              <a:t>杜威</a:t>
            </a:r>
            <a:r>
              <a:rPr lang="zh-CN" altLang="zh-CN" sz="2000" kern="100" dirty="0">
                <a:solidFill>
                  <a:srgbClr val="000000"/>
                </a:solidFill>
                <a:latin typeface="微软雅黑"/>
                <a:ea typeface="微软雅黑"/>
                <a:cs typeface="Times New Roman" panose="02020603050405020304" pitchFamily="18" charset="0"/>
              </a:rPr>
              <a:t>：儿童的需要和课程的要求之间通过教师的</a:t>
            </a:r>
            <a:r>
              <a:rPr lang="zh-CN" altLang="zh-CN" sz="2000" b="1" kern="100" dirty="0">
                <a:solidFill>
                  <a:srgbClr val="000000"/>
                </a:solidFill>
                <a:latin typeface="微软雅黑"/>
                <a:ea typeface="微软雅黑"/>
                <a:cs typeface="Times New Roman" panose="02020603050405020304" pitchFamily="18" charset="0"/>
              </a:rPr>
              <a:t>斡旋</a:t>
            </a:r>
            <a:r>
              <a:rPr lang="zh-CN" altLang="zh-CN" sz="2000" kern="100" dirty="0">
                <a:solidFill>
                  <a:srgbClr val="000000"/>
                </a:solidFill>
                <a:latin typeface="微软雅黑"/>
                <a:ea typeface="微软雅黑"/>
                <a:cs typeface="Times New Roman" panose="02020603050405020304" pitchFamily="18" charset="0"/>
              </a:rPr>
              <a:t>而得以协调一致。</a:t>
            </a:r>
            <a:endParaRPr lang="zh-CN" altLang="zh-CN" sz="1400" kern="100" dirty="0">
              <a:solidFill>
                <a:srgbClr val="000000"/>
              </a:solidFill>
              <a:latin typeface="微软雅黑"/>
              <a:ea typeface="微软雅黑"/>
              <a:cs typeface="Times New Roman" panose="02020603050405020304" pitchFamily="18" charset="0"/>
            </a:endParaRPr>
          </a:p>
        </p:txBody>
      </p:sp>
      <p:sp>
        <p:nvSpPr>
          <p:cNvPr id="19" name="矩形 18"/>
          <p:cNvSpPr/>
          <p:nvPr/>
        </p:nvSpPr>
        <p:spPr>
          <a:xfrm>
            <a:off x="603250" y="1416050"/>
            <a:ext cx="7997825" cy="830263"/>
          </a:xfrm>
          <a:prstGeom prst="rect">
            <a:avLst/>
          </a:prstGeom>
        </p:spPr>
        <p:txBody>
          <a:bodyPr>
            <a:spAutoFit/>
          </a:bodyPr>
          <a:lstStyle/>
          <a:p>
            <a:pPr algn="just" eaLnBrk="1" fontAlgn="auto" hangingPunct="1">
              <a:lnSpc>
                <a:spcPct val="120000"/>
              </a:lnSpc>
              <a:spcBef>
                <a:spcPts val="0"/>
              </a:spcBef>
              <a:spcAft>
                <a:spcPts val="0"/>
              </a:spcAft>
              <a:defRPr/>
            </a:pPr>
            <a:r>
              <a:rPr lang="zh-CN" altLang="zh-CN" sz="2000" b="1" kern="100" dirty="0">
                <a:solidFill>
                  <a:srgbClr val="0070C0"/>
                </a:solidFill>
                <a:latin typeface="微软雅黑"/>
                <a:ea typeface="微软雅黑"/>
                <a:cs typeface="Times New Roman" panose="02020603050405020304" pitchFamily="18" charset="0"/>
              </a:rPr>
              <a:t>科恩</a:t>
            </a:r>
            <a:r>
              <a:rPr lang="zh-CN" altLang="zh-CN" sz="2000" kern="100" dirty="0">
                <a:solidFill>
                  <a:srgbClr val="000000"/>
                </a:solidFill>
                <a:latin typeface="微软雅黑"/>
                <a:ea typeface="微软雅黑"/>
                <a:cs typeface="Times New Roman" panose="02020603050405020304" pitchFamily="18" charset="0"/>
              </a:rPr>
              <a:t>：教师就是在一个影响三方的环境下教师、学生和教学内容之间的相互作用。</a:t>
            </a:r>
            <a:endParaRPr lang="zh-CN" altLang="zh-CN" sz="1400" kern="100" dirty="0">
              <a:solidFill>
                <a:srgbClr val="000000"/>
              </a:solidFill>
              <a:latin typeface="微软雅黑"/>
              <a:ea typeface="微软雅黑"/>
              <a:cs typeface="Times New Roman" panose="02020603050405020304" pitchFamily="18" charset="0"/>
            </a:endParaRPr>
          </a:p>
        </p:txBody>
      </p:sp>
      <p:sp>
        <p:nvSpPr>
          <p:cNvPr id="20" name="矩形 19"/>
          <p:cNvSpPr/>
          <p:nvPr/>
        </p:nvSpPr>
        <p:spPr>
          <a:xfrm>
            <a:off x="601663" y="2711450"/>
            <a:ext cx="7997825" cy="1569660"/>
          </a:xfrm>
          <a:prstGeom prst="rect">
            <a:avLst/>
          </a:prstGeom>
        </p:spPr>
        <p:txBody>
          <a:bodyPr>
            <a:spAutoFit/>
          </a:bodyPr>
          <a:lstStyle/>
          <a:p>
            <a:pPr algn="just" eaLnBrk="1" fontAlgn="auto" hangingPunct="1">
              <a:lnSpc>
                <a:spcPct val="120000"/>
              </a:lnSpc>
              <a:spcBef>
                <a:spcPts val="0"/>
              </a:spcBef>
              <a:spcAft>
                <a:spcPts val="0"/>
              </a:spcAft>
              <a:defRPr/>
            </a:pPr>
            <a:r>
              <a:rPr lang="zh-CN" altLang="en-US" sz="2000" b="1" kern="100" dirty="0">
                <a:solidFill>
                  <a:srgbClr val="0070C0"/>
                </a:solidFill>
                <a:latin typeface="微软雅黑"/>
                <a:ea typeface="微软雅黑"/>
                <a:cs typeface="Times New Roman" panose="02020603050405020304" pitchFamily="18" charset="0"/>
              </a:rPr>
              <a:t>“学科”专家：在自己、学生和专业之间编织一个错综复杂的联系网，这样学生也就学会了怎样为自己编织一个成功之网。</a:t>
            </a:r>
          </a:p>
          <a:p>
            <a:pPr algn="just" eaLnBrk="1" fontAlgn="auto" hangingPunct="1">
              <a:lnSpc>
                <a:spcPct val="120000"/>
              </a:lnSpc>
              <a:spcBef>
                <a:spcPts val="0"/>
              </a:spcBef>
              <a:spcAft>
                <a:spcPts val="0"/>
              </a:spcAft>
              <a:defRPr/>
            </a:pPr>
            <a:r>
              <a:rPr lang="zh-CN" altLang="en-US" sz="2000" b="1" kern="100" dirty="0">
                <a:solidFill>
                  <a:srgbClr val="0070C0"/>
                </a:solidFill>
                <a:latin typeface="微软雅黑"/>
                <a:ea typeface="微软雅黑"/>
                <a:cs typeface="Times New Roman" panose="02020603050405020304" pitchFamily="18" charset="0"/>
              </a:rPr>
              <a:t>“教学”专家：需掌握必要的知识，并进一步超越自己的个人知识和经验去掌握怎样提升学生学习力的技能。</a:t>
            </a:r>
          </a:p>
        </p:txBody>
      </p:sp>
      <p:sp>
        <p:nvSpPr>
          <p:cNvPr id="8" name="矩形 7"/>
          <p:cNvSpPr>
            <a:spLocks noChangeArrowheads="1"/>
          </p:cNvSpPr>
          <p:nvPr/>
        </p:nvSpPr>
        <p:spPr bwMode="auto">
          <a:xfrm>
            <a:off x="601663" y="788988"/>
            <a:ext cx="203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rgbClr val="0070C0"/>
                </a:solidFill>
                <a:latin typeface="微软雅黑" panose="020B0503020204020204" pitchFamily="34" charset="-122"/>
                <a:ea typeface="微软雅黑" panose="020B0503020204020204" pitchFamily="34" charset="-122"/>
              </a:rPr>
              <a:t>教师的使命：</a:t>
            </a:r>
          </a:p>
        </p:txBody>
      </p:sp>
      <p:grpSp>
        <p:nvGrpSpPr>
          <p:cNvPr id="23" name="组合 22"/>
          <p:cNvGrpSpPr/>
          <p:nvPr/>
        </p:nvGrpSpPr>
        <p:grpSpPr>
          <a:xfrm>
            <a:off x="2123728" y="4517974"/>
            <a:ext cx="410678" cy="410678"/>
            <a:chOff x="825454" y="2471242"/>
            <a:chExt cx="1050654" cy="1050654"/>
          </a:xfrm>
          <a:solidFill>
            <a:srgbClr val="005490"/>
          </a:solidFill>
        </p:grpSpPr>
        <p:sp>
          <p:nvSpPr>
            <p:cNvPr id="24" name="椭圆 23"/>
            <p:cNvSpPr/>
            <p:nvPr/>
          </p:nvSpPr>
          <p:spPr>
            <a:xfrm>
              <a:off x="871881" y="2519197"/>
              <a:ext cx="957800" cy="957800"/>
            </a:xfrm>
            <a:prstGeom prst="ellipse">
              <a:avLst/>
            </a:prstGeom>
            <a:grpFill/>
            <a:ln cmpd="dbl">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25" name="椭圆 24"/>
            <p:cNvSpPr/>
            <p:nvPr/>
          </p:nvSpPr>
          <p:spPr>
            <a:xfrm>
              <a:off x="825454" y="2471242"/>
              <a:ext cx="1050654" cy="1050654"/>
            </a:xfrm>
            <a:prstGeom prst="ellipse">
              <a:avLst/>
            </a:prstGeom>
            <a:grpFill/>
            <a:ln cmpd="sng">
              <a:solidFill>
                <a:srgbClr val="0054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424" y="2735910"/>
              <a:ext cx="370714" cy="521317"/>
            </a:xfrm>
            <a:prstGeom prst="rect">
              <a:avLst/>
            </a:prstGeom>
            <a:grpFill/>
            <a:ln>
              <a:solidFill>
                <a:srgbClr val="005490"/>
              </a:solidFill>
            </a:ln>
          </p:spPr>
        </p:pic>
      </p:grpSp>
      <p:sp>
        <p:nvSpPr>
          <p:cNvPr id="9" name="矩形 8"/>
          <p:cNvSpPr/>
          <p:nvPr/>
        </p:nvSpPr>
        <p:spPr>
          <a:xfrm>
            <a:off x="2712880" y="4513263"/>
            <a:ext cx="3775393" cy="400110"/>
          </a:xfrm>
          <a:prstGeom prst="rect">
            <a:avLst/>
          </a:prstGeom>
        </p:spPr>
        <p:txBody>
          <a:bodyPr wrap="none">
            <a:spAutoFit/>
          </a:bodyPr>
          <a:lstStyle/>
          <a:p>
            <a:pPr algn="just" eaLnBrk="1" fontAlgn="auto" hangingPunct="1">
              <a:spcBef>
                <a:spcPts val="0"/>
              </a:spcBef>
              <a:spcAft>
                <a:spcPts val="0"/>
              </a:spcAft>
              <a:defRPr/>
            </a:pPr>
            <a:r>
              <a:rPr lang="zh-CN" altLang="zh-CN" sz="2000" b="1" kern="1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000" b="1" kern="1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教师</a:t>
            </a:r>
            <a:r>
              <a:rPr lang="zh-CN" altLang="zh-CN" sz="2000" b="1" kern="1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”是</a:t>
            </a:r>
            <a:r>
              <a:rPr lang="zh-CN" altLang="en-US" sz="2000" b="1" kern="1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学习行为的设计者</a:t>
            </a:r>
            <a:r>
              <a:rPr lang="zh-CN" altLang="zh-CN" sz="2000" b="1" kern="1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标题 1"/>
          <p:cNvSpPr txBox="1">
            <a:spLocks/>
          </p:cNvSpPr>
          <p:nvPr/>
        </p:nvSpPr>
        <p:spPr>
          <a:xfrm>
            <a:off x="928688" y="166688"/>
            <a:ext cx="8229600" cy="5651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fontAlgn="auto">
              <a:spcAft>
                <a:spcPts val="0"/>
              </a:spcAft>
              <a:defRPr/>
            </a:pPr>
            <a:r>
              <a:rPr lang="zh-CN" altLang="en-US" sz="2400" b="1" dirty="0">
                <a:solidFill>
                  <a:schemeClr val="tx2">
                    <a:lumMod val="75000"/>
                  </a:schemeClr>
                </a:solidFill>
              </a:rPr>
              <a:t>专业：教师的应许之地</a:t>
            </a:r>
            <a:r>
              <a:rPr lang="en-US" altLang="zh-CN" sz="2400" b="1" dirty="0">
                <a:solidFill>
                  <a:schemeClr val="tx2">
                    <a:lumMod val="75000"/>
                  </a:schemeClr>
                </a:solidFill>
              </a:rPr>
              <a:t>——“</a:t>
            </a:r>
            <a:r>
              <a:rPr lang="zh-CN" altLang="en-US" sz="2400" b="1" dirty="0">
                <a:solidFill>
                  <a:schemeClr val="tx2">
                    <a:lumMod val="75000"/>
                  </a:schemeClr>
                </a:solidFill>
              </a:rPr>
              <a:t>学习力”与教师专业发展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nodeType="afterGroup">
                            <p:stCondLst>
                              <p:cond delay="1500"/>
                            </p:stCondLst>
                            <p:childTnLst>
                              <p:par>
                                <p:cTn id="15" presetID="22" presetClass="entr" presetSubtype="8"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37"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outVertical)">
                                      <p:cBhvr>
                                        <p:cTn id="37" dur="500"/>
                                        <p:tgtEl>
                                          <p:spTgt spid="23"/>
                                        </p:tgtEl>
                                      </p:cBhvr>
                                    </p:animEffect>
                                  </p:childTnLst>
                                </p:cTn>
                              </p:par>
                            </p:childTnLst>
                          </p:cTn>
                        </p:par>
                        <p:par>
                          <p:cTn id="38" fill="hold" nodeType="afterGroup">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8" grpId="0"/>
      <p:bldP spid="9" grpId="0"/>
    </p:bldLst>
  </p:timing>
</p:sld>
</file>

<file path=ppt/theme/theme1.xml><?xml version="1.0" encoding="utf-8"?>
<a:theme xmlns:a="http://schemas.openxmlformats.org/drawingml/2006/main" name="Office 主题">
  <a:themeElements>
    <a:clrScheme name="自定义 24">
      <a:dk1>
        <a:srgbClr val="FFFFFF"/>
      </a:dk1>
      <a:lt1>
        <a:srgbClr val="FFFFFF"/>
      </a:lt1>
      <a:dk2>
        <a:srgbClr val="0070C0"/>
      </a:dk2>
      <a:lt2>
        <a:srgbClr val="FFC000"/>
      </a:lt2>
      <a:accent1>
        <a:srgbClr val="FFC000"/>
      </a:accent1>
      <a:accent2>
        <a:srgbClr val="0070C0"/>
      </a:accent2>
      <a:accent3>
        <a:srgbClr val="FFFFFF"/>
      </a:accent3>
      <a:accent4>
        <a:srgbClr val="7F7F7F"/>
      </a:accent4>
      <a:accent5>
        <a:srgbClr val="A5A5A5"/>
      </a:accent5>
      <a:accent6>
        <a:srgbClr val="7F7F7F"/>
      </a:accent6>
      <a:hlink>
        <a:srgbClr val="7F7F7F"/>
      </a:hlink>
      <a:folHlink>
        <a:srgbClr val="8E8E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3158</TotalTime>
  <Words>8367</Words>
  <Application>Microsoft Office PowerPoint</Application>
  <PresentationFormat>全屏显示(16:9)</PresentationFormat>
  <Paragraphs>458</Paragraphs>
  <Slides>42</Slides>
  <Notes>42</Notes>
  <HiddenSlides>0</HiddenSlides>
  <MMClips>0</MMClips>
  <ScaleCrop>false</ScaleCrop>
  <HeadingPairs>
    <vt:vector size="8" baseType="variant">
      <vt:variant>
        <vt:lpstr>已用的字体</vt:lpstr>
      </vt:variant>
      <vt:variant>
        <vt:i4>7</vt:i4>
      </vt:variant>
      <vt:variant>
        <vt:lpstr>主题</vt:lpstr>
      </vt:variant>
      <vt:variant>
        <vt:i4>1</vt:i4>
      </vt:variant>
      <vt:variant>
        <vt:lpstr>嵌入 OLE 服务器</vt:lpstr>
      </vt:variant>
      <vt:variant>
        <vt:i4>1</vt:i4>
      </vt:variant>
      <vt:variant>
        <vt:lpstr>幻灯片标题</vt:lpstr>
      </vt:variant>
      <vt:variant>
        <vt:i4>42</vt:i4>
      </vt:variant>
    </vt:vector>
  </HeadingPairs>
  <TitlesOfParts>
    <vt:vector size="51" baseType="lpstr">
      <vt:lpstr>方正兰亭纤黑_GBK</vt:lpstr>
      <vt:lpstr>黑体</vt:lpstr>
      <vt:lpstr>Arial</vt:lpstr>
      <vt:lpstr>Calibri</vt:lpstr>
      <vt:lpstr>Times New Roman</vt:lpstr>
      <vt:lpstr>微软雅黑</vt:lpstr>
      <vt:lpstr>宋体</vt:lpstr>
      <vt:lpstr>Office 主题</vt:lpstr>
      <vt:lpstr>Microsoft PowerPoint 97-2003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Michael</dc:creator>
  <cp:lastModifiedBy>Charles Tsai</cp:lastModifiedBy>
  <cp:revision>408</cp:revision>
  <dcterms:modified xsi:type="dcterms:W3CDTF">2018-01-30T14:22:55Z</dcterms:modified>
</cp:coreProperties>
</file>