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4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B58"/>
    <a:srgbClr val="E6202D"/>
    <a:srgbClr val="767171"/>
    <a:srgbClr val="5C8790"/>
    <a:srgbClr val="FCF6E6"/>
    <a:srgbClr val="DF5E3F"/>
    <a:srgbClr val="FDC101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561" autoAdjust="0"/>
  </p:normalViewPr>
  <p:slideViewPr>
    <p:cSldViewPr snapToGrid="0">
      <p:cViewPr varScale="1">
        <p:scale>
          <a:sx n="51" d="100"/>
          <a:sy n="51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A4995-ECC9-4AD9-A1DE-0F550615EBF4}" type="datetimeFigureOut">
              <a:rPr lang="zh-CN" altLang="en-US" smtClean="0"/>
              <a:t>2015/6/12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E3C0-81E9-4E26-9258-B79A6D094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92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一、课程模式：分学科课程模式与主题式课程模式相结合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086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两种教学策略各有优势，将它们结合能相互补充，让学生在充分的体验、感悟、探究中习得学科知识，升华情感。比如语文与美术相融的感念老师课程，学生在六年级语文最后一单元的学习中了解了中外或伟大、或普通的老师，自然而然忆及自己的老师，他们兴致勃勃得运用美术技能绘画自己老师的肖像，最后开展“谢谢您，老师”主题活动，把一周课程学习所得又自己喜欢的方式展示出来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35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。比如语文与美术相融的感念老师课程，学生在六年级语文最后一单元的学习中了解了中外或伟大、或普通的老师，自然而然忆及自己的老师，他们兴致勃勃得运用美术技能绘画自己老师的肖像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93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最后开展“谢谢您，老师”主题活动，把一周课程学习所得又自己喜欢的方式展示出来。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963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四、个体纵向发展的过程性评价与群体横向比较的结果性评价相结合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418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一个月的感恩主题课程学习，每个学生都留下了图文视频等相关记录，记载了孩子纵向发展的成长足迹，同时，通过在群体中横向的比较，每个孩子还能看到自己独特的一面，培养孩子独立自信的人格。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79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五月，我们以感恩为主题，第一周开展了语文、数学、科学相融合的感恩父母课程；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43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第二周语文、美术相融合的感念老师课程；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36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第三周英语、体育相融的感谢伙伴课程。课程实施采用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4+1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课程模式，即每周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天采用分科课程模式，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天采用主题课程模式，尝试改变课堂教学样态：学科界限变得模糊，采用小组合作及质疑探究，能力和态度成了核心，知识切换到了外围。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14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课程实施采用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4+1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课程模式，即每周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天采用分科课程模式，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天采用主题课程模式，尝试改变课堂教学样态：学科界限变得模糊，采用小组合作及质疑探究，能力和态度成了核心，知识切换到了外围。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9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、课程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：分学科课程模式与主题式课程模式相结合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341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课程的内容选择与确定，完全由教师自主选择，体现了契合性、开放性、主题性。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2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如，数学正好在教运用图表等数学知识《为自己的家庭画一张平面图》，数学组发现这个教学内容与感恩父母主题契合度高，主题性强，就设计了《我爱我家》主题课程活动，活动中孩子们展现了与众不同的家庭平面图，感受到了父母为家庭的辛勤付出，感恩之情油然而生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904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三、认知理解的教学策略与感悟探究为主的教学策略相结合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E3C0-81E9-4E26-9258-B79A6D094D5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70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14BF-88EE-429A-963F-3EA9820DB06A}" type="datetimeFigureOut">
              <a:rPr lang="zh-CN" altLang="en-US" smtClean="0"/>
              <a:t>2015/6/12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712-4E43-4D7D-AC15-0BB4B0604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27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14BF-88EE-429A-963F-3EA9820DB06A}" type="datetimeFigureOut">
              <a:rPr lang="zh-CN" altLang="en-US" smtClean="0"/>
              <a:t>2015/6/12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712-4E43-4D7D-AC15-0BB4B0604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41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114BF-88EE-429A-963F-3EA9820DB06A}" type="datetimeFigureOut">
              <a:rPr lang="zh-CN" altLang="en-US" smtClean="0"/>
              <a:t>2015/6/12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3F712-4E43-4D7D-AC15-0BB4B0604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3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24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33968" y="2064659"/>
            <a:ext cx="6016486" cy="1410012"/>
          </a:xfrm>
          <a:prstGeom prst="rect">
            <a:avLst/>
          </a:prstGeom>
          <a:solidFill>
            <a:srgbClr val="E6202D"/>
          </a:solidFill>
          <a:ln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DC10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6918" y="1001664"/>
            <a:ext cx="10999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500"/>
              </a:lnSpc>
            </a:pPr>
            <a:r>
              <a:rPr lang="zh-CN" altLang="zh-CN" sz="7200" dirty="0" smtClean="0">
                <a:solidFill>
                  <a:srgbClr val="1E2B5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构建</a:t>
            </a:r>
            <a:r>
              <a:rPr lang="zh-CN" altLang="zh-CN" sz="7200" dirty="0">
                <a:solidFill>
                  <a:srgbClr val="1E2B5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学科融合的主题课程</a:t>
            </a:r>
            <a:r>
              <a:rPr lang="en-US" altLang="zh-CN" sz="7200" dirty="0">
                <a:solidFill>
                  <a:srgbClr val="1E2B5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  </a:t>
            </a:r>
            <a:r>
              <a:rPr lang="zh-CN" altLang="zh-CN" sz="7200" dirty="0">
                <a:solidFill>
                  <a:srgbClr val="1E2B5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促进师生发展的毕业旅程</a:t>
            </a:r>
            <a:endParaRPr lang="zh-CN" altLang="en-US" sz="7200" dirty="0">
              <a:solidFill>
                <a:srgbClr val="1E2B5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33968" y="3474671"/>
            <a:ext cx="6016486" cy="649355"/>
          </a:xfrm>
          <a:prstGeom prst="rect">
            <a:avLst/>
          </a:prstGeom>
          <a:noFill/>
          <a:ln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300" dirty="0">
              <a:solidFill>
                <a:srgbClr val="E620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066971"/>
            <a:ext cx="12192000" cy="7910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3957718"/>
            <a:ext cx="2070846" cy="1160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23" y="3957718"/>
            <a:ext cx="2070000" cy="116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76" y="3955846"/>
            <a:ext cx="2070000" cy="116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" b="41372"/>
          <a:stretch/>
        </p:blipFill>
        <p:spPr>
          <a:xfrm>
            <a:off x="6977329" y="3955847"/>
            <a:ext cx="1588468" cy="116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8" b="19113"/>
          <a:stretch/>
        </p:blipFill>
        <p:spPr>
          <a:xfrm>
            <a:off x="8704751" y="3956232"/>
            <a:ext cx="1523384" cy="1162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89" y="3955847"/>
            <a:ext cx="1550400" cy="116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2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8328" y="1748118"/>
            <a:ext cx="2112135" cy="1970815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推进策略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77671" y="1881467"/>
            <a:ext cx="697547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zh-CN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认知</a:t>
            </a:r>
            <a:r>
              <a:rPr lang="zh-CN" altLang="zh-CN" sz="4000" dirty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理解的教学</a:t>
            </a:r>
            <a:r>
              <a:rPr lang="zh-CN" altLang="zh-CN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策略</a:t>
            </a:r>
            <a:endParaRPr lang="en-US" altLang="zh-CN" sz="4000" dirty="0" smtClean="0">
              <a:solidFill>
                <a:srgbClr val="E6202D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  <a:p>
            <a:pPr algn="ctr">
              <a:lnSpc>
                <a:spcPts val="5000"/>
              </a:lnSpc>
            </a:pPr>
            <a:r>
              <a:rPr lang="zh-CN" altLang="zh-CN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与</a:t>
            </a:r>
            <a:r>
              <a:rPr lang="zh-CN" altLang="zh-CN" sz="4000" dirty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感悟探究为主的教学</a:t>
            </a:r>
            <a:r>
              <a:rPr lang="zh-CN" altLang="zh-CN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策略</a:t>
            </a:r>
            <a:endParaRPr lang="en-US" altLang="zh-CN" sz="4000" dirty="0" smtClean="0">
              <a:solidFill>
                <a:srgbClr val="E6202D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  <a:p>
            <a:pPr algn="ctr">
              <a:lnSpc>
                <a:spcPts val="5000"/>
              </a:lnSpc>
            </a:pPr>
            <a:r>
              <a:rPr lang="zh-CN" altLang="zh-CN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相结合</a:t>
            </a:r>
            <a:endParaRPr lang="zh-CN" altLang="en-US" sz="4000" dirty="0">
              <a:solidFill>
                <a:srgbClr val="E6202D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23146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781401" y="1748119"/>
            <a:ext cx="6638949" cy="1963270"/>
          </a:xfrm>
          <a:prstGeom prst="rect">
            <a:avLst/>
          </a:prstGeom>
          <a:noFill/>
          <a:ln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300" dirty="0">
              <a:solidFill>
                <a:srgbClr val="E620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15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82424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63388" y="-5004"/>
            <a:ext cx="1953606" cy="829251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</a:p>
        </p:txBody>
      </p:sp>
      <p:sp>
        <p:nvSpPr>
          <p:cNvPr id="2" name="矩形 1"/>
          <p:cNvSpPr/>
          <p:nvPr/>
        </p:nvSpPr>
        <p:spPr>
          <a:xfrm>
            <a:off x="4522728" y="148011"/>
            <a:ext cx="3272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相互结合  相互补充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679167" y="1689030"/>
            <a:ext cx="6833666" cy="1975008"/>
            <a:chOff x="3016994" y="1297934"/>
            <a:chExt cx="6833666" cy="19750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994" y="1320093"/>
              <a:ext cx="3397557" cy="195284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551" y="1297934"/>
              <a:ext cx="3436109" cy="197500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096000" y="1297934"/>
              <a:ext cx="7197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策</a:t>
              </a:r>
              <a:endParaRPr lang="en-US" altLang="zh-CN" sz="4000" b="1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zh-CN" altLang="en-US" sz="4000" b="1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略</a:t>
              </a:r>
              <a:endParaRPr lang="zh-CN" altLang="en-US" sz="40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147601" y="1623718"/>
              <a:ext cx="17716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认知</a:t>
              </a:r>
              <a:endParaRPr lang="en-US" altLang="zh-CN" sz="40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zh-CN" altLang="en-US" sz="40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理解</a:t>
              </a:r>
              <a:endParaRPr lang="zh-CN" altLang="en-US" sz="4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558909" y="1616950"/>
              <a:ext cx="17716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感悟</a:t>
              </a:r>
              <a:endParaRPr lang="en-US" altLang="zh-CN" sz="40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zh-CN" altLang="en-US" sz="4000" b="1" dirty="0" smtClean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探究</a:t>
              </a:r>
              <a:endParaRPr lang="zh-CN" altLang="en-US" sz="4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2916914" y="3967663"/>
            <a:ext cx="6096000" cy="1829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0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充分</a:t>
            </a:r>
            <a:r>
              <a:rPr lang="zh-CN" altLang="zh-CN" sz="40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的体验、感悟、</a:t>
            </a:r>
            <a:r>
              <a:rPr lang="zh-CN" altLang="zh-CN" sz="40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探究</a:t>
            </a:r>
            <a:endParaRPr lang="en-US" altLang="zh-CN" sz="4000" dirty="0" smtClean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40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习得知识</a:t>
            </a:r>
            <a:r>
              <a:rPr lang="en-US" altLang="zh-CN" sz="40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zh-CN" altLang="zh-CN" sz="40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升华</a:t>
            </a:r>
            <a:r>
              <a:rPr lang="zh-CN" altLang="zh-CN" sz="40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情感</a:t>
            </a:r>
            <a:endParaRPr lang="zh-CN" altLang="en-US" sz="4000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513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82424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63388" y="-5004"/>
            <a:ext cx="1953606" cy="829251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美术</a:t>
            </a:r>
          </a:p>
        </p:txBody>
      </p:sp>
      <p:sp>
        <p:nvSpPr>
          <p:cNvPr id="2" name="矩形 1"/>
          <p:cNvSpPr/>
          <p:nvPr/>
        </p:nvSpPr>
        <p:spPr>
          <a:xfrm>
            <a:off x="5307583" y="14801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绘画肖像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5380008"/>
            <a:ext cx="1731709" cy="9708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7" y="991338"/>
            <a:ext cx="3505200" cy="19650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67" y="979792"/>
            <a:ext cx="3505200" cy="19650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67" y="979792"/>
            <a:ext cx="3505200" cy="19650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067742"/>
            <a:ext cx="3877093" cy="21735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21" y="3067742"/>
            <a:ext cx="3877092" cy="21735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91" y="3083573"/>
            <a:ext cx="3848852" cy="21576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06" y="5380008"/>
            <a:ext cx="1706250" cy="9708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003" y="5364175"/>
            <a:ext cx="1723730" cy="9663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90" y="5364176"/>
            <a:ext cx="1723730" cy="96633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14" y="5380007"/>
            <a:ext cx="1695493" cy="95050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2" y="5352630"/>
            <a:ext cx="1744329" cy="9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41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82424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63388" y="-5004"/>
            <a:ext cx="1953606" cy="829251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美术</a:t>
            </a:r>
          </a:p>
        </p:txBody>
      </p:sp>
      <p:sp>
        <p:nvSpPr>
          <p:cNvPr id="2" name="矩形 1"/>
          <p:cNvSpPr/>
          <p:nvPr/>
        </p:nvSpPr>
        <p:spPr>
          <a:xfrm>
            <a:off x="4952716" y="14816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谢谢您，老师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63388" y="-5003"/>
            <a:ext cx="1953606" cy="829251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语文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17" y="2037838"/>
            <a:ext cx="2515415" cy="18865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18" y="4163080"/>
            <a:ext cx="1943100" cy="1457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4" y="2033986"/>
            <a:ext cx="2520551" cy="18904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3597" y="4163079"/>
            <a:ext cx="1943100" cy="14573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89" y="4163080"/>
            <a:ext cx="1943100" cy="14573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60" y="4163080"/>
            <a:ext cx="1943100" cy="14573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49" y="1453685"/>
            <a:ext cx="1317080" cy="17561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65" y="2033986"/>
            <a:ext cx="2520551" cy="18904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931" y="4163083"/>
            <a:ext cx="1943100" cy="14573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9" y="1453685"/>
            <a:ext cx="1317080" cy="17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8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2578" y="1748118"/>
            <a:ext cx="2112135" cy="1970815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课程评价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41714" y="1881467"/>
            <a:ext cx="697547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个体纵向发展的过程性评价</a:t>
            </a:r>
            <a:endParaRPr lang="en-US" altLang="zh-CN" sz="4000" dirty="0" smtClean="0">
              <a:solidFill>
                <a:srgbClr val="E6202D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  <a:p>
            <a:pPr algn="ctr">
              <a:lnSpc>
                <a:spcPts val="5000"/>
              </a:lnSpc>
            </a:pPr>
            <a:r>
              <a:rPr lang="zh-CN" altLang="zh-CN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与</a:t>
            </a:r>
            <a:r>
              <a:rPr lang="zh-CN" altLang="en-US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群体横向比较的结果性评价</a:t>
            </a:r>
            <a:endParaRPr lang="en-US" altLang="zh-CN" sz="4000" dirty="0" smtClean="0">
              <a:solidFill>
                <a:srgbClr val="E6202D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  <a:p>
            <a:pPr algn="ctr">
              <a:lnSpc>
                <a:spcPts val="5000"/>
              </a:lnSpc>
            </a:pPr>
            <a:r>
              <a:rPr lang="zh-CN" altLang="zh-CN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相结合</a:t>
            </a:r>
            <a:endParaRPr lang="zh-CN" altLang="en-US" sz="4000" dirty="0">
              <a:solidFill>
                <a:srgbClr val="E6202D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23146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95651" y="1748119"/>
            <a:ext cx="7267599" cy="1963270"/>
          </a:xfrm>
          <a:prstGeom prst="rect">
            <a:avLst/>
          </a:prstGeom>
          <a:noFill/>
          <a:ln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300" dirty="0">
              <a:solidFill>
                <a:srgbClr val="E620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0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82424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63388" y="-5004"/>
            <a:ext cx="1953606" cy="829251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美术</a:t>
            </a:r>
          </a:p>
        </p:txBody>
      </p:sp>
      <p:sp>
        <p:nvSpPr>
          <p:cNvPr id="23" name="矩形 22"/>
          <p:cNvSpPr/>
          <p:nvPr/>
        </p:nvSpPr>
        <p:spPr>
          <a:xfrm>
            <a:off x="1063388" y="-5003"/>
            <a:ext cx="1953606" cy="829251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记录成长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093" y="2493721"/>
            <a:ext cx="3011852" cy="1990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08" y="4708562"/>
            <a:ext cx="1950720" cy="12893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88" y="4708562"/>
            <a:ext cx="1950720" cy="12893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0" y="2491852"/>
            <a:ext cx="3008307" cy="1992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98" y="4708562"/>
            <a:ext cx="1950720" cy="12893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41" y="4708562"/>
            <a:ext cx="1950720" cy="12893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90" y="1291510"/>
            <a:ext cx="4830800" cy="31928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73" y="4708562"/>
            <a:ext cx="1909295" cy="1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3178" y="1748118"/>
            <a:ext cx="2112135" cy="1970815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课程模式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24687" y="1842248"/>
            <a:ext cx="4264797" cy="249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zh-CN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分</a:t>
            </a:r>
            <a:r>
              <a:rPr lang="zh-CN" altLang="zh-CN" sz="4000" dirty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学科课程</a:t>
            </a:r>
            <a:r>
              <a:rPr lang="zh-CN" altLang="zh-CN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模式</a:t>
            </a:r>
            <a:endParaRPr lang="en-US" altLang="zh-CN" sz="4000" dirty="0" smtClean="0">
              <a:solidFill>
                <a:srgbClr val="E6202D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  <a:p>
            <a:pPr algn="ctr">
              <a:lnSpc>
                <a:spcPts val="5000"/>
              </a:lnSpc>
            </a:pPr>
            <a:r>
              <a:rPr lang="zh-CN" altLang="zh-CN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与</a:t>
            </a:r>
            <a:r>
              <a:rPr lang="zh-CN" altLang="zh-CN" sz="4000" dirty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主题式课程模式相结合</a:t>
            </a:r>
            <a:endParaRPr lang="zh-CN" altLang="en-US" sz="4000" dirty="0">
              <a:solidFill>
                <a:srgbClr val="E6202D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  <a:p>
            <a:pPr algn="ctr">
              <a:lnSpc>
                <a:spcPts val="5000"/>
              </a:lnSpc>
            </a:pPr>
            <a:endParaRPr lang="zh-CN" altLang="en-US" sz="4000" dirty="0">
              <a:solidFill>
                <a:srgbClr val="E6202D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23146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86251" y="1748119"/>
            <a:ext cx="4812607" cy="1963270"/>
          </a:xfrm>
          <a:prstGeom prst="rect">
            <a:avLst/>
          </a:prstGeom>
          <a:noFill/>
          <a:ln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300" dirty="0">
              <a:solidFill>
                <a:srgbClr val="E620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8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82424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63388" y="-5004"/>
            <a:ext cx="1953606" cy="829251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4" y="1132078"/>
            <a:ext cx="2900560" cy="2175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30" y="1078001"/>
            <a:ext cx="2685828" cy="1794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69" y="2709217"/>
            <a:ext cx="2264687" cy="16985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97" y="1132078"/>
            <a:ext cx="1830451" cy="13728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67" y="3028338"/>
            <a:ext cx="1675956" cy="12569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" y="1138150"/>
            <a:ext cx="1250122" cy="21693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92" y="3438757"/>
            <a:ext cx="1075116" cy="9689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26" y="1132076"/>
            <a:ext cx="1631566" cy="21754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480170" y="3985134"/>
            <a:ext cx="2671241" cy="15537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04" y="4526893"/>
            <a:ext cx="2071688" cy="155376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32202" y="4090492"/>
            <a:ext cx="2406673" cy="155376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614" y="1082709"/>
            <a:ext cx="1553766" cy="234368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2" y="4516945"/>
            <a:ext cx="2071688" cy="155376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20" y="4526893"/>
            <a:ext cx="2071688" cy="155376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78" y="4516945"/>
            <a:ext cx="2071688" cy="155376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78" y="2799827"/>
            <a:ext cx="2071688" cy="155376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88" y="1082709"/>
            <a:ext cx="2071688" cy="155376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r="14816"/>
          <a:stretch/>
        </p:blipFill>
        <p:spPr>
          <a:xfrm>
            <a:off x="7371751" y="2925922"/>
            <a:ext cx="806820" cy="1504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21" y="3678397"/>
            <a:ext cx="1526951" cy="23458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88" y="4500431"/>
            <a:ext cx="2053278" cy="1539959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3384405" y="135662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语文、数学、科学相融合的感恩父母课程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91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4" y="1109096"/>
            <a:ext cx="2887261" cy="21981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97" y="1137639"/>
            <a:ext cx="1830451" cy="132999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70" y="1097031"/>
            <a:ext cx="2672442" cy="173287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54" y="3678397"/>
            <a:ext cx="1537218" cy="239231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164" y="1082709"/>
            <a:ext cx="1518808" cy="234368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04" y="4526631"/>
            <a:ext cx="2095264" cy="154408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80" y="2713271"/>
            <a:ext cx="2289089" cy="169446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94" y="2943392"/>
            <a:ext cx="2612068" cy="146434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56718" y="1114671"/>
            <a:ext cx="2032247" cy="149965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73" y="4526632"/>
            <a:ext cx="2053277" cy="155402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55" y="4526631"/>
            <a:ext cx="2047535" cy="155402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96" y="2829273"/>
            <a:ext cx="2042369" cy="154083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08" y="4507991"/>
            <a:ext cx="2111588" cy="1572668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4" y="3426135"/>
            <a:ext cx="1558933" cy="267150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06" y="3459913"/>
            <a:ext cx="1066076" cy="89368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0"/>
            <a:ext cx="12192000" cy="82424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63388" y="-5004"/>
            <a:ext cx="1953606" cy="829251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r="14816"/>
          <a:stretch/>
        </p:blipFill>
        <p:spPr>
          <a:xfrm>
            <a:off x="7371751" y="2925922"/>
            <a:ext cx="806820" cy="150495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3821492" y="115528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语文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美术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融合的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念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42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82424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63388" y="-5004"/>
            <a:ext cx="1953606" cy="829251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21492" y="115528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融合的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念伙伴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41" y="3726175"/>
            <a:ext cx="3131759" cy="23488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41" y="1253082"/>
            <a:ext cx="3131759" cy="23488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2" y="1380643"/>
            <a:ext cx="4691063" cy="46910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298960"/>
            <a:ext cx="4691063" cy="46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82424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63388" y="-5004"/>
            <a:ext cx="1953606" cy="829251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综述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9250" y="1504950"/>
            <a:ext cx="1657350" cy="609600"/>
          </a:xfrm>
          <a:prstGeom prst="rect">
            <a:avLst/>
          </a:prstGeom>
          <a:solidFill>
            <a:srgbClr val="1E2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2B58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36094" y="1504950"/>
            <a:ext cx="1657350" cy="609600"/>
          </a:xfrm>
          <a:prstGeom prst="rect">
            <a:avLst/>
          </a:prstGeom>
          <a:solidFill>
            <a:srgbClr val="1E2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2B58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52938" y="1504950"/>
            <a:ext cx="1657350" cy="609600"/>
          </a:xfrm>
          <a:prstGeom prst="rect">
            <a:avLst/>
          </a:prstGeom>
          <a:solidFill>
            <a:srgbClr val="1E2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2B58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069782" y="1504950"/>
            <a:ext cx="1657350" cy="609600"/>
          </a:xfrm>
          <a:prstGeom prst="rect">
            <a:avLst/>
          </a:prstGeom>
          <a:solidFill>
            <a:srgbClr val="1E2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2B58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886626" y="1504950"/>
            <a:ext cx="1657350" cy="609600"/>
          </a:xfrm>
          <a:prstGeom prst="rect">
            <a:avLst/>
          </a:prstGeom>
          <a:solidFill>
            <a:srgbClr val="E6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719163" y="3257550"/>
            <a:ext cx="7067550" cy="0"/>
          </a:xfrm>
          <a:prstGeom prst="line">
            <a:avLst/>
          </a:prstGeom>
          <a:ln w="28575">
            <a:solidFill>
              <a:srgbClr val="1E2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886626" y="3257550"/>
            <a:ext cx="1657350" cy="0"/>
          </a:xfrm>
          <a:prstGeom prst="line">
            <a:avLst/>
          </a:prstGeom>
          <a:ln w="28575">
            <a:solidFill>
              <a:srgbClr val="E6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047926" y="2339577"/>
            <a:ext cx="244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分科课程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491239" y="2339577"/>
            <a:ext cx="244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主题课程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剪去对角的矩形 8"/>
          <p:cNvSpPr/>
          <p:nvPr/>
        </p:nvSpPr>
        <p:spPr>
          <a:xfrm>
            <a:off x="6230266" y="3743325"/>
            <a:ext cx="3275683" cy="19475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剪去对角的矩形 36"/>
          <p:cNvSpPr/>
          <p:nvPr/>
        </p:nvSpPr>
        <p:spPr>
          <a:xfrm flipH="1">
            <a:off x="2626927" y="3743325"/>
            <a:ext cx="3275683" cy="19475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788393" y="4131994"/>
            <a:ext cx="2952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尝试改变</a:t>
            </a:r>
            <a:endParaRPr lang="en-US" altLang="zh-CN" sz="3200" b="1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2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课堂教学样态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81575" y="4131994"/>
            <a:ext cx="2952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采用小组</a:t>
            </a:r>
            <a:endParaRPr lang="en-US" altLang="zh-CN" sz="3200" b="1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2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合作质疑探究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20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3178" y="1748118"/>
            <a:ext cx="2112135" cy="1970815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24687" y="1842248"/>
            <a:ext cx="426479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zh-CN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适合</a:t>
            </a:r>
            <a:r>
              <a:rPr lang="zh-CN" altLang="zh-CN" sz="4000" dirty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的课程主题</a:t>
            </a:r>
            <a:endParaRPr lang="en-US" altLang="zh-CN" sz="4000" dirty="0">
              <a:solidFill>
                <a:srgbClr val="E6202D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  <a:p>
            <a:pPr algn="ctr">
              <a:lnSpc>
                <a:spcPts val="5000"/>
              </a:lnSpc>
            </a:pPr>
            <a:r>
              <a:rPr lang="zh-CN" altLang="zh-CN" sz="4000" dirty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与适切的学科内容相</a:t>
            </a:r>
            <a:r>
              <a:rPr lang="zh-CN" altLang="zh-CN" sz="4000" dirty="0" smtClean="0">
                <a:solidFill>
                  <a:srgbClr val="E6202D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结合</a:t>
            </a:r>
            <a:endParaRPr lang="zh-CN" altLang="en-US" sz="4000" dirty="0">
              <a:solidFill>
                <a:srgbClr val="E6202D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23146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86251" y="1748119"/>
            <a:ext cx="4812607" cy="1963270"/>
          </a:xfrm>
          <a:prstGeom prst="rect">
            <a:avLst/>
          </a:prstGeom>
          <a:noFill/>
          <a:ln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300" dirty="0">
              <a:solidFill>
                <a:srgbClr val="E620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0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82424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63388" y="-5004"/>
            <a:ext cx="1953606" cy="829251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内容自定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6103" y="2670714"/>
            <a:ext cx="433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课程内容</a:t>
            </a:r>
            <a:r>
              <a:rPr lang="zh-CN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选择与</a:t>
            </a:r>
            <a:r>
              <a:rPr lang="zh-CN" altLang="zh-CN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确定</a:t>
            </a:r>
            <a:endParaRPr lang="en-US" altLang="zh-CN" sz="3600" b="1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zh-CN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完全</a:t>
            </a:r>
            <a:r>
              <a:rPr lang="zh-CN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由教师自主选择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7829550" y="1369387"/>
            <a:ext cx="1352550" cy="2351136"/>
          </a:xfrm>
          <a:prstGeom prst="diamond">
            <a:avLst/>
          </a:prstGeom>
          <a:solidFill>
            <a:srgbClr val="1E2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2B58"/>
              </a:solidFill>
            </a:endParaRPr>
          </a:p>
        </p:txBody>
      </p:sp>
      <p:sp>
        <p:nvSpPr>
          <p:cNvPr id="20" name="菱形 19"/>
          <p:cNvSpPr/>
          <p:nvPr/>
        </p:nvSpPr>
        <p:spPr>
          <a:xfrm rot="3643530">
            <a:off x="6810375" y="3116064"/>
            <a:ext cx="1352550" cy="2351136"/>
          </a:xfrm>
          <a:prstGeom prst="diamond">
            <a:avLst/>
          </a:prstGeom>
          <a:solidFill>
            <a:srgbClr val="1E2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2B58"/>
              </a:solidFill>
            </a:endParaRPr>
          </a:p>
        </p:txBody>
      </p:sp>
      <p:sp>
        <p:nvSpPr>
          <p:cNvPr id="21" name="菱形 20"/>
          <p:cNvSpPr/>
          <p:nvPr/>
        </p:nvSpPr>
        <p:spPr>
          <a:xfrm rot="17956470" flipH="1">
            <a:off x="8881459" y="3137697"/>
            <a:ext cx="1352550" cy="2351136"/>
          </a:xfrm>
          <a:prstGeom prst="diamond">
            <a:avLst/>
          </a:prstGeom>
          <a:solidFill>
            <a:srgbClr val="1E2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E2B58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57081" y="2926109"/>
            <a:ext cx="154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契合性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929084" y="2926109"/>
            <a:ext cx="154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开放性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40177" y="4389032"/>
            <a:ext cx="602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64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82424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63388" y="-5004"/>
            <a:ext cx="1953606" cy="829251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18871" y="14801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我爱我家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21398"/>
          <a:stretch/>
        </p:blipFill>
        <p:spPr>
          <a:xfrm>
            <a:off x="262254" y="1063713"/>
            <a:ext cx="2133600" cy="25337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1" y="3750487"/>
            <a:ext cx="3467100" cy="2600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633" y="1063714"/>
            <a:ext cx="1950244" cy="2600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750485"/>
            <a:ext cx="1324734" cy="2600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496" y="3750486"/>
            <a:ext cx="1319154" cy="2600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55" y="1044051"/>
            <a:ext cx="3467100" cy="26003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76" y="3750489"/>
            <a:ext cx="1950244" cy="26003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57" y="3750488"/>
            <a:ext cx="3239001" cy="26003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4" y="1044051"/>
            <a:ext cx="34671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49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742</Words>
  <Application>Microsoft Office PowerPoint</Application>
  <PresentationFormat>宽屏</PresentationFormat>
  <Paragraphs>83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方正兰亭粗黑简体</vt:lpstr>
      <vt:lpstr>方正正大黑简体</vt:lpstr>
      <vt:lpstr>华文中宋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NPU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Jean Li</dc:creator>
  <cp:lastModifiedBy>USER</cp:lastModifiedBy>
  <cp:revision>67</cp:revision>
  <dcterms:created xsi:type="dcterms:W3CDTF">2014-09-20T02:23:01Z</dcterms:created>
  <dcterms:modified xsi:type="dcterms:W3CDTF">2015-06-12T07:27:58Z</dcterms:modified>
</cp:coreProperties>
</file>